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8" r:id="rId3"/>
    <p:sldId id="273" r:id="rId4"/>
    <p:sldId id="272" r:id="rId5"/>
    <p:sldId id="264" r:id="rId6"/>
    <p:sldId id="265" r:id="rId7"/>
    <p:sldId id="266" r:id="rId8"/>
    <p:sldId id="268" r:id="rId9"/>
    <p:sldId id="275" r:id="rId10"/>
    <p:sldId id="276" r:id="rId11"/>
    <p:sldId id="278" r:id="rId12"/>
    <p:sldId id="277" r:id="rId13"/>
    <p:sldId id="280" r:id="rId14"/>
    <p:sldId id="283" r:id="rId15"/>
    <p:sldId id="284" r:id="rId16"/>
    <p:sldId id="285" r:id="rId17"/>
    <p:sldId id="286" r:id="rId18"/>
    <p:sldId id="281" r:id="rId19"/>
    <p:sldId id="287" r:id="rId20"/>
    <p:sldId id="288" r:id="rId21"/>
    <p:sldId id="289" r:id="rId22"/>
    <p:sldId id="290" r:id="rId23"/>
    <p:sldId id="291" r:id="rId24"/>
    <p:sldId id="269"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71" d="100"/>
          <a:sy n="71" d="100"/>
        </p:scale>
        <p:origin x="78"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7CF800-09EE-40F7-9AAE-8EC5645437C5}"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376FB-44EC-49F4-9937-329A4B6B9FA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032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87CF800-09EE-40F7-9AAE-8EC5645437C5}" type="datetimeFigureOut">
              <a:rPr lang="en-US" smtClean="0"/>
              <a:t>7/28/2019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319962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CF800-09EE-40F7-9AAE-8EC5645437C5}"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2103171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CF800-09EE-40F7-9AAE-8EC5645437C5}"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376FB-44EC-49F4-9937-329A4B6B9FA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1826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CF800-09EE-40F7-9AAE-8EC5645437C5}"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1132212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CF800-09EE-40F7-9AAE-8EC5645437C5}"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376FB-44EC-49F4-9937-329A4B6B9FA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41576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CF800-09EE-40F7-9AAE-8EC5645437C5}"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1103278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CF800-09EE-40F7-9AAE-8EC5645437C5}"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3622945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CF800-09EE-40F7-9AAE-8EC5645437C5}"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31305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CF800-09EE-40F7-9AAE-8EC5645437C5}"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174111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CF800-09EE-40F7-9AAE-8EC5645437C5}"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314629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7CF800-09EE-40F7-9AAE-8EC5645437C5}"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26869129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7CF800-09EE-40F7-9AAE-8EC5645437C5}" type="datetimeFigureOut">
              <a:rPr lang="en-US" smtClean="0"/>
              <a:t>7/28/2019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26996068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7CF800-09EE-40F7-9AAE-8EC5645437C5}" type="datetimeFigureOut">
              <a:rPr lang="en-US" smtClean="0"/>
              <a:t>7/28/2019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328826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CF800-09EE-40F7-9AAE-8EC5645437C5}" type="datetimeFigureOut">
              <a:rPr lang="en-US" smtClean="0"/>
              <a:t>7/28/2019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144041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7CF800-09EE-40F7-9AAE-8EC5645437C5}"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29637239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7CF800-09EE-40F7-9AAE-8EC5645437C5}"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376FB-44EC-49F4-9937-329A4B6B9FA2}" type="slidenum">
              <a:rPr lang="en-US" smtClean="0"/>
              <a:t>‹#›</a:t>
            </a:fld>
            <a:endParaRPr lang="en-US"/>
          </a:p>
        </p:txBody>
      </p:sp>
    </p:spTree>
    <p:extLst>
      <p:ext uri="{BB962C8B-B14F-4D97-AF65-F5344CB8AC3E}">
        <p14:creationId xmlns:p14="http://schemas.microsoft.com/office/powerpoint/2010/main" val="2921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extLst>
              <a:ext uri="{BEBA8EAE-BF5A-486C-A8C5-ECC9F3942E4B}">
                <a14:imgProps xmlns:a14="http://schemas.microsoft.com/office/drawing/2010/main">
                  <a14:imgLayer r:embed="rId20">
                    <a14:imgEffect>
                      <a14:artisticMosiaicBubbles/>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87CF800-09EE-40F7-9AAE-8EC5645437C5}" type="datetimeFigureOut">
              <a:rPr lang="en-US" smtClean="0"/>
              <a:t>7/28/2019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93376FB-44EC-49F4-9937-329A4B6B9FA2}" type="slidenum">
              <a:rPr lang="en-US" smtClean="0"/>
              <a:t>‹#›</a:t>
            </a:fld>
            <a:endParaRPr lang="en-US"/>
          </a:p>
        </p:txBody>
      </p:sp>
    </p:spTree>
    <p:extLst>
      <p:ext uri="{BB962C8B-B14F-4D97-AF65-F5344CB8AC3E}">
        <p14:creationId xmlns:p14="http://schemas.microsoft.com/office/powerpoint/2010/main" val="2306362151"/>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ifelines.readthedocs.io/en/latest/" TargetMode="External"/><Relationship Id="rId2" Type="http://schemas.openxmlformats.org/officeDocument/2006/relationships/hyperlink" Target="https://animalfarmfoundation.blog/2013/04/08/dog-names-framing/" TargetMode="External"/><Relationship Id="rId1" Type="http://schemas.openxmlformats.org/officeDocument/2006/relationships/slideLayout" Target="../slideLayouts/slideLayout2.xml"/><Relationship Id="rId5" Type="http://schemas.openxmlformats.org/officeDocument/2006/relationships/hyperlink" Target="http://newscenter.purina.com/2013-07-15-Nestle-Purina-completes-acquisition-of-Petfinder" TargetMode="External"/><Relationship Id="rId4" Type="http://schemas.openxmlformats.org/officeDocument/2006/relationships/hyperlink" Target="https://foothillsanimalshelter.org/services/lost-and-found/fe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B036-1250-4F36-B8C2-98A27D6A272B}"/>
              </a:ext>
            </a:extLst>
          </p:cNvPr>
          <p:cNvSpPr>
            <a:spLocks noGrp="1"/>
          </p:cNvSpPr>
          <p:nvPr>
            <p:ph type="ctrTitle"/>
          </p:nvPr>
        </p:nvSpPr>
        <p:spPr>
          <a:xfrm>
            <a:off x="936957" y="541786"/>
            <a:ext cx="10318085" cy="5385005"/>
          </a:xfrm>
        </p:spPr>
        <p:txBody>
          <a:bodyP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Springboard Pet Adoption Milestone Report for Capstone I</a:t>
            </a:r>
            <a:br>
              <a:rPr lang="en-US" sz="3600" dirty="0">
                <a:solidFill>
                  <a:schemeClr val="bg1"/>
                </a:solidFill>
                <a:latin typeface="Times New Roman" panose="02020603050405020304" pitchFamily="18" charset="0"/>
                <a:cs typeface="Times New Roman" panose="02020603050405020304" pitchFamily="18" charset="0"/>
              </a:rPr>
            </a:br>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July 2019</a:t>
            </a:r>
            <a:br>
              <a:rPr lang="en-US" sz="3600" dirty="0">
                <a:solidFill>
                  <a:schemeClr val="bg1"/>
                </a:solidFill>
                <a:latin typeface="Times New Roman" panose="02020603050405020304" pitchFamily="18" charset="0"/>
                <a:cs typeface="Times New Roman" panose="02020603050405020304" pitchFamily="18" charset="0"/>
              </a:rPr>
            </a:br>
            <a:br>
              <a:rPr lang="en-US" sz="3600" dirty="0">
                <a:solidFill>
                  <a:schemeClr val="bg1"/>
                </a:solidFill>
                <a:latin typeface="Times New Roman" panose="02020603050405020304" pitchFamily="18" charset="0"/>
                <a:cs typeface="Times New Roman" panose="02020603050405020304" pitchFamily="18" charset="0"/>
              </a:rPr>
            </a:br>
            <a:br>
              <a:rPr lang="en-US" sz="3600" dirty="0">
                <a:solidFill>
                  <a:schemeClr val="bg1"/>
                </a:solidFill>
                <a:latin typeface="Times New Roman" panose="02020603050405020304" pitchFamily="18" charset="0"/>
                <a:cs typeface="Times New Roman" panose="02020603050405020304" pitchFamily="18" charset="0"/>
              </a:rPr>
            </a:br>
            <a:br>
              <a:rPr lang="en-US" sz="4400"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by</a:t>
            </a:r>
            <a:br>
              <a:rPr lang="en-US" sz="1600"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John L. Parsons</a:t>
            </a:r>
            <a:br>
              <a:rPr lang="en-US" sz="1600" dirty="0"/>
            </a:br>
            <a:r>
              <a:rPr lang="en-US" sz="1600" dirty="0"/>
              <a:t> </a:t>
            </a:r>
          </a:p>
        </p:txBody>
      </p:sp>
      <p:pic>
        <p:nvPicPr>
          <p:cNvPr id="3" name="Picture 2">
            <a:extLst>
              <a:ext uri="{FF2B5EF4-FFF2-40B4-BE49-F238E27FC236}">
                <a16:creationId xmlns:a16="http://schemas.microsoft.com/office/drawing/2014/main" id="{FFC07630-EFAE-4897-92AB-5E773C65AE79}"/>
              </a:ext>
            </a:extLst>
          </p:cNvPr>
          <p:cNvPicPr>
            <a:picLocks noChangeAspect="1"/>
          </p:cNvPicPr>
          <p:nvPr/>
        </p:nvPicPr>
        <p:blipFill>
          <a:blip r:embed="rId2"/>
          <a:stretch>
            <a:fillRect/>
          </a:stretch>
        </p:blipFill>
        <p:spPr>
          <a:xfrm>
            <a:off x="1761813" y="2782562"/>
            <a:ext cx="2125227" cy="1938336"/>
          </a:xfrm>
          <a:prstGeom prst="rect">
            <a:avLst/>
          </a:prstGeom>
        </p:spPr>
      </p:pic>
      <p:pic>
        <p:nvPicPr>
          <p:cNvPr id="4" name="Picture 3">
            <a:extLst>
              <a:ext uri="{FF2B5EF4-FFF2-40B4-BE49-F238E27FC236}">
                <a16:creationId xmlns:a16="http://schemas.microsoft.com/office/drawing/2014/main" id="{15424A7C-98AB-4C28-8EBD-4C96322270CE}"/>
              </a:ext>
            </a:extLst>
          </p:cNvPr>
          <p:cNvPicPr>
            <a:picLocks noChangeAspect="1"/>
          </p:cNvPicPr>
          <p:nvPr/>
        </p:nvPicPr>
        <p:blipFill>
          <a:blip r:embed="rId3"/>
          <a:stretch>
            <a:fillRect/>
          </a:stretch>
        </p:blipFill>
        <p:spPr>
          <a:xfrm>
            <a:off x="8304960" y="2782562"/>
            <a:ext cx="2125227" cy="1938336"/>
          </a:xfrm>
          <a:prstGeom prst="rect">
            <a:avLst/>
          </a:prstGeom>
        </p:spPr>
      </p:pic>
    </p:spTree>
    <p:extLst>
      <p:ext uri="{BB962C8B-B14F-4D97-AF65-F5344CB8AC3E}">
        <p14:creationId xmlns:p14="http://schemas.microsoft.com/office/powerpoint/2010/main" val="3714098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38D7-3C10-4B29-8437-28923B60ECED}"/>
              </a:ext>
            </a:extLst>
          </p:cNvPr>
          <p:cNvSpPr>
            <a:spLocks noGrp="1"/>
          </p:cNvSpPr>
          <p:nvPr>
            <p:ph type="title"/>
          </p:nvPr>
        </p:nvSpPr>
        <p:spPr>
          <a:xfrm>
            <a:off x="684211" y="968188"/>
            <a:ext cx="11068518" cy="763493"/>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Multifactorial Input Variables</a:t>
            </a:r>
          </a:p>
        </p:txBody>
      </p:sp>
      <p:sp>
        <p:nvSpPr>
          <p:cNvPr id="9" name="Content Placeholder 2">
            <a:extLst>
              <a:ext uri="{FF2B5EF4-FFF2-40B4-BE49-F238E27FC236}">
                <a16:creationId xmlns:a16="http://schemas.microsoft.com/office/drawing/2014/main" id="{7DE64903-34CA-440A-8BCD-BB8226214731}"/>
              </a:ext>
            </a:extLst>
          </p:cNvPr>
          <p:cNvSpPr txBox="1">
            <a:spLocks/>
          </p:cNvSpPr>
          <p:nvPr/>
        </p:nvSpPr>
        <p:spPr>
          <a:xfrm>
            <a:off x="469201" y="1800409"/>
            <a:ext cx="5504329" cy="385631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The </a:t>
            </a:r>
            <a:r>
              <a:rPr lang="en-US" sz="2400" b="1" dirty="0">
                <a:solidFill>
                  <a:schemeClr val="bg1"/>
                </a:solidFill>
                <a:latin typeface="Times New Roman" panose="02020603050405020304" pitchFamily="18" charset="0"/>
                <a:cs typeface="Times New Roman" panose="02020603050405020304" pitchFamily="18" charset="0"/>
              </a:rPr>
              <a:t>State</a:t>
            </a:r>
            <a:r>
              <a:rPr lang="en-US" sz="2400" dirty="0">
                <a:solidFill>
                  <a:schemeClr val="bg1"/>
                </a:solidFill>
                <a:latin typeface="Times New Roman" panose="02020603050405020304" pitchFamily="18" charset="0"/>
                <a:cs typeface="Times New Roman" panose="02020603050405020304" pitchFamily="18" charset="0"/>
              </a:rPr>
              <a:t> variable had a total of 14 nominal levels and 41326 accounted for a total of 8,714 of the pets and 41401 accounted for 3,845 of the pets.</a:t>
            </a:r>
          </a:p>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Number 41326 is from Selangor and 41401 is from Kuala Lumpur in Malaysia and remained as 2 levels.</a:t>
            </a:r>
          </a:p>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The remaining 12 levels were merged into one group called 41000.</a:t>
            </a:r>
          </a:p>
        </p:txBody>
      </p:sp>
      <p:sp>
        <p:nvSpPr>
          <p:cNvPr id="11" name="Content Placeholder 2">
            <a:extLst>
              <a:ext uri="{FF2B5EF4-FFF2-40B4-BE49-F238E27FC236}">
                <a16:creationId xmlns:a16="http://schemas.microsoft.com/office/drawing/2014/main" id="{4E9A60BC-07CA-452B-8DD8-D9618DBD162C}"/>
              </a:ext>
            </a:extLst>
          </p:cNvPr>
          <p:cNvSpPr txBox="1">
            <a:spLocks/>
          </p:cNvSpPr>
          <p:nvPr/>
        </p:nvSpPr>
        <p:spPr>
          <a:xfrm>
            <a:off x="6218470" y="1800409"/>
            <a:ext cx="5504329" cy="430305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The </a:t>
            </a:r>
            <a:r>
              <a:rPr lang="en-US" sz="2400" b="1" dirty="0">
                <a:solidFill>
                  <a:schemeClr val="bg1"/>
                </a:solidFill>
                <a:latin typeface="Times New Roman" panose="02020603050405020304" pitchFamily="18" charset="0"/>
                <a:cs typeface="Times New Roman" panose="02020603050405020304" pitchFamily="18" charset="0"/>
              </a:rPr>
              <a:t>Quantity</a:t>
            </a:r>
            <a:r>
              <a:rPr lang="en-US" sz="2400" dirty="0">
                <a:solidFill>
                  <a:schemeClr val="bg1"/>
                </a:solidFill>
                <a:latin typeface="Times New Roman" panose="02020603050405020304" pitchFamily="18" charset="0"/>
                <a:cs typeface="Times New Roman" panose="02020603050405020304" pitchFamily="18" charset="0"/>
              </a:rPr>
              <a:t> ordinal variable had a total of 19 levels and range from 1 to 19 for this dataset.</a:t>
            </a:r>
          </a:p>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The greatest number of adoptions occurred when only one pet was listed at a time and this accounted for 11,565 of these pets.  A total of 1,422 rows accounted for two pets listed at a time.</a:t>
            </a:r>
          </a:p>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The </a:t>
            </a:r>
            <a:r>
              <a:rPr lang="en-US" sz="2400" b="1" dirty="0">
                <a:solidFill>
                  <a:schemeClr val="bg1"/>
                </a:solidFill>
                <a:latin typeface="Times New Roman" panose="02020603050405020304" pitchFamily="18" charset="0"/>
                <a:cs typeface="Times New Roman" panose="02020603050405020304" pitchFamily="18" charset="0"/>
              </a:rPr>
              <a:t>Quantity</a:t>
            </a:r>
            <a:r>
              <a:rPr lang="en-US" sz="2400" dirty="0">
                <a:solidFill>
                  <a:schemeClr val="bg1"/>
                </a:solidFill>
                <a:latin typeface="Times New Roman" panose="02020603050405020304" pitchFamily="18" charset="0"/>
                <a:cs typeface="Times New Roman" panose="02020603050405020304" pitchFamily="18" charset="0"/>
              </a:rPr>
              <a:t> variable will bin all animals that had 2 or more animals for a listing into group 2 .</a:t>
            </a:r>
          </a:p>
        </p:txBody>
      </p:sp>
    </p:spTree>
    <p:extLst>
      <p:ext uri="{BB962C8B-B14F-4D97-AF65-F5344CB8AC3E}">
        <p14:creationId xmlns:p14="http://schemas.microsoft.com/office/powerpoint/2010/main" val="299886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A3FE-7579-41C6-89A0-B8AD7E749796}"/>
              </a:ext>
            </a:extLst>
          </p:cNvPr>
          <p:cNvSpPr>
            <a:spLocks noGrp="1"/>
          </p:cNvSpPr>
          <p:nvPr>
            <p:ph type="title"/>
          </p:nvPr>
        </p:nvSpPr>
        <p:spPr>
          <a:xfrm>
            <a:off x="389965" y="523439"/>
            <a:ext cx="11201399" cy="1009526"/>
          </a:xfrm>
        </p:spPr>
        <p:txBody>
          <a:bodyPr>
            <a:noAutofit/>
          </a:bodyPr>
          <a:lstStyle/>
          <a:p>
            <a:pPr algn="ctr"/>
            <a:r>
              <a:rPr lang="en-US" b="1" cap="none" dirty="0">
                <a:solidFill>
                  <a:srgbClr val="C00000"/>
                </a:solidFill>
                <a:latin typeface="Times New Roman" panose="02020603050405020304" pitchFamily="18" charset="0"/>
                <a:cs typeface="Times New Roman" panose="02020603050405020304" pitchFamily="18" charset="0"/>
              </a:rPr>
              <a:t>Binned results for State_t and Quantity_t Variables</a:t>
            </a:r>
          </a:p>
        </p:txBody>
      </p:sp>
      <p:pic>
        <p:nvPicPr>
          <p:cNvPr id="6" name="Content Placeholder 5">
            <a:extLst>
              <a:ext uri="{FF2B5EF4-FFF2-40B4-BE49-F238E27FC236}">
                <a16:creationId xmlns:a16="http://schemas.microsoft.com/office/drawing/2014/main" id="{7D787EAE-9696-40B6-AF2D-A5D99A0666DF}"/>
              </a:ext>
            </a:extLst>
          </p:cNvPr>
          <p:cNvPicPr>
            <a:picLocks noGrp="1"/>
          </p:cNvPicPr>
          <p:nvPr>
            <p:ph sz="half" idx="1"/>
          </p:nvPr>
        </p:nvPicPr>
        <p:blipFill>
          <a:blip r:embed="rId2"/>
          <a:stretch>
            <a:fillRect/>
          </a:stretch>
        </p:blipFill>
        <p:spPr>
          <a:xfrm>
            <a:off x="1437248" y="1677170"/>
            <a:ext cx="9427976" cy="4657391"/>
          </a:xfrm>
          <a:prstGeom prst="rect">
            <a:avLst/>
          </a:prstGeom>
          <a:ln w="50800">
            <a:solidFill>
              <a:schemeClr val="accent1">
                <a:lumMod val="50000"/>
              </a:schemeClr>
            </a:solidFill>
          </a:ln>
        </p:spPr>
      </p:pic>
    </p:spTree>
    <p:extLst>
      <p:ext uri="{BB962C8B-B14F-4D97-AF65-F5344CB8AC3E}">
        <p14:creationId xmlns:p14="http://schemas.microsoft.com/office/powerpoint/2010/main" val="200913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1AE1-D3FC-4A6B-8212-A0BCBE65382A}"/>
              </a:ext>
            </a:extLst>
          </p:cNvPr>
          <p:cNvSpPr>
            <a:spLocks noGrp="1"/>
          </p:cNvSpPr>
          <p:nvPr>
            <p:ph type="title"/>
          </p:nvPr>
        </p:nvSpPr>
        <p:spPr>
          <a:xfrm>
            <a:off x="1208648" y="981635"/>
            <a:ext cx="9938964" cy="659404"/>
          </a:xfrm>
        </p:spPr>
        <p:txBody>
          <a:bodyPr/>
          <a:lstStyle/>
          <a:p>
            <a:pPr algn="ctr"/>
            <a:r>
              <a:rPr lang="en-US" b="1" cap="none" dirty="0">
                <a:solidFill>
                  <a:srgbClr val="C00000"/>
                </a:solidFill>
                <a:latin typeface="Times New Roman" panose="02020603050405020304" pitchFamily="18" charset="0"/>
                <a:cs typeface="Times New Roman" panose="02020603050405020304" pitchFamily="18" charset="0"/>
              </a:rPr>
              <a:t>Ordinary Least Squares and Tukey Results</a:t>
            </a:r>
          </a:p>
        </p:txBody>
      </p:sp>
      <p:sp>
        <p:nvSpPr>
          <p:cNvPr id="5" name="Content Placeholder 2">
            <a:extLst>
              <a:ext uri="{FF2B5EF4-FFF2-40B4-BE49-F238E27FC236}">
                <a16:creationId xmlns:a16="http://schemas.microsoft.com/office/drawing/2014/main" id="{6F5A268F-B180-4E62-B9FB-38000949FB13}"/>
              </a:ext>
            </a:extLst>
          </p:cNvPr>
          <p:cNvSpPr txBox="1">
            <a:spLocks/>
          </p:cNvSpPr>
          <p:nvPr/>
        </p:nvSpPr>
        <p:spPr>
          <a:xfrm>
            <a:off x="1033836" y="1667436"/>
            <a:ext cx="10315482" cy="458544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Four variables that were tested to determine if there were no significant differences between these input attributes and the target variable.  These four variables are </a:t>
            </a:r>
            <a:r>
              <a:rPr lang="en-US" sz="2400" b="1" dirty="0">
                <a:solidFill>
                  <a:schemeClr val="bg1"/>
                </a:solidFill>
                <a:latin typeface="Times New Roman" panose="02020603050405020304" pitchFamily="18" charset="0"/>
                <a:cs typeface="Times New Roman" panose="02020603050405020304" pitchFamily="18" charset="0"/>
              </a:rPr>
              <a:t>Gender, Type, Sterilized and Vaccinated.  </a:t>
            </a:r>
          </a:p>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The results show a significant difference in the means between the male and female pets and the male and mixed lot pets.</a:t>
            </a:r>
          </a:p>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The </a:t>
            </a:r>
            <a:r>
              <a:rPr lang="en-US" sz="2400" b="1" dirty="0">
                <a:solidFill>
                  <a:schemeClr val="bg1"/>
                </a:solidFill>
                <a:latin typeface="Times New Roman" panose="02020603050405020304" pitchFamily="18" charset="0"/>
                <a:cs typeface="Times New Roman" panose="02020603050405020304" pitchFamily="18" charset="0"/>
              </a:rPr>
              <a:t>Type</a:t>
            </a:r>
            <a:r>
              <a:rPr lang="en-US" sz="2400" dirty="0">
                <a:solidFill>
                  <a:schemeClr val="bg1"/>
                </a:solidFill>
                <a:latin typeface="Times New Roman" panose="02020603050405020304" pitchFamily="18" charset="0"/>
                <a:cs typeface="Times New Roman" panose="02020603050405020304" pitchFamily="18" charset="0"/>
              </a:rPr>
              <a:t> and </a:t>
            </a:r>
            <a:r>
              <a:rPr lang="en-US" sz="2400" b="1" dirty="0">
                <a:solidFill>
                  <a:schemeClr val="bg1"/>
                </a:solidFill>
                <a:latin typeface="Times New Roman" panose="02020603050405020304" pitchFamily="18" charset="0"/>
                <a:cs typeface="Times New Roman" panose="02020603050405020304" pitchFamily="18" charset="0"/>
              </a:rPr>
              <a:t>Sterilized</a:t>
            </a:r>
            <a:r>
              <a:rPr lang="en-US" sz="2400" dirty="0">
                <a:solidFill>
                  <a:schemeClr val="bg1"/>
                </a:solidFill>
                <a:latin typeface="Times New Roman" panose="02020603050405020304" pitchFamily="18" charset="0"/>
                <a:cs typeface="Times New Roman" panose="02020603050405020304" pitchFamily="18" charset="0"/>
              </a:rPr>
              <a:t> variables were also significant for all levels and the null hypothesis could be rejected and accept the alternative Hypothesis.</a:t>
            </a:r>
          </a:p>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The </a:t>
            </a:r>
            <a:r>
              <a:rPr lang="en-US" sz="2400" b="1" dirty="0">
                <a:solidFill>
                  <a:schemeClr val="bg1"/>
                </a:solidFill>
                <a:latin typeface="Times New Roman" panose="02020603050405020304" pitchFamily="18" charset="0"/>
                <a:cs typeface="Times New Roman" panose="02020603050405020304" pitchFamily="18" charset="0"/>
              </a:rPr>
              <a:t>Vaccinated</a:t>
            </a:r>
            <a:r>
              <a:rPr lang="en-US" sz="2400" dirty="0">
                <a:solidFill>
                  <a:schemeClr val="bg1"/>
                </a:solidFill>
                <a:latin typeface="Times New Roman" panose="02020603050405020304" pitchFamily="18" charset="0"/>
                <a:cs typeface="Times New Roman" panose="02020603050405020304" pitchFamily="18" charset="0"/>
              </a:rPr>
              <a:t> attribute results show the null hypothesis could be rejected for pets that were vaccinated to those that were not vaccinated.  The animals that were not vaccinated to those which did not have records was also significant and the null hypothesis could be rejected and accept the alternative hypothesis. </a:t>
            </a: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962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38EC-88C5-4000-8854-CB0BAEA27E19}"/>
              </a:ext>
            </a:extLst>
          </p:cNvPr>
          <p:cNvSpPr>
            <a:spLocks noGrp="1"/>
          </p:cNvSpPr>
          <p:nvPr>
            <p:ph type="title"/>
          </p:nvPr>
        </p:nvSpPr>
        <p:spPr>
          <a:xfrm>
            <a:off x="684214" y="242047"/>
            <a:ext cx="9656573" cy="1008530"/>
          </a:xfrm>
        </p:spPr>
        <p:txBody>
          <a:bodyPr>
            <a:noAutofit/>
          </a:bodyPr>
          <a:lstStyle/>
          <a:p>
            <a:pPr algn="ctr"/>
            <a:r>
              <a:rPr lang="en-US" b="1" cap="none" dirty="0">
                <a:solidFill>
                  <a:srgbClr val="C00000"/>
                </a:solidFill>
                <a:latin typeface="Times New Roman" panose="02020603050405020304" pitchFamily="18" charset="0"/>
                <a:cs typeface="Times New Roman" panose="02020603050405020304" pitchFamily="18" charset="0"/>
              </a:rPr>
              <a:t>Statistical Results from the OLS and Tukey Models in Python</a:t>
            </a:r>
            <a:endParaRPr lang="en-US" cap="none" dirty="0">
              <a:solidFill>
                <a:srgbClr val="C0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61746D7-52DA-4635-AD72-178403F51A42}"/>
              </a:ext>
            </a:extLst>
          </p:cNvPr>
          <p:cNvPicPr>
            <a:picLocks noGrp="1"/>
          </p:cNvPicPr>
          <p:nvPr>
            <p:ph sz="half" idx="1"/>
          </p:nvPr>
        </p:nvPicPr>
        <p:blipFill>
          <a:blip r:embed="rId2"/>
          <a:stretch>
            <a:fillRect/>
          </a:stretch>
        </p:blipFill>
        <p:spPr>
          <a:xfrm>
            <a:off x="791791" y="1507967"/>
            <a:ext cx="9548996" cy="4789241"/>
          </a:xfrm>
          <a:prstGeom prst="rect">
            <a:avLst/>
          </a:prstGeom>
          <a:ln w="50800">
            <a:solidFill>
              <a:srgbClr val="002060"/>
            </a:solidFill>
          </a:ln>
        </p:spPr>
      </p:pic>
    </p:spTree>
    <p:extLst>
      <p:ext uri="{BB962C8B-B14F-4D97-AF65-F5344CB8AC3E}">
        <p14:creationId xmlns:p14="http://schemas.microsoft.com/office/powerpoint/2010/main" val="2502037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255E-2C8A-42F4-9ECE-02C800FA7367}"/>
              </a:ext>
            </a:extLst>
          </p:cNvPr>
          <p:cNvSpPr>
            <a:spLocks noGrp="1"/>
          </p:cNvSpPr>
          <p:nvPr>
            <p:ph type="title"/>
          </p:nvPr>
        </p:nvSpPr>
        <p:spPr>
          <a:xfrm>
            <a:off x="912812" y="632012"/>
            <a:ext cx="10059988" cy="806823"/>
          </a:xfrm>
        </p:spPr>
        <p:txBody>
          <a:bodyPr>
            <a:normAutofit/>
          </a:bodyPr>
          <a:lstStyle/>
          <a:p>
            <a:r>
              <a:rPr lang="en-US" b="1" cap="none" dirty="0">
                <a:solidFill>
                  <a:srgbClr val="C00000"/>
                </a:solidFill>
                <a:latin typeface="Times New Roman" panose="02020603050405020304" pitchFamily="18" charset="0"/>
                <a:cs typeface="Times New Roman" panose="02020603050405020304" pitchFamily="18" charset="0"/>
              </a:rPr>
              <a:t>Bar Count Plots for Gender and Type Variables</a:t>
            </a:r>
            <a:endParaRPr lang="en-US" cap="none" dirty="0">
              <a:solidFill>
                <a:srgbClr val="C0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7FE27B0-388F-4513-9A51-2C9CBDB28F12}"/>
              </a:ext>
            </a:extLst>
          </p:cNvPr>
          <p:cNvPicPr>
            <a:picLocks noGrp="1"/>
          </p:cNvPicPr>
          <p:nvPr>
            <p:ph sz="half" idx="1"/>
          </p:nvPr>
        </p:nvPicPr>
        <p:blipFill>
          <a:blip r:embed="rId2"/>
          <a:stretch>
            <a:fillRect/>
          </a:stretch>
        </p:blipFill>
        <p:spPr>
          <a:xfrm>
            <a:off x="1286436" y="1640540"/>
            <a:ext cx="8987118" cy="4276165"/>
          </a:xfrm>
          <a:prstGeom prst="rect">
            <a:avLst/>
          </a:prstGeom>
          <a:ln w="50800">
            <a:solidFill>
              <a:srgbClr val="002060"/>
            </a:solidFill>
          </a:ln>
        </p:spPr>
      </p:pic>
    </p:spTree>
    <p:extLst>
      <p:ext uri="{BB962C8B-B14F-4D97-AF65-F5344CB8AC3E}">
        <p14:creationId xmlns:p14="http://schemas.microsoft.com/office/powerpoint/2010/main" val="1908196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255E-2C8A-42F4-9ECE-02C800FA7367}"/>
              </a:ext>
            </a:extLst>
          </p:cNvPr>
          <p:cNvSpPr>
            <a:spLocks noGrp="1"/>
          </p:cNvSpPr>
          <p:nvPr>
            <p:ph type="title"/>
          </p:nvPr>
        </p:nvSpPr>
        <p:spPr>
          <a:xfrm>
            <a:off x="386928" y="712693"/>
            <a:ext cx="11150647" cy="1075765"/>
          </a:xfrm>
        </p:spPr>
        <p:txBody>
          <a:bodyPr>
            <a:normAutofit/>
          </a:bodyPr>
          <a:lstStyle/>
          <a:p>
            <a:r>
              <a:rPr lang="en-US" b="1" cap="none" dirty="0">
                <a:solidFill>
                  <a:srgbClr val="C00000"/>
                </a:solidFill>
                <a:latin typeface="Times New Roman" panose="02020603050405020304" pitchFamily="18" charset="0"/>
                <a:cs typeface="Times New Roman" panose="02020603050405020304" pitchFamily="18" charset="0"/>
              </a:rPr>
              <a:t>Bar Count Plots for Sterilized and Vaccinated Variables</a:t>
            </a:r>
            <a:endParaRPr lang="en-US" cap="none" dirty="0">
              <a:solidFill>
                <a:srgbClr val="C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1EF890-7AB2-4C1F-B38E-7E4BEB34DBB6}"/>
              </a:ext>
            </a:extLst>
          </p:cNvPr>
          <p:cNvPicPr/>
          <p:nvPr/>
        </p:nvPicPr>
        <p:blipFill>
          <a:blip r:embed="rId2"/>
          <a:stretch>
            <a:fillRect/>
          </a:stretch>
        </p:blipFill>
        <p:spPr>
          <a:xfrm>
            <a:off x="1299883" y="1788458"/>
            <a:ext cx="9256058" cy="3908332"/>
          </a:xfrm>
          <a:prstGeom prst="rect">
            <a:avLst/>
          </a:prstGeom>
          <a:ln w="50800">
            <a:solidFill>
              <a:srgbClr val="002060"/>
            </a:solidFill>
          </a:ln>
        </p:spPr>
      </p:pic>
    </p:spTree>
    <p:extLst>
      <p:ext uri="{BB962C8B-B14F-4D97-AF65-F5344CB8AC3E}">
        <p14:creationId xmlns:p14="http://schemas.microsoft.com/office/powerpoint/2010/main" val="105590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255E-2C8A-42F4-9ECE-02C800FA7367}"/>
              </a:ext>
            </a:extLst>
          </p:cNvPr>
          <p:cNvSpPr>
            <a:spLocks noGrp="1"/>
          </p:cNvSpPr>
          <p:nvPr>
            <p:ph type="title"/>
          </p:nvPr>
        </p:nvSpPr>
        <p:spPr>
          <a:xfrm>
            <a:off x="400375" y="188258"/>
            <a:ext cx="11150647" cy="1075765"/>
          </a:xfrm>
        </p:spPr>
        <p:txBody>
          <a:bodyPr>
            <a:normAutofit/>
          </a:bodyPr>
          <a:lstStyle/>
          <a:p>
            <a:r>
              <a:rPr lang="en-US" b="1" cap="none" dirty="0">
                <a:solidFill>
                  <a:srgbClr val="C00000"/>
                </a:solidFill>
                <a:latin typeface="Times New Roman" panose="02020603050405020304" pitchFamily="18" charset="0"/>
                <a:cs typeface="Times New Roman" panose="02020603050405020304" pitchFamily="18" charset="0"/>
              </a:rPr>
              <a:t>Heatmap for all Numerical Attributes of Pet Adoption</a:t>
            </a:r>
            <a:endParaRPr lang="en-US" cap="none"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EC8807E-FFDB-4294-8FAC-AE5C69A99699}"/>
              </a:ext>
            </a:extLst>
          </p:cNvPr>
          <p:cNvPicPr/>
          <p:nvPr/>
        </p:nvPicPr>
        <p:blipFill>
          <a:blip r:embed="rId2"/>
          <a:stretch>
            <a:fillRect/>
          </a:stretch>
        </p:blipFill>
        <p:spPr>
          <a:xfrm>
            <a:off x="515264" y="1118908"/>
            <a:ext cx="6571336" cy="5550834"/>
          </a:xfrm>
          <a:prstGeom prst="rect">
            <a:avLst/>
          </a:prstGeom>
          <a:ln w="50800">
            <a:solidFill>
              <a:schemeClr val="accent1">
                <a:lumMod val="50000"/>
              </a:schemeClr>
            </a:solidFill>
          </a:ln>
        </p:spPr>
      </p:pic>
      <p:sp>
        <p:nvSpPr>
          <p:cNvPr id="5" name="Content Placeholder 2">
            <a:extLst>
              <a:ext uri="{FF2B5EF4-FFF2-40B4-BE49-F238E27FC236}">
                <a16:creationId xmlns:a16="http://schemas.microsoft.com/office/drawing/2014/main" id="{656C6395-8021-4945-A853-24F6E2842A9B}"/>
              </a:ext>
            </a:extLst>
          </p:cNvPr>
          <p:cNvSpPr txBox="1">
            <a:spLocks/>
          </p:cNvSpPr>
          <p:nvPr/>
        </p:nvSpPr>
        <p:spPr>
          <a:xfrm>
            <a:off x="7557247" y="1118908"/>
            <a:ext cx="3993775" cy="524155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
                <a:srgbClr val="009900"/>
              </a:buClr>
            </a:pPr>
            <a:r>
              <a:rPr lang="en-US" b="1" dirty="0">
                <a:solidFill>
                  <a:schemeClr val="bg1"/>
                </a:solidFill>
                <a:latin typeface="Times New Roman" panose="02020603050405020304" pitchFamily="18" charset="0"/>
                <a:cs typeface="Times New Roman" panose="02020603050405020304" pitchFamily="18" charset="0"/>
              </a:rPr>
              <a:t>Breed1</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chemeClr val="bg1"/>
                </a:solidFill>
                <a:latin typeface="Times New Roman" panose="02020603050405020304" pitchFamily="18" charset="0"/>
                <a:cs typeface="Times New Roman" panose="02020603050405020304" pitchFamily="18" charset="0"/>
              </a:rPr>
              <a:t>Age</a:t>
            </a:r>
            <a:r>
              <a:rPr lang="en-US" dirty="0">
                <a:solidFill>
                  <a:schemeClr val="bg1"/>
                </a:solidFill>
                <a:latin typeface="Times New Roman" panose="02020603050405020304" pitchFamily="18" charset="0"/>
                <a:cs typeface="Times New Roman" panose="02020603050405020304" pitchFamily="18" charset="0"/>
              </a:rPr>
              <a:t> attribute has a slight negative correlation with a value -0.314.</a:t>
            </a:r>
          </a:p>
          <a:p>
            <a:pPr>
              <a:buClr>
                <a:srgbClr val="009900"/>
              </a:buClr>
            </a:pPr>
            <a:r>
              <a:rPr lang="en-US" b="1" dirty="0">
                <a:solidFill>
                  <a:schemeClr val="bg1"/>
                </a:solidFill>
                <a:latin typeface="Times New Roman" panose="02020603050405020304" pitchFamily="18" charset="0"/>
                <a:cs typeface="Times New Roman" panose="02020603050405020304" pitchFamily="18" charset="0"/>
              </a:rPr>
              <a:t>Color1</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chemeClr val="bg1"/>
                </a:solidFill>
                <a:latin typeface="Times New Roman" panose="02020603050405020304" pitchFamily="18" charset="0"/>
                <a:cs typeface="Times New Roman" panose="02020603050405020304" pitchFamily="18" charset="0"/>
              </a:rPr>
              <a:t>Color3</a:t>
            </a:r>
            <a:r>
              <a:rPr lang="en-US" dirty="0">
                <a:solidFill>
                  <a:schemeClr val="bg1"/>
                </a:solidFill>
                <a:latin typeface="Times New Roman" panose="02020603050405020304" pitchFamily="18" charset="0"/>
                <a:cs typeface="Times New Roman" panose="02020603050405020304" pitchFamily="18" charset="0"/>
              </a:rPr>
              <a:t> also had a slight negative correlation with value of -0.282.</a:t>
            </a:r>
          </a:p>
          <a:p>
            <a:pPr>
              <a:buClr>
                <a:srgbClr val="009900"/>
              </a:buClr>
            </a:pPr>
            <a:r>
              <a:rPr lang="en-US" b="1" dirty="0">
                <a:solidFill>
                  <a:schemeClr val="bg1"/>
                </a:solidFill>
                <a:latin typeface="Times New Roman" panose="02020603050405020304" pitchFamily="18" charset="0"/>
                <a:cs typeface="Times New Roman" panose="02020603050405020304" pitchFamily="18" charset="0"/>
              </a:rPr>
              <a:t>Vaccinated</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chemeClr val="bg1"/>
                </a:solidFill>
                <a:latin typeface="Times New Roman" panose="02020603050405020304" pitchFamily="18" charset="0"/>
                <a:cs typeface="Times New Roman" panose="02020603050405020304" pitchFamily="18" charset="0"/>
              </a:rPr>
              <a:t>Sterilized</a:t>
            </a:r>
            <a:r>
              <a:rPr lang="en-US" dirty="0">
                <a:solidFill>
                  <a:schemeClr val="bg1"/>
                </a:solidFill>
                <a:latin typeface="Times New Roman" panose="02020603050405020304" pitchFamily="18" charset="0"/>
                <a:cs typeface="Times New Roman" panose="02020603050405020304" pitchFamily="18" charset="0"/>
              </a:rPr>
              <a:t> was 0.47 and the </a:t>
            </a:r>
            <a:r>
              <a:rPr lang="en-US" b="1" dirty="0">
                <a:solidFill>
                  <a:schemeClr val="bg1"/>
                </a:solidFill>
                <a:latin typeface="Times New Roman" panose="02020603050405020304" pitchFamily="18" charset="0"/>
                <a:cs typeface="Times New Roman" panose="02020603050405020304" pitchFamily="18" charset="0"/>
              </a:rPr>
              <a:t>Dewormed</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chemeClr val="bg1"/>
                </a:solidFill>
                <a:latin typeface="Times New Roman" panose="02020603050405020304" pitchFamily="18" charset="0"/>
                <a:cs typeface="Times New Roman" panose="02020603050405020304" pitchFamily="18" charset="0"/>
              </a:rPr>
              <a:t>Sterilized</a:t>
            </a:r>
            <a:r>
              <a:rPr lang="en-US" dirty="0">
                <a:solidFill>
                  <a:schemeClr val="bg1"/>
                </a:solidFill>
                <a:latin typeface="Times New Roman" panose="02020603050405020304" pitchFamily="18" charset="0"/>
                <a:cs typeface="Times New Roman" panose="02020603050405020304" pitchFamily="18" charset="0"/>
              </a:rPr>
              <a:t> was 0.436 for the Pearson Correlation Matrix.</a:t>
            </a:r>
          </a:p>
          <a:p>
            <a:pPr>
              <a:buClr>
                <a:srgbClr val="009900"/>
              </a:buClr>
            </a:pPr>
            <a:r>
              <a:rPr lang="en-US" b="1" dirty="0">
                <a:solidFill>
                  <a:schemeClr val="bg1"/>
                </a:solidFill>
                <a:latin typeface="Times New Roman" panose="02020603050405020304" pitchFamily="18" charset="0"/>
                <a:cs typeface="Times New Roman" panose="02020603050405020304" pitchFamily="18" charset="0"/>
              </a:rPr>
              <a:t>Vaccinated</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chemeClr val="bg1"/>
                </a:solidFill>
                <a:latin typeface="Times New Roman" panose="02020603050405020304" pitchFamily="18" charset="0"/>
                <a:cs typeface="Times New Roman" panose="02020603050405020304" pitchFamily="18" charset="0"/>
              </a:rPr>
              <a:t>Dewormed </a:t>
            </a:r>
            <a:r>
              <a:rPr lang="en-US" dirty="0">
                <a:solidFill>
                  <a:schemeClr val="bg1"/>
                </a:solidFill>
                <a:latin typeface="Times New Roman" panose="02020603050405020304" pitchFamily="18" charset="0"/>
                <a:cs typeface="Times New Roman" panose="02020603050405020304" pitchFamily="18" charset="0"/>
              </a:rPr>
              <a:t>had the highest correlation and was 0.72.  These values have a high multicollinearity and will not be used together in the final model. </a:t>
            </a:r>
          </a:p>
        </p:txBody>
      </p:sp>
    </p:spTree>
    <p:extLst>
      <p:ext uri="{BB962C8B-B14F-4D97-AF65-F5344CB8AC3E}">
        <p14:creationId xmlns:p14="http://schemas.microsoft.com/office/powerpoint/2010/main" val="3423131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255E-2C8A-42F4-9ECE-02C800FA7367}"/>
              </a:ext>
            </a:extLst>
          </p:cNvPr>
          <p:cNvSpPr>
            <a:spLocks noGrp="1"/>
          </p:cNvSpPr>
          <p:nvPr>
            <p:ph type="title"/>
          </p:nvPr>
        </p:nvSpPr>
        <p:spPr>
          <a:xfrm>
            <a:off x="400375" y="242047"/>
            <a:ext cx="11150647" cy="860611"/>
          </a:xfrm>
        </p:spPr>
        <p:txBody>
          <a:bodyPr>
            <a:normAutofit/>
          </a:bodyPr>
          <a:lstStyle/>
          <a:p>
            <a:pPr algn="ctr"/>
            <a:r>
              <a:rPr lang="en-US" b="1" cap="none" dirty="0">
                <a:solidFill>
                  <a:srgbClr val="C00000"/>
                </a:solidFill>
                <a:latin typeface="Times New Roman" panose="02020603050405020304" pitchFamily="18" charset="0"/>
                <a:cs typeface="Times New Roman" panose="02020603050405020304" pitchFamily="18" charset="0"/>
              </a:rPr>
              <a:t>Variable Importance and Variable Selection</a:t>
            </a:r>
            <a:endParaRPr lang="en-US" cap="none" dirty="0">
              <a:solidFill>
                <a:srgbClr val="C0000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56C6395-8021-4945-A853-24F6E2842A9B}"/>
              </a:ext>
            </a:extLst>
          </p:cNvPr>
          <p:cNvSpPr txBox="1">
            <a:spLocks/>
          </p:cNvSpPr>
          <p:nvPr/>
        </p:nvSpPr>
        <p:spPr>
          <a:xfrm>
            <a:off x="7797850" y="1613647"/>
            <a:ext cx="3753172" cy="3630705"/>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
                <a:srgbClr val="009900"/>
              </a:buClr>
            </a:pPr>
            <a:r>
              <a:rPr lang="en-US" dirty="0">
                <a:solidFill>
                  <a:schemeClr val="bg1"/>
                </a:solidFill>
                <a:latin typeface="Times New Roman" panose="02020603050405020304" pitchFamily="18" charset="0"/>
                <a:cs typeface="Times New Roman" panose="02020603050405020304" pitchFamily="18" charset="0"/>
              </a:rPr>
              <a:t>All 17 input variables will be used to create the baseline model for this study.  </a:t>
            </a:r>
          </a:p>
          <a:p>
            <a:pPr>
              <a:buClr>
                <a:srgbClr val="009900"/>
              </a:buClr>
            </a:pPr>
            <a:endParaRPr lang="en-US" dirty="0">
              <a:solidFill>
                <a:schemeClr val="bg1"/>
              </a:solidFill>
              <a:latin typeface="Times New Roman" panose="02020603050405020304" pitchFamily="18" charset="0"/>
              <a:cs typeface="Times New Roman" panose="02020603050405020304" pitchFamily="18" charset="0"/>
            </a:endParaRPr>
          </a:p>
          <a:p>
            <a:pPr>
              <a:buClr>
                <a:srgbClr val="009900"/>
              </a:buClr>
            </a:pPr>
            <a:r>
              <a:rPr lang="en-US" dirty="0">
                <a:solidFill>
                  <a:schemeClr val="bg1"/>
                </a:solidFill>
                <a:latin typeface="Times New Roman" panose="02020603050405020304" pitchFamily="18" charset="0"/>
                <a:cs typeface="Times New Roman" panose="02020603050405020304" pitchFamily="18" charset="0"/>
              </a:rPr>
              <a:t>A total of eight attributes have been selected for the optimized model.  These are; </a:t>
            </a:r>
            <a:r>
              <a:rPr lang="en-US" b="1" dirty="0">
                <a:solidFill>
                  <a:schemeClr val="bg1"/>
                </a:solidFill>
                <a:latin typeface="Times New Roman" panose="02020603050405020304" pitchFamily="18" charset="0"/>
                <a:cs typeface="Times New Roman" panose="02020603050405020304" pitchFamily="18" charset="0"/>
              </a:rPr>
              <a:t>Age, Breed1, FurLength, Quantity, Vaccinated, Gender, MaturitySize and Sterilized</a:t>
            </a:r>
            <a:r>
              <a:rPr lang="en-US" b="1" dirty="0"/>
              <a:t>.</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D364996-8F19-4C04-BEBF-0D41A917A66F}"/>
              </a:ext>
            </a:extLst>
          </p:cNvPr>
          <p:cNvPicPr/>
          <p:nvPr/>
        </p:nvPicPr>
        <p:blipFill>
          <a:blip r:embed="rId2"/>
          <a:stretch>
            <a:fillRect/>
          </a:stretch>
        </p:blipFill>
        <p:spPr>
          <a:xfrm>
            <a:off x="640978" y="1264023"/>
            <a:ext cx="6916269" cy="4383742"/>
          </a:xfrm>
          <a:prstGeom prst="rect">
            <a:avLst/>
          </a:prstGeom>
          <a:ln w="50800">
            <a:solidFill>
              <a:srgbClr val="002060"/>
            </a:solidFill>
          </a:ln>
        </p:spPr>
      </p:pic>
    </p:spTree>
    <p:extLst>
      <p:ext uri="{BB962C8B-B14F-4D97-AF65-F5344CB8AC3E}">
        <p14:creationId xmlns:p14="http://schemas.microsoft.com/office/powerpoint/2010/main" val="1447375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37EF-C0ED-413C-9755-C8B2E071E7B9}"/>
              </a:ext>
            </a:extLst>
          </p:cNvPr>
          <p:cNvSpPr>
            <a:spLocks noGrp="1"/>
          </p:cNvSpPr>
          <p:nvPr>
            <p:ph type="title"/>
          </p:nvPr>
        </p:nvSpPr>
        <p:spPr>
          <a:xfrm>
            <a:off x="778341" y="609693"/>
            <a:ext cx="11149854" cy="936720"/>
          </a:xfrm>
        </p:spPr>
        <p:txBody>
          <a:bodyPr>
            <a:normAutofit/>
          </a:bodyPr>
          <a:lstStyle/>
          <a:p>
            <a:pPr algn="ctr"/>
            <a:r>
              <a:rPr lang="en-US" b="1" dirty="0">
                <a:solidFill>
                  <a:srgbClr val="C00000"/>
                </a:solidFill>
                <a:latin typeface="Times New Roman" panose="02020603050405020304" pitchFamily="18" charset="0"/>
                <a:cs typeface="Times New Roman" panose="02020603050405020304" pitchFamily="18" charset="0"/>
              </a:rPr>
              <a:t>Logistic baseline Model results</a:t>
            </a:r>
          </a:p>
        </p:txBody>
      </p:sp>
      <p:sp>
        <p:nvSpPr>
          <p:cNvPr id="7" name="Content Placeholder 2">
            <a:extLst>
              <a:ext uri="{FF2B5EF4-FFF2-40B4-BE49-F238E27FC236}">
                <a16:creationId xmlns:a16="http://schemas.microsoft.com/office/drawing/2014/main" id="{5C713AE2-8943-4817-B72B-F54BDE9594B8}"/>
              </a:ext>
            </a:extLst>
          </p:cNvPr>
          <p:cNvSpPr txBox="1">
            <a:spLocks/>
          </p:cNvSpPr>
          <p:nvPr/>
        </p:nvSpPr>
        <p:spPr>
          <a:xfrm>
            <a:off x="263805" y="1842246"/>
            <a:ext cx="5230908" cy="465038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
                <a:srgbClr val="009900"/>
              </a:buClr>
            </a:pPr>
            <a:r>
              <a:rPr lang="en-US" dirty="0">
                <a:solidFill>
                  <a:schemeClr val="bg1"/>
                </a:solidFill>
                <a:latin typeface="Times New Roman" panose="02020603050405020304" pitchFamily="18" charset="0"/>
                <a:cs typeface="Times New Roman" panose="02020603050405020304" pitchFamily="18" charset="0"/>
              </a:rPr>
              <a:t>The baseline model will use all 17 original numerical input variables to get a baseline result for the five-ordinal level of </a:t>
            </a:r>
            <a:r>
              <a:rPr lang="en-US" b="1" dirty="0">
                <a:solidFill>
                  <a:schemeClr val="bg1"/>
                </a:solidFill>
                <a:latin typeface="Times New Roman" panose="02020603050405020304" pitchFamily="18" charset="0"/>
                <a:cs typeface="Times New Roman" panose="02020603050405020304" pitchFamily="18" charset="0"/>
              </a:rPr>
              <a:t>AdoptionSpeed</a:t>
            </a:r>
            <a:r>
              <a:rPr lang="en-US" dirty="0">
                <a:solidFill>
                  <a:schemeClr val="bg1"/>
                </a:solidFill>
                <a:latin typeface="Times New Roman" panose="02020603050405020304" pitchFamily="18" charset="0"/>
                <a:cs typeface="Times New Roman" panose="02020603050405020304" pitchFamily="18" charset="0"/>
              </a:rPr>
              <a:t>.  </a:t>
            </a:r>
          </a:p>
          <a:p>
            <a:pPr>
              <a:buClr>
                <a:srgbClr val="009900"/>
              </a:buClr>
            </a:pPr>
            <a:r>
              <a:rPr lang="en-US" dirty="0">
                <a:solidFill>
                  <a:schemeClr val="bg1"/>
                </a:solidFill>
                <a:latin typeface="Times New Roman" panose="02020603050405020304" pitchFamily="18" charset="0"/>
                <a:cs typeface="Times New Roman" panose="02020603050405020304" pitchFamily="18" charset="0"/>
              </a:rPr>
              <a:t>The standard Logistic Regression model will use C = 1 and a penalty of L1 for the model.  The data was divided into a 65:35 split between the training and testing data.  </a:t>
            </a:r>
          </a:p>
          <a:p>
            <a:pPr>
              <a:buClr>
                <a:srgbClr val="009900"/>
              </a:buClr>
            </a:pPr>
            <a:r>
              <a:rPr lang="en-US" dirty="0">
                <a:solidFill>
                  <a:schemeClr val="bg1"/>
                </a:solidFill>
                <a:latin typeface="Times New Roman" panose="02020603050405020304" pitchFamily="18" charset="0"/>
                <a:cs typeface="Times New Roman" panose="02020603050405020304" pitchFamily="18" charset="0"/>
              </a:rPr>
              <a:t>The baseline model with all 17 attributes had low accuracy scores for the Logistic Regression.  The Accuracy results from this model was at 33 percent and the Confusion Matrix shows the distribution of the results.  </a:t>
            </a:r>
          </a:p>
        </p:txBody>
      </p:sp>
      <p:pic>
        <p:nvPicPr>
          <p:cNvPr id="11" name="Picture 10">
            <a:extLst>
              <a:ext uri="{FF2B5EF4-FFF2-40B4-BE49-F238E27FC236}">
                <a16:creationId xmlns:a16="http://schemas.microsoft.com/office/drawing/2014/main" id="{61144549-4B63-497B-83A7-9D0FC1FBCACA}"/>
              </a:ext>
            </a:extLst>
          </p:cNvPr>
          <p:cNvPicPr/>
          <p:nvPr/>
        </p:nvPicPr>
        <p:blipFill>
          <a:blip r:embed="rId2"/>
          <a:stretch>
            <a:fillRect/>
          </a:stretch>
        </p:blipFill>
        <p:spPr>
          <a:xfrm>
            <a:off x="6096000" y="2311619"/>
            <a:ext cx="5907462" cy="3936688"/>
          </a:xfrm>
          <a:prstGeom prst="rect">
            <a:avLst/>
          </a:prstGeom>
          <a:ln w="50800">
            <a:solidFill>
              <a:srgbClr val="002060"/>
            </a:solidFill>
          </a:ln>
        </p:spPr>
      </p:pic>
      <p:sp>
        <p:nvSpPr>
          <p:cNvPr id="12" name="TextBox 11">
            <a:extLst>
              <a:ext uri="{FF2B5EF4-FFF2-40B4-BE49-F238E27FC236}">
                <a16:creationId xmlns:a16="http://schemas.microsoft.com/office/drawing/2014/main" id="{A4158431-394A-4F92-AB61-35AFDDB036B5}"/>
              </a:ext>
            </a:extLst>
          </p:cNvPr>
          <p:cNvSpPr txBox="1"/>
          <p:nvPr/>
        </p:nvSpPr>
        <p:spPr>
          <a:xfrm>
            <a:off x="6772554" y="1744350"/>
            <a:ext cx="5230908"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Confusion Matrix for Baseline Model</a:t>
            </a:r>
          </a:p>
        </p:txBody>
      </p:sp>
    </p:spTree>
    <p:extLst>
      <p:ext uri="{BB962C8B-B14F-4D97-AF65-F5344CB8AC3E}">
        <p14:creationId xmlns:p14="http://schemas.microsoft.com/office/powerpoint/2010/main" val="101905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37EF-C0ED-413C-9755-C8B2E071E7B9}"/>
              </a:ext>
            </a:extLst>
          </p:cNvPr>
          <p:cNvSpPr>
            <a:spLocks noGrp="1"/>
          </p:cNvSpPr>
          <p:nvPr>
            <p:ph type="title"/>
          </p:nvPr>
        </p:nvSpPr>
        <p:spPr>
          <a:xfrm>
            <a:off x="778341" y="658905"/>
            <a:ext cx="11149854" cy="887507"/>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Optimized Logistic Model results</a:t>
            </a:r>
          </a:p>
        </p:txBody>
      </p:sp>
      <p:sp>
        <p:nvSpPr>
          <p:cNvPr id="7" name="Content Placeholder 2">
            <a:extLst>
              <a:ext uri="{FF2B5EF4-FFF2-40B4-BE49-F238E27FC236}">
                <a16:creationId xmlns:a16="http://schemas.microsoft.com/office/drawing/2014/main" id="{5C713AE2-8943-4817-B72B-F54BDE9594B8}"/>
              </a:ext>
            </a:extLst>
          </p:cNvPr>
          <p:cNvSpPr txBox="1">
            <a:spLocks/>
          </p:cNvSpPr>
          <p:nvPr/>
        </p:nvSpPr>
        <p:spPr>
          <a:xfrm>
            <a:off x="263805" y="2054329"/>
            <a:ext cx="5230908" cy="4144765"/>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
                <a:srgbClr val="009900"/>
              </a:buClr>
            </a:pPr>
            <a:r>
              <a:rPr lang="en-US" dirty="0">
                <a:solidFill>
                  <a:schemeClr val="bg1"/>
                </a:solidFill>
                <a:latin typeface="Times New Roman" panose="02020603050405020304" pitchFamily="18" charset="0"/>
                <a:cs typeface="Times New Roman" panose="02020603050405020304" pitchFamily="18" charset="0"/>
              </a:rPr>
              <a:t>The optimized model will have eight select input variables and these are</a:t>
            </a:r>
            <a:r>
              <a:rPr lang="en-US" b="1" dirty="0">
                <a:solidFill>
                  <a:schemeClr val="bg1"/>
                </a:solidFill>
                <a:latin typeface="Times New Roman" panose="02020603050405020304" pitchFamily="18" charset="0"/>
                <a:cs typeface="Times New Roman" panose="02020603050405020304" pitchFamily="18" charset="0"/>
              </a:rPr>
              <a:t>; Breed1_t, Age, Type, FurLength, Sterilized, Quantity_t, Vaccinated and Gender.</a:t>
            </a:r>
          </a:p>
          <a:p>
            <a:pPr>
              <a:buClr>
                <a:srgbClr val="009900"/>
              </a:buClr>
            </a:pPr>
            <a:r>
              <a:rPr lang="en-US" dirty="0">
                <a:solidFill>
                  <a:schemeClr val="bg1"/>
                </a:solidFill>
                <a:latin typeface="Times New Roman" panose="02020603050405020304" pitchFamily="18" charset="0"/>
                <a:cs typeface="Times New Roman" panose="02020603050405020304" pitchFamily="18" charset="0"/>
              </a:rPr>
              <a:t>The Target Variable </a:t>
            </a:r>
            <a:r>
              <a:rPr lang="en-US" b="1" dirty="0">
                <a:solidFill>
                  <a:schemeClr val="bg1"/>
                </a:solidFill>
                <a:latin typeface="Times New Roman" panose="02020603050405020304" pitchFamily="18" charset="0"/>
                <a:cs typeface="Times New Roman" panose="02020603050405020304" pitchFamily="18" charset="0"/>
              </a:rPr>
              <a:t>AdoptionSpeed</a:t>
            </a:r>
            <a:r>
              <a:rPr lang="en-US" dirty="0">
                <a:solidFill>
                  <a:schemeClr val="bg1"/>
                </a:solidFill>
                <a:latin typeface="Times New Roman" panose="02020603050405020304" pitchFamily="18" charset="0"/>
                <a:cs typeface="Times New Roman" panose="02020603050405020304" pitchFamily="18" charset="0"/>
              </a:rPr>
              <a:t> was binned into two levels and is called  </a:t>
            </a:r>
            <a:r>
              <a:rPr lang="en-US" b="1" dirty="0">
                <a:solidFill>
                  <a:schemeClr val="bg1"/>
                </a:solidFill>
                <a:latin typeface="Times New Roman" panose="02020603050405020304" pitchFamily="18" charset="0"/>
                <a:cs typeface="Times New Roman" panose="02020603050405020304" pitchFamily="18" charset="0"/>
              </a:rPr>
              <a:t>AdoptionSpeed</a:t>
            </a:r>
            <a:r>
              <a:rPr lang="en-US" dirty="0">
                <a:solidFill>
                  <a:schemeClr val="bg1"/>
                </a:solidFill>
                <a:latin typeface="Times New Roman" panose="02020603050405020304" pitchFamily="18" charset="0"/>
                <a:cs typeface="Times New Roman" panose="02020603050405020304" pitchFamily="18" charset="0"/>
              </a:rPr>
              <a:t>_t variable.  </a:t>
            </a:r>
          </a:p>
          <a:p>
            <a:pPr>
              <a:buClr>
                <a:srgbClr val="009900"/>
              </a:buClr>
            </a:pPr>
            <a:r>
              <a:rPr lang="en-US" dirty="0">
                <a:solidFill>
                  <a:schemeClr val="bg1"/>
                </a:solidFill>
                <a:latin typeface="Times New Roman" panose="02020603050405020304" pitchFamily="18" charset="0"/>
                <a:cs typeface="Times New Roman" panose="02020603050405020304" pitchFamily="18" charset="0"/>
              </a:rPr>
              <a:t>AdoptionSpeed levels 0 to 2 are in the 0 group and levels 3 and 4 are in the 1 group.  </a:t>
            </a:r>
          </a:p>
          <a:p>
            <a:pPr>
              <a:buClr>
                <a:srgbClr val="009900"/>
              </a:buClr>
            </a:pPr>
            <a:r>
              <a:rPr lang="en-US" dirty="0">
                <a:solidFill>
                  <a:schemeClr val="bg1"/>
                </a:solidFill>
                <a:latin typeface="Times New Roman" panose="02020603050405020304" pitchFamily="18" charset="0"/>
                <a:cs typeface="Times New Roman" panose="02020603050405020304" pitchFamily="18" charset="0"/>
              </a:rPr>
              <a:t>The accuracy score was much higher than the baseline model with a value of 58%.</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4158431-394A-4F92-AB61-35AFDDB036B5}"/>
              </a:ext>
            </a:extLst>
          </p:cNvPr>
          <p:cNvSpPr txBox="1"/>
          <p:nvPr/>
        </p:nvSpPr>
        <p:spPr>
          <a:xfrm>
            <a:off x="6020733" y="1838480"/>
            <a:ext cx="5907462"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Confusion Matrix for Optimized Model</a:t>
            </a:r>
          </a:p>
        </p:txBody>
      </p:sp>
      <p:pic>
        <p:nvPicPr>
          <p:cNvPr id="6" name="Picture 5">
            <a:extLst>
              <a:ext uri="{FF2B5EF4-FFF2-40B4-BE49-F238E27FC236}">
                <a16:creationId xmlns:a16="http://schemas.microsoft.com/office/drawing/2014/main" id="{29D12EB5-41D1-4574-A799-5293AEB15BC6}"/>
              </a:ext>
            </a:extLst>
          </p:cNvPr>
          <p:cNvPicPr/>
          <p:nvPr/>
        </p:nvPicPr>
        <p:blipFill>
          <a:blip r:embed="rId2"/>
          <a:stretch>
            <a:fillRect/>
          </a:stretch>
        </p:blipFill>
        <p:spPr>
          <a:xfrm>
            <a:off x="6096000" y="2403952"/>
            <a:ext cx="5481918" cy="3539648"/>
          </a:xfrm>
          <a:prstGeom prst="rect">
            <a:avLst/>
          </a:prstGeom>
          <a:ln w="50800">
            <a:solidFill>
              <a:srgbClr val="002060"/>
            </a:solidFill>
          </a:ln>
        </p:spPr>
      </p:pic>
    </p:spTree>
    <p:extLst>
      <p:ext uri="{BB962C8B-B14F-4D97-AF65-F5344CB8AC3E}">
        <p14:creationId xmlns:p14="http://schemas.microsoft.com/office/powerpoint/2010/main" val="116074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B036-1250-4F36-B8C2-98A27D6A272B}"/>
              </a:ext>
            </a:extLst>
          </p:cNvPr>
          <p:cNvSpPr>
            <a:spLocks noGrp="1"/>
          </p:cNvSpPr>
          <p:nvPr>
            <p:ph type="ctrTitle"/>
          </p:nvPr>
        </p:nvSpPr>
        <p:spPr/>
        <p:txBody>
          <a:bodyPr>
            <a:normAutofit/>
          </a:bodyPr>
          <a:lstStyle/>
          <a:p>
            <a:pPr algn="ctr"/>
            <a:r>
              <a:rPr lang="en-US" sz="3600" dirty="0">
                <a:solidFill>
                  <a:schemeClr val="bg1"/>
                </a:solidFill>
              </a:rPr>
              <a:t> </a:t>
            </a:r>
            <a:br>
              <a:rPr lang="en-US" sz="3600" dirty="0">
                <a:solidFill>
                  <a:schemeClr val="bg1"/>
                </a:solidFill>
              </a:rPr>
            </a:br>
            <a:br>
              <a:rPr lang="en-US" sz="3600" dirty="0">
                <a:solidFill>
                  <a:schemeClr val="bg1"/>
                </a:solidFill>
              </a:rPr>
            </a:br>
            <a:r>
              <a:rPr lang="en-US" sz="4400" dirty="0">
                <a:solidFill>
                  <a:schemeClr val="bg1"/>
                </a:solidFill>
              </a:rPr>
              <a:t> </a:t>
            </a:r>
            <a:br>
              <a:rPr lang="en-US" dirty="0"/>
            </a:br>
            <a:endParaRPr lang="en-US" dirty="0"/>
          </a:p>
        </p:txBody>
      </p:sp>
      <p:sp>
        <p:nvSpPr>
          <p:cNvPr id="4" name="Subtitle 3">
            <a:extLst>
              <a:ext uri="{FF2B5EF4-FFF2-40B4-BE49-F238E27FC236}">
                <a16:creationId xmlns:a16="http://schemas.microsoft.com/office/drawing/2014/main" id="{5961C8B5-8B70-46AC-ACE6-1CA7778AFC1C}"/>
              </a:ext>
            </a:extLst>
          </p:cNvPr>
          <p:cNvSpPr>
            <a:spLocks noGrp="1"/>
          </p:cNvSpPr>
          <p:nvPr>
            <p:ph type="subTitle" idx="1"/>
          </p:nvPr>
        </p:nvSpPr>
        <p:spPr>
          <a:xfrm>
            <a:off x="1713826" y="178667"/>
            <a:ext cx="9433785" cy="734447"/>
          </a:xfrm>
        </p:spPr>
        <p:txBody>
          <a:bodyPr>
            <a:normAutofit fontScale="40000" lnSpcReduction="20000"/>
          </a:bodyPr>
          <a:lstStyle/>
          <a:p>
            <a:pPr algn="ctr"/>
            <a:r>
              <a:rPr lang="en-US" sz="111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Pet Adoption Business Objectives</a:t>
            </a:r>
          </a:p>
          <a:p>
            <a:endParaRPr lang="en-US" dirty="0"/>
          </a:p>
        </p:txBody>
      </p:sp>
      <p:sp>
        <p:nvSpPr>
          <p:cNvPr id="3" name="Rectangle 2">
            <a:extLst>
              <a:ext uri="{FF2B5EF4-FFF2-40B4-BE49-F238E27FC236}">
                <a16:creationId xmlns:a16="http://schemas.microsoft.com/office/drawing/2014/main" id="{2175B09C-92FD-4E96-880F-31350099E991}"/>
              </a:ext>
            </a:extLst>
          </p:cNvPr>
          <p:cNvSpPr/>
          <p:nvPr/>
        </p:nvSpPr>
        <p:spPr>
          <a:xfrm>
            <a:off x="1713826" y="797510"/>
            <a:ext cx="9433786" cy="6001643"/>
          </a:xfrm>
          <a:prstGeom prst="rect">
            <a:avLst/>
          </a:prstGeom>
        </p:spPr>
        <p:txBody>
          <a:bodyPr wrap="square">
            <a:spAutoFit/>
          </a:bodyPr>
          <a:lstStyle/>
          <a:p>
            <a:pPr>
              <a:buClr>
                <a:schemeClr val="bg1"/>
              </a:buClr>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goal for this project is to reduce shelter cost by significantly reducing the number of animals that stay in the shelter for more than 100 days.  This will be achieved by;  </a:t>
            </a:r>
          </a:p>
          <a:p>
            <a:pPr marL="342900" indent="-342900">
              <a:buClr>
                <a:schemeClr val="bg1"/>
              </a:buClr>
              <a:buFont typeface="+mj-lt"/>
              <a:buAutoNum type="arabicPeriod"/>
            </a:pP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Develop a champion machine learning model </a:t>
            </a:r>
            <a:r>
              <a:rPr lang="en-US" sz="2400" dirty="0">
                <a:solidFill>
                  <a:schemeClr val="bg1"/>
                </a:solidFill>
                <a:latin typeface="Times New Roman" panose="02020603050405020304" pitchFamily="18" charset="0"/>
                <a:cs typeface="Times New Roman" panose="02020603050405020304" pitchFamily="18" charset="0"/>
              </a:rPr>
              <a:t>to predict which animals are the least likely to be adopted from the shelters and minimize the animal’s length of time in the shelter which reduces shelter costs.  </a:t>
            </a:r>
          </a:p>
          <a:p>
            <a:pPr marL="342900" indent="-342900">
              <a:buClr>
                <a:schemeClr val="bg1"/>
              </a:buClr>
              <a:buFont typeface="+mj-lt"/>
              <a:buAutoNum type="arabicPeriod"/>
            </a:pPr>
            <a:endPar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Build a Cox Survival Analysis Recommendation Model that can rank animals which are the least likely to be adopted from the shelters for more than 100 days.  These animals will be targeted first for adoption to potential adoptees. </a:t>
            </a:r>
          </a:p>
          <a:p>
            <a:pPr marL="342900" indent="-342900">
              <a:buFont typeface="+mj-lt"/>
              <a:buAutoNum type="arabicPeriod"/>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Clr>
                <a:schemeClr val="bg1"/>
              </a:buClr>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Perform a text analysis of pet Names to determine which names are the best or worst predictors for AdoptionSpeed. Create a Standard Operating Procedure for creating a “Framing Affect” for those names that increase a pet's chance for being adopted out of the shelter. </a:t>
            </a:r>
          </a:p>
        </p:txBody>
      </p:sp>
    </p:spTree>
    <p:extLst>
      <p:ext uri="{BB962C8B-B14F-4D97-AF65-F5344CB8AC3E}">
        <p14:creationId xmlns:p14="http://schemas.microsoft.com/office/powerpoint/2010/main" val="2727248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37EF-C0ED-413C-9755-C8B2E071E7B9}"/>
              </a:ext>
            </a:extLst>
          </p:cNvPr>
          <p:cNvSpPr>
            <a:spLocks noGrp="1"/>
          </p:cNvSpPr>
          <p:nvPr>
            <p:ph type="title"/>
          </p:nvPr>
        </p:nvSpPr>
        <p:spPr>
          <a:xfrm>
            <a:off x="564776" y="547972"/>
            <a:ext cx="11349972" cy="858307"/>
          </a:xfrm>
        </p:spPr>
        <p:txBody>
          <a:bodyPr>
            <a:normAutofit/>
          </a:bodyPr>
          <a:lstStyle/>
          <a:p>
            <a:pPr algn="ctr"/>
            <a:r>
              <a:rPr lang="en-US" b="1" dirty="0">
                <a:solidFill>
                  <a:srgbClr val="C00000"/>
                </a:solidFill>
                <a:latin typeface="Times New Roman" panose="02020603050405020304" pitchFamily="18" charset="0"/>
                <a:cs typeface="Times New Roman" panose="02020603050405020304" pitchFamily="18" charset="0"/>
              </a:rPr>
              <a:t>Preliminary Survivorship Model results</a:t>
            </a:r>
          </a:p>
        </p:txBody>
      </p:sp>
      <p:sp>
        <p:nvSpPr>
          <p:cNvPr id="7" name="Content Placeholder 2">
            <a:extLst>
              <a:ext uri="{FF2B5EF4-FFF2-40B4-BE49-F238E27FC236}">
                <a16:creationId xmlns:a16="http://schemas.microsoft.com/office/drawing/2014/main" id="{5C713AE2-8943-4817-B72B-F54BDE9594B8}"/>
              </a:ext>
            </a:extLst>
          </p:cNvPr>
          <p:cNvSpPr txBox="1">
            <a:spLocks/>
          </p:cNvSpPr>
          <p:nvPr/>
        </p:nvSpPr>
        <p:spPr>
          <a:xfrm>
            <a:off x="263805" y="1876502"/>
            <a:ext cx="6513513" cy="414778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
                <a:srgbClr val="009900"/>
              </a:buClr>
            </a:pPr>
            <a:r>
              <a:rPr lang="en-US" dirty="0">
                <a:solidFill>
                  <a:schemeClr val="bg1"/>
                </a:solidFill>
                <a:latin typeface="Times New Roman" panose="02020603050405020304" pitchFamily="18" charset="0"/>
                <a:cs typeface="Times New Roman" panose="02020603050405020304" pitchFamily="18" charset="0"/>
              </a:rPr>
              <a:t>The Cox model and Kaplan Meier Fitter Models will be used for Survivorship Analysis with the top eight input variables. </a:t>
            </a:r>
          </a:p>
          <a:p>
            <a:pPr>
              <a:buClr>
                <a:srgbClr val="009900"/>
              </a:buClr>
            </a:pPr>
            <a:r>
              <a:rPr lang="en-US" dirty="0">
                <a:solidFill>
                  <a:schemeClr val="bg1"/>
                </a:solidFill>
                <a:latin typeface="Times New Roman" panose="02020603050405020304" pitchFamily="18" charset="0"/>
                <a:cs typeface="Times New Roman" panose="02020603050405020304" pitchFamily="18" charset="0"/>
              </a:rPr>
              <a:t>The Target Variable will bin levels 0 to 3 into the 0 group and level 4 will be binned into the 1 group. </a:t>
            </a:r>
          </a:p>
          <a:p>
            <a:pPr>
              <a:buClr>
                <a:srgbClr val="009900"/>
              </a:buClr>
            </a:pPr>
            <a:r>
              <a:rPr lang="en-US" dirty="0">
                <a:solidFill>
                  <a:schemeClr val="bg1"/>
                </a:solidFill>
                <a:latin typeface="Times New Roman" panose="02020603050405020304" pitchFamily="18" charset="0"/>
                <a:cs typeface="Times New Roman" panose="02020603050405020304" pitchFamily="18" charset="0"/>
              </a:rPr>
              <a:t>the Cox coefficients and hazards functions shows seven of the eight attributes had a significant impact on </a:t>
            </a:r>
            <a:r>
              <a:rPr lang="en-US" b="1" dirty="0">
                <a:solidFill>
                  <a:schemeClr val="bg1"/>
                </a:solidFill>
                <a:latin typeface="Times New Roman" panose="02020603050405020304" pitchFamily="18" charset="0"/>
                <a:cs typeface="Times New Roman" panose="02020603050405020304" pitchFamily="18" charset="0"/>
              </a:rPr>
              <a:t>AdoptionSpeed_t2 </a:t>
            </a:r>
            <a:r>
              <a:rPr lang="en-US" dirty="0">
                <a:solidFill>
                  <a:schemeClr val="bg1"/>
                </a:solidFill>
                <a:latin typeface="Times New Roman" panose="02020603050405020304" pitchFamily="18" charset="0"/>
                <a:cs typeface="Times New Roman" panose="02020603050405020304" pitchFamily="18" charset="0"/>
              </a:rPr>
              <a:t>and </a:t>
            </a:r>
            <a:r>
              <a:rPr lang="en-US" b="1" dirty="0">
                <a:solidFill>
                  <a:schemeClr val="bg1"/>
                </a:solidFill>
                <a:latin typeface="Times New Roman" panose="02020603050405020304" pitchFamily="18" charset="0"/>
                <a:cs typeface="Times New Roman" panose="02020603050405020304" pitchFamily="18" charset="0"/>
              </a:rPr>
              <a:t>Vaccinated</a:t>
            </a:r>
            <a:r>
              <a:rPr lang="en-US" dirty="0">
                <a:solidFill>
                  <a:schemeClr val="bg1"/>
                </a:solidFill>
                <a:latin typeface="Times New Roman" panose="02020603050405020304" pitchFamily="18" charset="0"/>
                <a:cs typeface="Times New Roman" panose="02020603050405020304" pitchFamily="18" charset="0"/>
              </a:rPr>
              <a:t> was the only variable that did not have a significant affect with a p value of 0.64.</a:t>
            </a:r>
          </a:p>
          <a:p>
            <a:pPr>
              <a:buClr>
                <a:srgbClr val="009900"/>
              </a:buClr>
            </a:pPr>
            <a:r>
              <a:rPr lang="en-US" dirty="0">
                <a:solidFill>
                  <a:schemeClr val="bg1"/>
                </a:solidFill>
                <a:latin typeface="Times New Roman" panose="02020603050405020304" pitchFamily="18" charset="0"/>
                <a:cs typeface="Times New Roman" panose="02020603050405020304" pitchFamily="18" charset="0"/>
              </a:rPr>
              <a:t>The goodness of fit value for the current model was at 72 %.</a:t>
            </a:r>
          </a:p>
          <a:p>
            <a:pPr>
              <a:buClr>
                <a:srgbClr val="009900"/>
              </a:buClr>
            </a:pP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4158431-394A-4F92-AB61-35AFDDB036B5}"/>
              </a:ext>
            </a:extLst>
          </p:cNvPr>
          <p:cNvSpPr txBox="1"/>
          <p:nvPr/>
        </p:nvSpPr>
        <p:spPr>
          <a:xfrm>
            <a:off x="6880707" y="1876502"/>
            <a:ext cx="4683126"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Binned AdoptionSpeed Attribute</a:t>
            </a:r>
          </a:p>
        </p:txBody>
      </p:sp>
      <p:pic>
        <p:nvPicPr>
          <p:cNvPr id="8" name="Picture 7">
            <a:extLst>
              <a:ext uri="{FF2B5EF4-FFF2-40B4-BE49-F238E27FC236}">
                <a16:creationId xmlns:a16="http://schemas.microsoft.com/office/drawing/2014/main" id="{497F1DA0-A049-4111-B678-E5707938A481}"/>
              </a:ext>
            </a:extLst>
          </p:cNvPr>
          <p:cNvPicPr/>
          <p:nvPr/>
        </p:nvPicPr>
        <p:blipFill>
          <a:blip r:embed="rId2"/>
          <a:stretch>
            <a:fillRect/>
          </a:stretch>
        </p:blipFill>
        <p:spPr>
          <a:xfrm>
            <a:off x="6880708" y="2432296"/>
            <a:ext cx="4683125" cy="3019425"/>
          </a:xfrm>
          <a:prstGeom prst="rect">
            <a:avLst/>
          </a:prstGeom>
          <a:ln w="50800">
            <a:solidFill>
              <a:srgbClr val="002060"/>
            </a:solidFill>
          </a:ln>
        </p:spPr>
      </p:pic>
    </p:spTree>
    <p:extLst>
      <p:ext uri="{BB962C8B-B14F-4D97-AF65-F5344CB8AC3E}">
        <p14:creationId xmlns:p14="http://schemas.microsoft.com/office/powerpoint/2010/main" val="1851868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37EF-C0ED-413C-9755-C8B2E071E7B9}"/>
              </a:ext>
            </a:extLst>
          </p:cNvPr>
          <p:cNvSpPr>
            <a:spLocks noGrp="1"/>
          </p:cNvSpPr>
          <p:nvPr>
            <p:ph type="title"/>
          </p:nvPr>
        </p:nvSpPr>
        <p:spPr>
          <a:xfrm>
            <a:off x="778341" y="365375"/>
            <a:ext cx="11149854" cy="1181038"/>
          </a:xfrm>
        </p:spPr>
        <p:txBody>
          <a:bodyPr>
            <a:normAutofit fontScale="90000"/>
          </a:bodyPr>
          <a:lstStyle/>
          <a:p>
            <a:pPr algn="ctr"/>
            <a:r>
              <a:rPr lang="en-US" b="1" dirty="0">
                <a:solidFill>
                  <a:srgbClr val="C00000"/>
                </a:solidFill>
                <a:latin typeface="Times New Roman" panose="02020603050405020304" pitchFamily="18" charset="0"/>
                <a:cs typeface="Times New Roman" panose="02020603050405020304" pitchFamily="18" charset="0"/>
              </a:rPr>
              <a:t>Cox coefficients plot and lifespan graph for the type variable</a:t>
            </a:r>
          </a:p>
        </p:txBody>
      </p:sp>
      <p:sp>
        <p:nvSpPr>
          <p:cNvPr id="12" name="TextBox 11">
            <a:extLst>
              <a:ext uri="{FF2B5EF4-FFF2-40B4-BE49-F238E27FC236}">
                <a16:creationId xmlns:a16="http://schemas.microsoft.com/office/drawing/2014/main" id="{A4158431-394A-4F92-AB61-35AFDDB036B5}"/>
              </a:ext>
            </a:extLst>
          </p:cNvPr>
          <p:cNvSpPr txBox="1"/>
          <p:nvPr/>
        </p:nvSpPr>
        <p:spPr>
          <a:xfrm>
            <a:off x="6353549" y="1723373"/>
            <a:ext cx="5358838"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Lifespan Plot for the Variable Type</a:t>
            </a:r>
          </a:p>
        </p:txBody>
      </p:sp>
      <p:pic>
        <p:nvPicPr>
          <p:cNvPr id="8" name="Picture 7">
            <a:extLst>
              <a:ext uri="{FF2B5EF4-FFF2-40B4-BE49-F238E27FC236}">
                <a16:creationId xmlns:a16="http://schemas.microsoft.com/office/drawing/2014/main" id="{3593D7BE-25E3-41FC-BF13-AC71A55FA25F}"/>
              </a:ext>
            </a:extLst>
          </p:cNvPr>
          <p:cNvPicPr/>
          <p:nvPr/>
        </p:nvPicPr>
        <p:blipFill>
          <a:blip r:embed="rId2"/>
          <a:stretch>
            <a:fillRect/>
          </a:stretch>
        </p:blipFill>
        <p:spPr>
          <a:xfrm>
            <a:off x="334259" y="2446298"/>
            <a:ext cx="5409553" cy="3860373"/>
          </a:xfrm>
          <a:prstGeom prst="rect">
            <a:avLst/>
          </a:prstGeom>
          <a:ln w="50800">
            <a:solidFill>
              <a:srgbClr val="002060"/>
            </a:solidFill>
          </a:ln>
        </p:spPr>
      </p:pic>
      <p:pic>
        <p:nvPicPr>
          <p:cNvPr id="9" name="Picture 8">
            <a:extLst>
              <a:ext uri="{FF2B5EF4-FFF2-40B4-BE49-F238E27FC236}">
                <a16:creationId xmlns:a16="http://schemas.microsoft.com/office/drawing/2014/main" id="{8886D66E-42DE-4116-8859-7D80D71F6D50}"/>
              </a:ext>
            </a:extLst>
          </p:cNvPr>
          <p:cNvPicPr/>
          <p:nvPr/>
        </p:nvPicPr>
        <p:blipFill>
          <a:blip r:embed="rId3"/>
          <a:stretch>
            <a:fillRect/>
          </a:stretch>
        </p:blipFill>
        <p:spPr>
          <a:xfrm>
            <a:off x="6448188" y="2380112"/>
            <a:ext cx="5264199" cy="3926559"/>
          </a:xfrm>
          <a:prstGeom prst="rect">
            <a:avLst/>
          </a:prstGeom>
          <a:ln w="50800">
            <a:solidFill>
              <a:srgbClr val="002060"/>
            </a:solidFill>
          </a:ln>
        </p:spPr>
      </p:pic>
      <p:sp>
        <p:nvSpPr>
          <p:cNvPr id="10" name="TextBox 9">
            <a:extLst>
              <a:ext uri="{FF2B5EF4-FFF2-40B4-BE49-F238E27FC236}">
                <a16:creationId xmlns:a16="http://schemas.microsoft.com/office/drawing/2014/main" id="{0EDE805A-3F95-41D5-8491-76D165CBC50F}"/>
              </a:ext>
            </a:extLst>
          </p:cNvPr>
          <p:cNvSpPr txBox="1"/>
          <p:nvPr/>
        </p:nvSpPr>
        <p:spPr>
          <a:xfrm>
            <a:off x="334259" y="1767672"/>
            <a:ext cx="5504193"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Cox Model Coefficients Plot </a:t>
            </a:r>
          </a:p>
        </p:txBody>
      </p:sp>
    </p:spTree>
    <p:extLst>
      <p:ext uri="{BB962C8B-B14F-4D97-AF65-F5344CB8AC3E}">
        <p14:creationId xmlns:p14="http://schemas.microsoft.com/office/powerpoint/2010/main" val="2088882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37EF-C0ED-413C-9755-C8B2E071E7B9}"/>
              </a:ext>
            </a:extLst>
          </p:cNvPr>
          <p:cNvSpPr>
            <a:spLocks noGrp="1"/>
          </p:cNvSpPr>
          <p:nvPr>
            <p:ph type="title"/>
          </p:nvPr>
        </p:nvSpPr>
        <p:spPr>
          <a:xfrm>
            <a:off x="778341" y="468265"/>
            <a:ext cx="11149854" cy="833867"/>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Text analysis for the name attribute</a:t>
            </a:r>
          </a:p>
        </p:txBody>
      </p:sp>
      <p:sp>
        <p:nvSpPr>
          <p:cNvPr id="7" name="Content Placeholder 2">
            <a:extLst>
              <a:ext uri="{FF2B5EF4-FFF2-40B4-BE49-F238E27FC236}">
                <a16:creationId xmlns:a16="http://schemas.microsoft.com/office/drawing/2014/main" id="{5C713AE2-8943-4817-B72B-F54BDE9594B8}"/>
              </a:ext>
            </a:extLst>
          </p:cNvPr>
          <p:cNvSpPr txBox="1">
            <a:spLocks/>
          </p:cNvSpPr>
          <p:nvPr/>
        </p:nvSpPr>
        <p:spPr>
          <a:xfrm>
            <a:off x="263805" y="1385047"/>
            <a:ext cx="11664390" cy="1363586"/>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Clr>
                <a:srgbClr val="009900"/>
              </a:buClr>
              <a:buNone/>
            </a:pPr>
            <a:r>
              <a:rPr lang="en-US" sz="2400" dirty="0">
                <a:solidFill>
                  <a:schemeClr val="bg1"/>
                </a:solidFill>
                <a:latin typeface="Times New Roman" panose="02020603050405020304" pitchFamily="18" charset="0"/>
                <a:cs typeface="Times New Roman" panose="02020603050405020304" pitchFamily="18" charset="0"/>
              </a:rPr>
              <a:t>The Text Analysis for the Pet Adoption Dataset will only look at the Names of the pets to calculate the term frequency, word count, polarity value and then use the Naïve Bayes and Random Forest to determine if Names can predict the AdoptionSpeed of the animal.</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4158431-394A-4F92-AB61-35AFDDB036B5}"/>
              </a:ext>
            </a:extLst>
          </p:cNvPr>
          <p:cNvSpPr txBox="1"/>
          <p:nvPr/>
        </p:nvSpPr>
        <p:spPr>
          <a:xfrm>
            <a:off x="8251545" y="2967334"/>
            <a:ext cx="367665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Polarity Scores for Name</a:t>
            </a:r>
          </a:p>
        </p:txBody>
      </p:sp>
      <p:pic>
        <p:nvPicPr>
          <p:cNvPr id="6" name="Picture 5">
            <a:extLst>
              <a:ext uri="{FF2B5EF4-FFF2-40B4-BE49-F238E27FC236}">
                <a16:creationId xmlns:a16="http://schemas.microsoft.com/office/drawing/2014/main" id="{0BACE91A-485F-49D6-A977-475EDADD3927}"/>
              </a:ext>
            </a:extLst>
          </p:cNvPr>
          <p:cNvPicPr/>
          <p:nvPr/>
        </p:nvPicPr>
        <p:blipFill>
          <a:blip r:embed="rId2"/>
          <a:stretch>
            <a:fillRect/>
          </a:stretch>
        </p:blipFill>
        <p:spPr>
          <a:xfrm>
            <a:off x="8327110" y="3511914"/>
            <a:ext cx="3601085" cy="2877820"/>
          </a:xfrm>
          <a:prstGeom prst="rect">
            <a:avLst/>
          </a:prstGeom>
          <a:ln w="50800">
            <a:solidFill>
              <a:srgbClr val="002060"/>
            </a:solidFill>
          </a:ln>
        </p:spPr>
      </p:pic>
      <p:pic>
        <p:nvPicPr>
          <p:cNvPr id="9" name="Picture 8">
            <a:extLst>
              <a:ext uri="{FF2B5EF4-FFF2-40B4-BE49-F238E27FC236}">
                <a16:creationId xmlns:a16="http://schemas.microsoft.com/office/drawing/2014/main" id="{34700F76-425E-4C03-8E32-85556E89D3DC}"/>
              </a:ext>
            </a:extLst>
          </p:cNvPr>
          <p:cNvPicPr/>
          <p:nvPr/>
        </p:nvPicPr>
        <p:blipFill>
          <a:blip r:embed="rId3"/>
          <a:stretch>
            <a:fillRect/>
          </a:stretch>
        </p:blipFill>
        <p:spPr>
          <a:xfrm>
            <a:off x="263805" y="3511914"/>
            <a:ext cx="3676650" cy="2877820"/>
          </a:xfrm>
          <a:prstGeom prst="rect">
            <a:avLst/>
          </a:prstGeom>
          <a:ln w="50800">
            <a:solidFill>
              <a:srgbClr val="002060"/>
            </a:solidFill>
          </a:ln>
        </p:spPr>
      </p:pic>
      <p:sp>
        <p:nvSpPr>
          <p:cNvPr id="10" name="TextBox 9">
            <a:extLst>
              <a:ext uri="{FF2B5EF4-FFF2-40B4-BE49-F238E27FC236}">
                <a16:creationId xmlns:a16="http://schemas.microsoft.com/office/drawing/2014/main" id="{063083EE-CE10-4875-87E9-183283103C32}"/>
              </a:ext>
            </a:extLst>
          </p:cNvPr>
          <p:cNvSpPr txBox="1"/>
          <p:nvPr/>
        </p:nvSpPr>
        <p:spPr>
          <a:xfrm>
            <a:off x="263805" y="2967335"/>
            <a:ext cx="367665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Top 20 Common Names</a:t>
            </a:r>
          </a:p>
        </p:txBody>
      </p:sp>
      <p:sp>
        <p:nvSpPr>
          <p:cNvPr id="11" name="Content Placeholder 2">
            <a:extLst>
              <a:ext uri="{FF2B5EF4-FFF2-40B4-BE49-F238E27FC236}">
                <a16:creationId xmlns:a16="http://schemas.microsoft.com/office/drawing/2014/main" id="{B7FFFFE8-767D-4F1E-83CF-B0D70C8E5DBA}"/>
              </a:ext>
            </a:extLst>
          </p:cNvPr>
          <p:cNvSpPr txBox="1">
            <a:spLocks/>
          </p:cNvSpPr>
          <p:nvPr/>
        </p:nvSpPr>
        <p:spPr>
          <a:xfrm>
            <a:off x="4191629" y="3507448"/>
            <a:ext cx="3884307" cy="2559809"/>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
                <a:srgbClr val="009900"/>
              </a:buClr>
            </a:pPr>
            <a:r>
              <a:rPr lang="en-US" sz="1800" dirty="0">
                <a:solidFill>
                  <a:schemeClr val="bg1"/>
                </a:solidFill>
                <a:latin typeface="Times New Roman" panose="02020603050405020304" pitchFamily="18" charset="0"/>
                <a:cs typeface="Times New Roman" panose="02020603050405020304" pitchFamily="18" charset="0"/>
              </a:rPr>
              <a:t>Names selected for the pets seemed to be more descriptive in nature and tell the potential adoptees the type of pet and physical description.</a:t>
            </a:r>
          </a:p>
          <a:p>
            <a:pPr marL="0" indent="0">
              <a:buClr>
                <a:srgbClr val="009900"/>
              </a:buClr>
              <a:buNone/>
            </a:pPr>
            <a:endParaRPr lang="en-US" sz="1800" dirty="0">
              <a:solidFill>
                <a:schemeClr val="bg1"/>
              </a:solidFill>
              <a:latin typeface="Times New Roman" panose="02020603050405020304" pitchFamily="18" charset="0"/>
              <a:cs typeface="Times New Roman" panose="02020603050405020304" pitchFamily="18" charset="0"/>
            </a:endParaRPr>
          </a:p>
          <a:p>
            <a:pPr>
              <a:buClr>
                <a:srgbClr val="009900"/>
              </a:buClr>
            </a:pPr>
            <a:r>
              <a:rPr lang="en-US" sz="1800" dirty="0">
                <a:solidFill>
                  <a:schemeClr val="bg1"/>
                </a:solidFill>
                <a:latin typeface="Times New Roman" panose="02020603050405020304" pitchFamily="18" charset="0"/>
                <a:cs typeface="Times New Roman" panose="02020603050405020304" pitchFamily="18" charset="0"/>
              </a:rPr>
              <a:t>The majority of names have a polarity score of 0 or is neutral. </a:t>
            </a:r>
          </a:p>
          <a:p>
            <a:pPr>
              <a:buClr>
                <a:srgbClr val="009900"/>
              </a:buClr>
            </a:pP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426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37EF-C0ED-413C-9755-C8B2E071E7B9}"/>
              </a:ext>
            </a:extLst>
          </p:cNvPr>
          <p:cNvSpPr>
            <a:spLocks noGrp="1"/>
          </p:cNvSpPr>
          <p:nvPr>
            <p:ph type="title"/>
          </p:nvPr>
        </p:nvSpPr>
        <p:spPr>
          <a:xfrm>
            <a:off x="778341" y="545529"/>
            <a:ext cx="11149854" cy="1062319"/>
          </a:xfrm>
        </p:spPr>
        <p:txBody>
          <a:bodyPr>
            <a:normAutofit/>
          </a:bodyPr>
          <a:lstStyle/>
          <a:p>
            <a:pPr algn="ctr"/>
            <a:r>
              <a:rPr lang="en-US" b="1" dirty="0">
                <a:solidFill>
                  <a:srgbClr val="C00000"/>
                </a:solidFill>
                <a:latin typeface="Times New Roman" panose="02020603050405020304" pitchFamily="18" charset="0"/>
                <a:cs typeface="Times New Roman" panose="02020603050405020304" pitchFamily="18" charset="0"/>
              </a:rPr>
              <a:t>Preliminary Naïve Bayes Model results</a:t>
            </a:r>
          </a:p>
        </p:txBody>
      </p:sp>
      <p:sp>
        <p:nvSpPr>
          <p:cNvPr id="7" name="Content Placeholder 2">
            <a:extLst>
              <a:ext uri="{FF2B5EF4-FFF2-40B4-BE49-F238E27FC236}">
                <a16:creationId xmlns:a16="http://schemas.microsoft.com/office/drawing/2014/main" id="{5C713AE2-8943-4817-B72B-F54BDE9594B8}"/>
              </a:ext>
            </a:extLst>
          </p:cNvPr>
          <p:cNvSpPr txBox="1">
            <a:spLocks/>
          </p:cNvSpPr>
          <p:nvPr/>
        </p:nvSpPr>
        <p:spPr>
          <a:xfrm>
            <a:off x="250358" y="1721224"/>
            <a:ext cx="6513513" cy="3953434"/>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
                <a:srgbClr val="009900"/>
              </a:buClr>
            </a:pPr>
            <a:r>
              <a:rPr lang="en-US" dirty="0">
                <a:solidFill>
                  <a:schemeClr val="bg1"/>
                </a:solidFill>
                <a:latin typeface="Times New Roman" panose="02020603050405020304" pitchFamily="18" charset="0"/>
                <a:cs typeface="Times New Roman" panose="02020603050405020304" pitchFamily="18" charset="0"/>
              </a:rPr>
              <a:t>A preliminary test was set up for the text analysis using the </a:t>
            </a:r>
            <a:r>
              <a:rPr lang="en-US" b="1" dirty="0">
                <a:solidFill>
                  <a:schemeClr val="bg1"/>
                </a:solidFill>
                <a:latin typeface="Times New Roman" panose="02020603050405020304" pitchFamily="18" charset="0"/>
                <a:cs typeface="Times New Roman" panose="02020603050405020304" pitchFamily="18" charset="0"/>
              </a:rPr>
              <a:t>Name</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chemeClr val="bg1"/>
                </a:solidFill>
                <a:latin typeface="Times New Roman" panose="02020603050405020304" pitchFamily="18" charset="0"/>
                <a:cs typeface="Times New Roman" panose="02020603050405020304" pitchFamily="18" charset="0"/>
              </a:rPr>
              <a:t>AdoptionSpeed</a:t>
            </a:r>
            <a:r>
              <a:rPr lang="en-US" dirty="0">
                <a:solidFill>
                  <a:schemeClr val="bg1"/>
                </a:solidFill>
                <a:latin typeface="Times New Roman" panose="02020603050405020304" pitchFamily="18" charset="0"/>
                <a:cs typeface="Times New Roman" panose="02020603050405020304" pitchFamily="18" charset="0"/>
              </a:rPr>
              <a:t> in the Naïve Bayes model. </a:t>
            </a:r>
          </a:p>
          <a:p>
            <a:pPr>
              <a:buClr>
                <a:srgbClr val="009900"/>
              </a:buClr>
            </a:pPr>
            <a:r>
              <a:rPr lang="en-US" dirty="0">
                <a:solidFill>
                  <a:schemeClr val="bg1"/>
                </a:solidFill>
                <a:latin typeface="Times New Roman" panose="02020603050405020304" pitchFamily="18" charset="0"/>
                <a:cs typeface="Times New Roman" panose="02020603050405020304" pitchFamily="18" charset="0"/>
              </a:rPr>
              <a:t>The standard preprocessing steps were performed (remove punctuation, stopwords and convert all letters to lower case) and the words were vectorized with the bow transformer approach in Python.</a:t>
            </a:r>
          </a:p>
          <a:p>
            <a:pPr>
              <a:buClr>
                <a:srgbClr val="009900"/>
              </a:buClr>
            </a:pPr>
            <a:r>
              <a:rPr lang="en-US" dirty="0">
                <a:solidFill>
                  <a:schemeClr val="bg1"/>
                </a:solidFill>
                <a:latin typeface="Times New Roman" panose="02020603050405020304" pitchFamily="18" charset="0"/>
                <a:cs typeface="Times New Roman" panose="02020603050405020304" pitchFamily="18" charset="0"/>
              </a:rPr>
              <a:t>The Naïve Bayes model tested the </a:t>
            </a:r>
            <a:r>
              <a:rPr lang="en-US" b="1" dirty="0">
                <a:solidFill>
                  <a:schemeClr val="bg1"/>
                </a:solidFill>
                <a:latin typeface="Times New Roman" panose="02020603050405020304" pitchFamily="18" charset="0"/>
                <a:cs typeface="Times New Roman" panose="02020603050405020304" pitchFamily="18" charset="0"/>
              </a:rPr>
              <a:t>Name</a:t>
            </a:r>
            <a:r>
              <a:rPr lang="en-US" dirty="0">
                <a:solidFill>
                  <a:schemeClr val="bg1"/>
                </a:solidFill>
                <a:latin typeface="Times New Roman" panose="02020603050405020304" pitchFamily="18" charset="0"/>
                <a:cs typeface="Times New Roman" panose="02020603050405020304" pitchFamily="18" charset="0"/>
              </a:rPr>
              <a:t> attribute with the five ordinal and the binomial level target variables.</a:t>
            </a:r>
          </a:p>
          <a:p>
            <a:pPr>
              <a:buClr>
                <a:srgbClr val="009900"/>
              </a:buClr>
            </a:pPr>
            <a:r>
              <a:rPr lang="en-US" dirty="0">
                <a:solidFill>
                  <a:schemeClr val="bg1"/>
                </a:solidFill>
                <a:latin typeface="Times New Roman" panose="02020603050405020304" pitchFamily="18" charset="0"/>
                <a:cs typeface="Times New Roman" panose="02020603050405020304" pitchFamily="18" charset="0"/>
              </a:rPr>
              <a:t>The accuracy results for the five-level target variable was 21% compared to 53% for the binomial level.</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4158431-394A-4F92-AB61-35AFDDB036B5}"/>
              </a:ext>
            </a:extLst>
          </p:cNvPr>
          <p:cNvSpPr txBox="1"/>
          <p:nvPr/>
        </p:nvSpPr>
        <p:spPr>
          <a:xfrm>
            <a:off x="7127087" y="1721225"/>
            <a:ext cx="4683126" cy="830997"/>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Naïve Bayes Model Results for binomial Target Variable </a:t>
            </a:r>
          </a:p>
        </p:txBody>
      </p:sp>
      <p:pic>
        <p:nvPicPr>
          <p:cNvPr id="6" name="Picture 5">
            <a:extLst>
              <a:ext uri="{FF2B5EF4-FFF2-40B4-BE49-F238E27FC236}">
                <a16:creationId xmlns:a16="http://schemas.microsoft.com/office/drawing/2014/main" id="{FB3CBF29-2F9C-43C5-A4A2-8B1BB607388B}"/>
              </a:ext>
            </a:extLst>
          </p:cNvPr>
          <p:cNvPicPr/>
          <p:nvPr/>
        </p:nvPicPr>
        <p:blipFill>
          <a:blip r:embed="rId2"/>
          <a:stretch>
            <a:fillRect/>
          </a:stretch>
        </p:blipFill>
        <p:spPr>
          <a:xfrm>
            <a:off x="7127087" y="2665598"/>
            <a:ext cx="4544959" cy="3009060"/>
          </a:xfrm>
          <a:prstGeom prst="rect">
            <a:avLst/>
          </a:prstGeom>
          <a:ln w="50800">
            <a:solidFill>
              <a:srgbClr val="002060"/>
            </a:solidFill>
          </a:ln>
        </p:spPr>
      </p:pic>
    </p:spTree>
    <p:extLst>
      <p:ext uri="{BB962C8B-B14F-4D97-AF65-F5344CB8AC3E}">
        <p14:creationId xmlns:p14="http://schemas.microsoft.com/office/powerpoint/2010/main" val="2019399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1253-2F92-400A-AF98-30C18CCD3DCA}"/>
              </a:ext>
            </a:extLst>
          </p:cNvPr>
          <p:cNvSpPr>
            <a:spLocks noGrp="1"/>
          </p:cNvSpPr>
          <p:nvPr>
            <p:ph type="title"/>
          </p:nvPr>
        </p:nvSpPr>
        <p:spPr>
          <a:xfrm>
            <a:off x="855662" y="143560"/>
            <a:ext cx="10745788" cy="687917"/>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D63D0CF0-52E8-436A-A0FE-4462321E7C7B}"/>
              </a:ext>
            </a:extLst>
          </p:cNvPr>
          <p:cNvSpPr>
            <a:spLocks noGrp="1"/>
          </p:cNvSpPr>
          <p:nvPr>
            <p:ph idx="1"/>
          </p:nvPr>
        </p:nvSpPr>
        <p:spPr>
          <a:xfrm>
            <a:off x="855662" y="1037540"/>
            <a:ext cx="10745788" cy="567690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a:t>
            </a:r>
            <a:r>
              <a:rPr lang="en-US" sz="2400" dirty="0">
                <a:solidFill>
                  <a:schemeClr val="bg1"/>
                </a:solidFill>
                <a:latin typeface="Times New Roman" panose="02020603050405020304" pitchFamily="18" charset="0"/>
                <a:cs typeface="Times New Roman" panose="02020603050405020304" pitchFamily="18" charset="0"/>
              </a:rPr>
              <a:t>he Pet Adoption Milestone Report for Springboard has listed the problem statement for pet adoption and three problems to address for the business objective.  The three business goals are: </a:t>
            </a:r>
          </a:p>
          <a:p>
            <a:pPr marL="342900" indent="-342900">
              <a:buClrTx/>
              <a:buFont typeface="+mj-lt"/>
              <a:buAutoNum type="arabicParenR"/>
            </a:pPr>
            <a:r>
              <a:rPr lang="en-US" sz="2400" dirty="0">
                <a:solidFill>
                  <a:schemeClr val="bg1"/>
                </a:solidFill>
                <a:latin typeface="Times New Roman" panose="02020603050405020304" pitchFamily="18" charset="0"/>
                <a:cs typeface="Times New Roman" panose="02020603050405020304" pitchFamily="18" charset="0"/>
              </a:rPr>
              <a:t>Reduce the cost to maintain shelter pets by creating a champion model that can predict which animals are the least likely to be adopted, </a:t>
            </a:r>
          </a:p>
          <a:p>
            <a:pPr marL="342900" indent="-342900">
              <a:buClrTx/>
              <a:buFont typeface="+mj-lt"/>
              <a:buAutoNum type="arabicParenR"/>
            </a:pPr>
            <a:r>
              <a:rPr lang="en-US" sz="2400" dirty="0">
                <a:solidFill>
                  <a:schemeClr val="bg1"/>
                </a:solidFill>
                <a:latin typeface="Times New Roman" panose="02020603050405020304" pitchFamily="18" charset="0"/>
                <a:cs typeface="Times New Roman" panose="02020603050405020304" pitchFamily="18" charset="0"/>
              </a:rPr>
              <a:t>Create a survivorship model to predict which animals that are least likely to leave the shelter and target these animals to potential adoptees, </a:t>
            </a:r>
          </a:p>
          <a:p>
            <a:pPr marL="342900" indent="-342900">
              <a:buClrTx/>
              <a:buFont typeface="+mj-lt"/>
              <a:buAutoNum type="arabicParenR"/>
            </a:pPr>
            <a:r>
              <a:rPr lang="en-US" sz="2400" dirty="0">
                <a:solidFill>
                  <a:schemeClr val="bg1"/>
                </a:solidFill>
                <a:latin typeface="Times New Roman" panose="02020603050405020304" pitchFamily="18" charset="0"/>
                <a:cs typeface="Times New Roman" panose="02020603050405020304" pitchFamily="18" charset="0"/>
              </a:rPr>
              <a:t>Text analysis for the </a:t>
            </a:r>
            <a:r>
              <a:rPr lang="en-US" sz="2400" b="1" dirty="0">
                <a:solidFill>
                  <a:schemeClr val="bg1"/>
                </a:solidFill>
                <a:latin typeface="Times New Roman" panose="02020603050405020304" pitchFamily="18" charset="0"/>
                <a:cs typeface="Times New Roman" panose="02020603050405020304" pitchFamily="18" charset="0"/>
              </a:rPr>
              <a:t>Name</a:t>
            </a:r>
            <a:r>
              <a:rPr lang="en-US" sz="2400" dirty="0">
                <a:solidFill>
                  <a:schemeClr val="bg1"/>
                </a:solidFill>
                <a:latin typeface="Times New Roman" panose="02020603050405020304" pitchFamily="18" charset="0"/>
                <a:cs typeface="Times New Roman" panose="02020603050405020304" pitchFamily="18" charset="0"/>
              </a:rPr>
              <a:t> of the pets and determine which names have a higher adoption rate.  This can be used as a “Framing Effect” to be more successful in the adoption campaign.</a:t>
            </a:r>
          </a:p>
          <a:p>
            <a:pPr marL="0" indent="0">
              <a:buNone/>
            </a:pPr>
            <a:r>
              <a:rPr lang="en-US" sz="2400" dirty="0">
                <a:solidFill>
                  <a:schemeClr val="bg1"/>
                </a:solidFill>
                <a:latin typeface="Times New Roman" panose="02020603050405020304" pitchFamily="18" charset="0"/>
                <a:cs typeface="Times New Roman" panose="02020603050405020304" pitchFamily="18" charset="0"/>
              </a:rPr>
              <a:t>The next set of deliverables will be the completion of the Capstone I project which will contain the champion model to predict AdoptionSpeed, the best survivorship model to predict which animals are least likely to stay in the shelters and the most efficient names to be used for pet adoption.</a:t>
            </a:r>
          </a:p>
        </p:txBody>
      </p:sp>
    </p:spTree>
    <p:extLst>
      <p:ext uri="{BB962C8B-B14F-4D97-AF65-F5344CB8AC3E}">
        <p14:creationId xmlns:p14="http://schemas.microsoft.com/office/powerpoint/2010/main" val="1285597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AD20-3665-4827-8B4A-C28A6A9FC8AB}"/>
              </a:ext>
            </a:extLst>
          </p:cNvPr>
          <p:cNvSpPr>
            <a:spLocks noGrp="1"/>
          </p:cNvSpPr>
          <p:nvPr>
            <p:ph type="title"/>
          </p:nvPr>
        </p:nvSpPr>
        <p:spPr>
          <a:xfrm>
            <a:off x="684212" y="609600"/>
            <a:ext cx="10726738" cy="800100"/>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B00B613-ECDA-48C0-9187-FCC5E8DD74A1}"/>
              </a:ext>
            </a:extLst>
          </p:cNvPr>
          <p:cNvSpPr>
            <a:spLocks noGrp="1"/>
          </p:cNvSpPr>
          <p:nvPr>
            <p:ph idx="1"/>
          </p:nvPr>
        </p:nvSpPr>
        <p:spPr>
          <a:xfrm>
            <a:off x="684212" y="1438274"/>
            <a:ext cx="10726738" cy="3981451"/>
          </a:xfrm>
        </p:spPr>
        <p:txBody>
          <a:bodyPr>
            <a:normAutofit fontScale="25000" lnSpcReduction="20000"/>
          </a:bodyPr>
          <a:lstStyle/>
          <a:p>
            <a:pPr marL="0" indent="0">
              <a:buNone/>
            </a:pPr>
            <a:r>
              <a:rPr lang="en-US" dirty="0"/>
              <a:t> </a:t>
            </a:r>
          </a:p>
          <a:p>
            <a:pPr marL="0" indent="0">
              <a:spcBef>
                <a:spcPts val="0"/>
              </a:spcBef>
              <a:spcAft>
                <a:spcPts val="0"/>
              </a:spcAft>
              <a:buNone/>
            </a:pPr>
            <a:r>
              <a:rPr lang="en-US" sz="8000" dirty="0">
                <a:solidFill>
                  <a:schemeClr val="bg1"/>
                </a:solidFill>
                <a:latin typeface="Times New Roman" panose="02020603050405020304" pitchFamily="18" charset="0"/>
                <a:cs typeface="Times New Roman" panose="02020603050405020304" pitchFamily="18" charset="0"/>
              </a:rPr>
              <a:t>Animal Farm Foundation.  (ND).  Naming Shelter Dogs:  The Framing Effect.  Retrieved from:  </a:t>
            </a:r>
          </a:p>
          <a:p>
            <a:pPr marL="457200" lvl="1" indent="0">
              <a:spcBef>
                <a:spcPts val="0"/>
              </a:spcBef>
              <a:spcAft>
                <a:spcPts val="0"/>
              </a:spcAft>
              <a:buNone/>
            </a:pPr>
            <a:r>
              <a:rPr lang="en-US" sz="8000" u="sng"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https://animalfarmfoundation.blog/2013/04/08/dog-names-framing/</a:t>
            </a:r>
            <a:endParaRPr lang="en-US" sz="8000" dirty="0">
              <a:solidFill>
                <a:schemeClr val="bg1"/>
              </a:solidFill>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8000" dirty="0">
                <a:solidFill>
                  <a:schemeClr val="bg1"/>
                </a:solidFill>
                <a:latin typeface="Times New Roman" panose="02020603050405020304" pitchFamily="18" charset="0"/>
                <a:cs typeface="Times New Roman" panose="02020603050405020304" pitchFamily="18" charset="0"/>
              </a:rPr>
              <a:t> </a:t>
            </a:r>
          </a:p>
          <a:p>
            <a:pPr marL="0" indent="0">
              <a:spcBef>
                <a:spcPts val="0"/>
              </a:spcBef>
              <a:spcAft>
                <a:spcPts val="0"/>
              </a:spcAft>
              <a:buNone/>
            </a:pPr>
            <a:r>
              <a:rPr lang="en-US" sz="8000" dirty="0">
                <a:solidFill>
                  <a:schemeClr val="bg1"/>
                </a:solidFill>
                <a:latin typeface="Times New Roman" panose="02020603050405020304" pitchFamily="18" charset="0"/>
                <a:cs typeface="Times New Roman" panose="02020603050405020304" pitchFamily="18" charset="0"/>
              </a:rPr>
              <a:t>Davidson-Pilon, C.  (ND).  Lifelines.  Retrieved from: </a:t>
            </a:r>
            <a:r>
              <a:rPr lang="en-US" sz="8000" u="sng"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https://lifelines.readthedocs.io/en/latest/</a:t>
            </a:r>
            <a:endParaRPr lang="en-US" sz="8000" dirty="0">
              <a:solidFill>
                <a:schemeClr val="bg1"/>
              </a:solidFill>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8000" dirty="0">
                <a:solidFill>
                  <a:schemeClr val="bg1"/>
                </a:solidFill>
                <a:latin typeface="Times New Roman" panose="02020603050405020304" pitchFamily="18" charset="0"/>
                <a:cs typeface="Times New Roman" panose="02020603050405020304" pitchFamily="18" charset="0"/>
              </a:rPr>
              <a:t> </a:t>
            </a:r>
          </a:p>
          <a:p>
            <a:pPr marL="0" indent="0">
              <a:spcBef>
                <a:spcPts val="0"/>
              </a:spcBef>
              <a:spcAft>
                <a:spcPts val="0"/>
              </a:spcAft>
              <a:buNone/>
            </a:pPr>
            <a:r>
              <a:rPr lang="en-US" sz="8000" dirty="0">
                <a:solidFill>
                  <a:schemeClr val="bg1"/>
                </a:solidFill>
                <a:latin typeface="Times New Roman" panose="02020603050405020304" pitchFamily="18" charset="0"/>
                <a:cs typeface="Times New Roman" panose="02020603050405020304" pitchFamily="18" charset="0"/>
              </a:rPr>
              <a:t>Foothills Animal Shelter.  (ND).  Services; Lost and Found Fees.  Retrieved from: </a:t>
            </a:r>
          </a:p>
          <a:p>
            <a:pPr marL="457200" lvl="1" indent="0">
              <a:spcBef>
                <a:spcPts val="0"/>
              </a:spcBef>
              <a:spcAft>
                <a:spcPts val="0"/>
              </a:spcAft>
              <a:buNone/>
            </a:pPr>
            <a:r>
              <a:rPr lang="en-US" sz="8000" u="sng"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https://foothillsanimalshelter.org/services/lost-and-found/fees/</a:t>
            </a:r>
            <a:endParaRPr lang="en-US" sz="8000" dirty="0">
              <a:solidFill>
                <a:schemeClr val="bg1"/>
              </a:solidFill>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8000" dirty="0">
                <a:solidFill>
                  <a:schemeClr val="bg1"/>
                </a:solidFill>
                <a:latin typeface="Times New Roman" panose="02020603050405020304" pitchFamily="18" charset="0"/>
                <a:cs typeface="Times New Roman" panose="02020603050405020304" pitchFamily="18" charset="0"/>
              </a:rPr>
              <a:t> </a:t>
            </a:r>
          </a:p>
          <a:p>
            <a:pPr marL="0" indent="0">
              <a:spcBef>
                <a:spcPts val="0"/>
              </a:spcBef>
              <a:spcAft>
                <a:spcPts val="0"/>
              </a:spcAft>
              <a:buNone/>
            </a:pPr>
            <a:r>
              <a:rPr lang="en-US" sz="8000" dirty="0">
                <a:solidFill>
                  <a:schemeClr val="bg1"/>
                </a:solidFill>
                <a:latin typeface="Times New Roman" panose="02020603050405020304" pitchFamily="18" charset="0"/>
                <a:cs typeface="Times New Roman" panose="02020603050405020304" pitchFamily="18" charset="0"/>
              </a:rPr>
              <a:t>Hastie et al.  (2017).  The Elements of Statistical Learning:  Data Mining, Inference and </a:t>
            </a:r>
          </a:p>
          <a:p>
            <a:pPr marL="457200" lvl="1" indent="0">
              <a:spcBef>
                <a:spcPts val="0"/>
              </a:spcBef>
              <a:spcAft>
                <a:spcPts val="0"/>
              </a:spcAft>
              <a:buNone/>
            </a:pPr>
            <a:r>
              <a:rPr lang="en-US" sz="8000" dirty="0">
                <a:solidFill>
                  <a:schemeClr val="bg1"/>
                </a:solidFill>
                <a:latin typeface="Times New Roman" panose="02020603050405020304" pitchFamily="18" charset="0"/>
                <a:cs typeface="Times New Roman" panose="02020603050405020304" pitchFamily="18" charset="0"/>
              </a:rPr>
              <a:t>Prediction.  Springer Series in Statistics, 2</a:t>
            </a:r>
            <a:r>
              <a:rPr lang="en-US" sz="8000" baseline="30000" dirty="0">
                <a:solidFill>
                  <a:schemeClr val="bg1"/>
                </a:solidFill>
                <a:latin typeface="Times New Roman" panose="02020603050405020304" pitchFamily="18" charset="0"/>
                <a:cs typeface="Times New Roman" panose="02020603050405020304" pitchFamily="18" charset="0"/>
              </a:rPr>
              <a:t>nd</a:t>
            </a:r>
            <a:r>
              <a:rPr lang="en-US" sz="8000" dirty="0">
                <a:solidFill>
                  <a:schemeClr val="bg1"/>
                </a:solidFill>
                <a:latin typeface="Times New Roman" panose="02020603050405020304" pitchFamily="18" charset="0"/>
                <a:cs typeface="Times New Roman" panose="02020603050405020304" pitchFamily="18" charset="0"/>
              </a:rPr>
              <a:t> Edition.   </a:t>
            </a:r>
          </a:p>
          <a:p>
            <a:pPr marL="0" indent="0">
              <a:spcBef>
                <a:spcPts val="0"/>
              </a:spcBef>
              <a:spcAft>
                <a:spcPts val="0"/>
              </a:spcAft>
              <a:buNone/>
            </a:pPr>
            <a:r>
              <a:rPr lang="en-US" sz="8000" dirty="0">
                <a:solidFill>
                  <a:schemeClr val="bg1"/>
                </a:solidFill>
                <a:latin typeface="Times New Roman" panose="02020603050405020304" pitchFamily="18" charset="0"/>
                <a:cs typeface="Times New Roman" panose="02020603050405020304" pitchFamily="18" charset="0"/>
              </a:rPr>
              <a:t> </a:t>
            </a:r>
          </a:p>
          <a:p>
            <a:pPr marL="0" indent="0">
              <a:spcBef>
                <a:spcPts val="0"/>
              </a:spcBef>
              <a:spcAft>
                <a:spcPts val="0"/>
              </a:spcAft>
              <a:buNone/>
            </a:pPr>
            <a:r>
              <a:rPr lang="en-US" sz="8000" dirty="0">
                <a:solidFill>
                  <a:schemeClr val="bg1"/>
                </a:solidFill>
                <a:latin typeface="Times New Roman" panose="02020603050405020304" pitchFamily="18" charset="0"/>
                <a:cs typeface="Times New Roman" panose="02020603050405020304" pitchFamily="18" charset="0"/>
              </a:rPr>
              <a:t>Purina.  (2013).  Nestle Purina completes acquisition of Petfinder.   Retrieved from:  </a:t>
            </a:r>
          </a:p>
          <a:p>
            <a:pPr marL="457200" lvl="1" indent="0">
              <a:spcBef>
                <a:spcPts val="0"/>
              </a:spcBef>
              <a:spcAft>
                <a:spcPts val="0"/>
              </a:spcAft>
              <a:buNone/>
            </a:pPr>
            <a:r>
              <a:rPr lang="en-US" sz="8000" u="sng"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http://newscenter.purina.com/2013-07-15-Nestle-Purina-completes-acquisition-of-Petfinder</a:t>
            </a:r>
            <a:endParaRPr lang="en-US" sz="8000" dirty="0">
              <a:solidFill>
                <a:schemeClr val="bg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9750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B036-1250-4F36-B8C2-98A27D6A272B}"/>
              </a:ext>
            </a:extLst>
          </p:cNvPr>
          <p:cNvSpPr>
            <a:spLocks noGrp="1"/>
          </p:cNvSpPr>
          <p:nvPr>
            <p:ph type="ctrTitle"/>
          </p:nvPr>
        </p:nvSpPr>
        <p:spPr>
          <a:xfrm>
            <a:off x="1396906" y="1918224"/>
            <a:ext cx="8001000" cy="2971801"/>
          </a:xfrm>
        </p:spPr>
        <p:txBody>
          <a:bodyPr>
            <a:normAutofit/>
          </a:bodyPr>
          <a:lstStyle/>
          <a:p>
            <a:pPr algn="ctr"/>
            <a:r>
              <a:rPr lang="en-US" sz="3600" dirty="0">
                <a:solidFill>
                  <a:schemeClr val="bg1"/>
                </a:solidFill>
              </a:rPr>
              <a:t> </a:t>
            </a:r>
            <a:br>
              <a:rPr lang="en-US" sz="3600" dirty="0">
                <a:solidFill>
                  <a:schemeClr val="bg1"/>
                </a:solidFill>
              </a:rPr>
            </a:br>
            <a:br>
              <a:rPr lang="en-US" sz="3600" dirty="0">
                <a:solidFill>
                  <a:schemeClr val="bg1"/>
                </a:solidFill>
              </a:rPr>
            </a:br>
            <a:r>
              <a:rPr lang="en-US" sz="4400" dirty="0">
                <a:solidFill>
                  <a:schemeClr val="bg1"/>
                </a:solidFill>
              </a:rPr>
              <a:t> </a:t>
            </a:r>
            <a:br>
              <a:rPr lang="en-US" dirty="0"/>
            </a:br>
            <a:endParaRPr lang="en-US" dirty="0"/>
          </a:p>
        </p:txBody>
      </p:sp>
      <p:sp>
        <p:nvSpPr>
          <p:cNvPr id="4" name="Subtitle 3">
            <a:extLst>
              <a:ext uri="{FF2B5EF4-FFF2-40B4-BE49-F238E27FC236}">
                <a16:creationId xmlns:a16="http://schemas.microsoft.com/office/drawing/2014/main" id="{5961C8B5-8B70-46AC-ACE6-1CA7778AFC1C}"/>
              </a:ext>
            </a:extLst>
          </p:cNvPr>
          <p:cNvSpPr>
            <a:spLocks noGrp="1"/>
          </p:cNvSpPr>
          <p:nvPr>
            <p:ph type="subTitle" idx="1"/>
          </p:nvPr>
        </p:nvSpPr>
        <p:spPr>
          <a:xfrm>
            <a:off x="1713826" y="806824"/>
            <a:ext cx="8458872" cy="788235"/>
          </a:xfrm>
        </p:spPr>
        <p:txBody>
          <a:bodyPr>
            <a:normAutofit/>
          </a:bodyPr>
          <a:lstStyle/>
          <a:p>
            <a:pPr algn="ctr"/>
            <a:r>
              <a:rPr lang="en-US" sz="36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Pet Adoption Variables</a:t>
            </a:r>
            <a:endParaRPr lang="en-US" sz="3600" dirty="0"/>
          </a:p>
        </p:txBody>
      </p:sp>
      <p:sp>
        <p:nvSpPr>
          <p:cNvPr id="3" name="Rectangle 2">
            <a:extLst>
              <a:ext uri="{FF2B5EF4-FFF2-40B4-BE49-F238E27FC236}">
                <a16:creationId xmlns:a16="http://schemas.microsoft.com/office/drawing/2014/main" id="{2175B09C-92FD-4E96-880F-31350099E991}"/>
              </a:ext>
            </a:extLst>
          </p:cNvPr>
          <p:cNvSpPr/>
          <p:nvPr/>
        </p:nvSpPr>
        <p:spPr>
          <a:xfrm>
            <a:off x="1713826" y="1595059"/>
            <a:ext cx="8458873" cy="646331"/>
          </a:xfrm>
          <a:prstGeom prst="rect">
            <a:avLst/>
          </a:prstGeom>
        </p:spPr>
        <p:txBody>
          <a:bodyPr wrap="square">
            <a:spAutoFit/>
          </a:bodyPr>
          <a:lstStyle/>
          <a:p>
            <a:pPr marL="342900" indent="-342900">
              <a:buFont typeface="+mj-lt"/>
              <a:buAutoNum type="arabicPeriod"/>
            </a:pPr>
            <a:endPar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buClr>
                <a:schemeClr val="bg1"/>
              </a:buClr>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0F4D06-AD93-4ED3-A12F-7E08C619963F}"/>
              </a:ext>
            </a:extLst>
          </p:cNvPr>
          <p:cNvPicPr/>
          <p:nvPr/>
        </p:nvPicPr>
        <p:blipFill>
          <a:blip r:embed="rId2"/>
          <a:stretch>
            <a:fillRect/>
          </a:stretch>
        </p:blipFill>
        <p:spPr>
          <a:xfrm>
            <a:off x="1713826" y="1662729"/>
            <a:ext cx="8274533" cy="4388447"/>
          </a:xfrm>
          <a:prstGeom prst="rect">
            <a:avLst/>
          </a:prstGeom>
          <a:ln w="50800">
            <a:solidFill>
              <a:srgbClr val="4472C4">
                <a:lumMod val="50000"/>
              </a:srgbClr>
            </a:solidFill>
          </a:ln>
        </p:spPr>
      </p:pic>
    </p:spTree>
    <p:extLst>
      <p:ext uri="{BB962C8B-B14F-4D97-AF65-F5344CB8AC3E}">
        <p14:creationId xmlns:p14="http://schemas.microsoft.com/office/powerpoint/2010/main" val="115867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B036-1250-4F36-B8C2-98A27D6A272B}"/>
              </a:ext>
            </a:extLst>
          </p:cNvPr>
          <p:cNvSpPr>
            <a:spLocks noGrp="1"/>
          </p:cNvSpPr>
          <p:nvPr>
            <p:ph type="ctrTitle"/>
          </p:nvPr>
        </p:nvSpPr>
        <p:spPr>
          <a:xfrm>
            <a:off x="1396906" y="1918224"/>
            <a:ext cx="8001000" cy="2971801"/>
          </a:xfrm>
        </p:spPr>
        <p:txBody>
          <a:bodyPr>
            <a:normAutofit/>
          </a:bodyPr>
          <a:lstStyle/>
          <a:p>
            <a:pPr algn="ctr"/>
            <a:r>
              <a:rPr lang="en-US" sz="3600" dirty="0">
                <a:solidFill>
                  <a:schemeClr val="bg1"/>
                </a:solidFill>
              </a:rPr>
              <a:t> </a:t>
            </a:r>
            <a:br>
              <a:rPr lang="en-US" sz="3600" dirty="0">
                <a:solidFill>
                  <a:schemeClr val="bg1"/>
                </a:solidFill>
              </a:rPr>
            </a:br>
            <a:br>
              <a:rPr lang="en-US" sz="3600" dirty="0">
                <a:solidFill>
                  <a:schemeClr val="bg1"/>
                </a:solidFill>
              </a:rPr>
            </a:br>
            <a:r>
              <a:rPr lang="en-US" sz="4400" dirty="0">
                <a:solidFill>
                  <a:schemeClr val="bg1"/>
                </a:solidFill>
              </a:rPr>
              <a:t> </a:t>
            </a:r>
            <a:br>
              <a:rPr lang="en-US" dirty="0"/>
            </a:br>
            <a:endParaRPr lang="en-US" dirty="0"/>
          </a:p>
        </p:txBody>
      </p:sp>
      <p:sp>
        <p:nvSpPr>
          <p:cNvPr id="4" name="Subtitle 3">
            <a:extLst>
              <a:ext uri="{FF2B5EF4-FFF2-40B4-BE49-F238E27FC236}">
                <a16:creationId xmlns:a16="http://schemas.microsoft.com/office/drawing/2014/main" id="{5961C8B5-8B70-46AC-ACE6-1CA7778AFC1C}"/>
              </a:ext>
            </a:extLst>
          </p:cNvPr>
          <p:cNvSpPr>
            <a:spLocks noGrp="1"/>
          </p:cNvSpPr>
          <p:nvPr>
            <p:ph type="subTitle" idx="1"/>
          </p:nvPr>
        </p:nvSpPr>
        <p:spPr>
          <a:xfrm>
            <a:off x="1713826" y="1068632"/>
            <a:ext cx="8142868" cy="526427"/>
          </a:xfrm>
        </p:spPr>
        <p:txBody>
          <a:bodyPr>
            <a:no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Description of Target Variable AdoptionSpeed </a:t>
            </a:r>
          </a:p>
        </p:txBody>
      </p:sp>
      <p:sp>
        <p:nvSpPr>
          <p:cNvPr id="3" name="Rectangle 2">
            <a:extLst>
              <a:ext uri="{FF2B5EF4-FFF2-40B4-BE49-F238E27FC236}">
                <a16:creationId xmlns:a16="http://schemas.microsoft.com/office/drawing/2014/main" id="{2175B09C-92FD-4E96-880F-31350099E991}"/>
              </a:ext>
            </a:extLst>
          </p:cNvPr>
          <p:cNvSpPr/>
          <p:nvPr/>
        </p:nvSpPr>
        <p:spPr>
          <a:xfrm>
            <a:off x="1713826" y="1595059"/>
            <a:ext cx="8458873" cy="646331"/>
          </a:xfrm>
          <a:prstGeom prst="rect">
            <a:avLst/>
          </a:prstGeom>
        </p:spPr>
        <p:txBody>
          <a:bodyPr wrap="square">
            <a:spAutoFit/>
          </a:bodyPr>
          <a:lstStyle/>
          <a:p>
            <a:pPr marL="342900" indent="-342900">
              <a:buFont typeface="+mj-lt"/>
              <a:buAutoNum type="arabicPeriod"/>
            </a:pPr>
            <a:endPar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buClr>
                <a:schemeClr val="bg1"/>
              </a:buClr>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7E737FA-F9ED-41F3-A535-418A18920929}"/>
              </a:ext>
            </a:extLst>
          </p:cNvPr>
          <p:cNvPicPr/>
          <p:nvPr/>
        </p:nvPicPr>
        <p:blipFill>
          <a:blip r:embed="rId2"/>
          <a:stretch>
            <a:fillRect/>
          </a:stretch>
        </p:blipFill>
        <p:spPr>
          <a:xfrm>
            <a:off x="2524685" y="1731028"/>
            <a:ext cx="6686549" cy="4508407"/>
          </a:xfrm>
          <a:prstGeom prst="rect">
            <a:avLst/>
          </a:prstGeom>
        </p:spPr>
      </p:pic>
    </p:spTree>
    <p:extLst>
      <p:ext uri="{BB962C8B-B14F-4D97-AF65-F5344CB8AC3E}">
        <p14:creationId xmlns:p14="http://schemas.microsoft.com/office/powerpoint/2010/main" val="395622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B74C7-410C-4E62-84EF-43BC8C2A194D}"/>
              </a:ext>
            </a:extLst>
          </p:cNvPr>
          <p:cNvSpPr>
            <a:spLocks noGrp="1"/>
          </p:cNvSpPr>
          <p:nvPr>
            <p:ph type="title"/>
          </p:nvPr>
        </p:nvSpPr>
        <p:spPr>
          <a:xfrm>
            <a:off x="1761331" y="510116"/>
            <a:ext cx="9076998" cy="787929"/>
          </a:xfrm>
        </p:spPr>
        <p:txBody>
          <a:bodyPr>
            <a:noAutofit/>
          </a:bodyPr>
          <a:lstStyle/>
          <a:p>
            <a:pPr algn="ctr"/>
            <a:r>
              <a:rPr lang="en-US" b="1" cap="none" dirty="0">
                <a:solidFill>
                  <a:srgbClr val="C00000"/>
                </a:solidFill>
                <a:latin typeface="Times New Roman" panose="02020603050405020304" pitchFamily="18" charset="0"/>
                <a:cs typeface="Times New Roman" panose="02020603050405020304" pitchFamily="18" charset="0"/>
              </a:rPr>
              <a:t>Description of all 24 Pet Adoption Variables</a:t>
            </a:r>
          </a:p>
        </p:txBody>
      </p:sp>
      <p:pic>
        <p:nvPicPr>
          <p:cNvPr id="4" name="Content Placeholder 3">
            <a:extLst>
              <a:ext uri="{FF2B5EF4-FFF2-40B4-BE49-F238E27FC236}">
                <a16:creationId xmlns:a16="http://schemas.microsoft.com/office/drawing/2014/main" id="{C62BD0CD-2FFD-4828-9242-78E4CA471D0B}"/>
              </a:ext>
            </a:extLst>
          </p:cNvPr>
          <p:cNvPicPr>
            <a:picLocks noGrp="1"/>
          </p:cNvPicPr>
          <p:nvPr>
            <p:ph idx="1"/>
          </p:nvPr>
        </p:nvPicPr>
        <p:blipFill>
          <a:blip r:embed="rId2"/>
          <a:stretch>
            <a:fillRect/>
          </a:stretch>
        </p:blipFill>
        <p:spPr>
          <a:xfrm>
            <a:off x="1896268" y="1298045"/>
            <a:ext cx="8740355" cy="4762237"/>
          </a:xfrm>
          <a:prstGeom prst="rect">
            <a:avLst/>
          </a:prstGeom>
          <a:ln w="53975">
            <a:solidFill>
              <a:srgbClr val="002060"/>
            </a:solidFill>
          </a:ln>
        </p:spPr>
      </p:pic>
    </p:spTree>
    <p:extLst>
      <p:ext uri="{BB962C8B-B14F-4D97-AF65-F5344CB8AC3E}">
        <p14:creationId xmlns:p14="http://schemas.microsoft.com/office/powerpoint/2010/main" val="1170923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B74C7-410C-4E62-84EF-43BC8C2A194D}"/>
              </a:ext>
            </a:extLst>
          </p:cNvPr>
          <p:cNvSpPr>
            <a:spLocks noGrp="1"/>
          </p:cNvSpPr>
          <p:nvPr>
            <p:ph type="title"/>
          </p:nvPr>
        </p:nvSpPr>
        <p:spPr>
          <a:xfrm>
            <a:off x="893762" y="685800"/>
            <a:ext cx="10536238" cy="1057275"/>
          </a:xfrm>
        </p:spPr>
        <p:txBody>
          <a:bodyPr>
            <a:normAutofit/>
          </a:bodyPr>
          <a:lstStyle/>
          <a:p>
            <a:pPr algn="ctr"/>
            <a:r>
              <a:rPr lang="en-US" b="1" dirty="0">
                <a:solidFill>
                  <a:srgbClr val="C00000"/>
                </a:solidFill>
                <a:latin typeface="Times New Roman" panose="02020603050405020304" pitchFamily="18" charset="0"/>
                <a:cs typeface="Times New Roman" panose="02020603050405020304" pitchFamily="18" charset="0"/>
              </a:rPr>
              <a:t>Client </a:t>
            </a:r>
          </a:p>
        </p:txBody>
      </p:sp>
      <p:sp>
        <p:nvSpPr>
          <p:cNvPr id="3" name="Content Placeholder 2">
            <a:extLst>
              <a:ext uri="{FF2B5EF4-FFF2-40B4-BE49-F238E27FC236}">
                <a16:creationId xmlns:a16="http://schemas.microsoft.com/office/drawing/2014/main" id="{43292CA5-D7EE-4B66-BA4B-D8B342270F21}"/>
              </a:ext>
            </a:extLst>
          </p:cNvPr>
          <p:cNvSpPr>
            <a:spLocks noGrp="1"/>
          </p:cNvSpPr>
          <p:nvPr>
            <p:ph idx="1"/>
          </p:nvPr>
        </p:nvSpPr>
        <p:spPr>
          <a:xfrm>
            <a:off x="893762" y="1613647"/>
            <a:ext cx="10536238" cy="3926541"/>
          </a:xfrm>
        </p:spPr>
        <p:txBody>
          <a:bodyPr>
            <a:normAutofit/>
          </a:bodyPr>
          <a:lstStyle/>
          <a:p>
            <a:pPr>
              <a:buClr>
                <a:srgbClr val="008000"/>
              </a:buCl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PetFinder was founded by Betsy and Jared Saul in 1996 in Pittstown, NJ. This became the largest online Pet Adoption company that has listed over 350,000 adoptees from 14,000 shelters across the world.</a:t>
            </a:r>
          </a:p>
          <a:p>
            <a:pPr>
              <a:buClr>
                <a:srgbClr val="008000"/>
              </a:buCl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 PetFinder was purchased by the Nestle Purina Pet Care Company in June of 2013 and was the first major acquisition of a digital company. </a:t>
            </a:r>
          </a:p>
          <a:p>
            <a:pPr>
              <a:buClr>
                <a:srgbClr val="008000"/>
              </a:buCl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business goals are targeted to decrease shelter time for pets, which will benefit the board of directors, investors, 18,000 employees and 400 scientists who work for the Nestle Petcare company to continue achieving their goals and make this a successful campaign for people and pets.</a:t>
            </a:r>
          </a:p>
        </p:txBody>
      </p:sp>
    </p:spTree>
    <p:extLst>
      <p:ext uri="{BB962C8B-B14F-4D97-AF65-F5344CB8AC3E}">
        <p14:creationId xmlns:p14="http://schemas.microsoft.com/office/powerpoint/2010/main" val="147168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B74C7-410C-4E62-84EF-43BC8C2A194D}"/>
              </a:ext>
            </a:extLst>
          </p:cNvPr>
          <p:cNvSpPr>
            <a:spLocks noGrp="1"/>
          </p:cNvSpPr>
          <p:nvPr>
            <p:ph type="title"/>
          </p:nvPr>
        </p:nvSpPr>
        <p:spPr>
          <a:xfrm>
            <a:off x="993494" y="439769"/>
            <a:ext cx="9938964" cy="878044"/>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Missing Data</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292CA5-D7EE-4B66-BA4B-D8B342270F21}"/>
              </a:ext>
            </a:extLst>
          </p:cNvPr>
          <p:cNvSpPr>
            <a:spLocks noGrp="1"/>
          </p:cNvSpPr>
          <p:nvPr>
            <p:ph idx="1"/>
          </p:nvPr>
        </p:nvSpPr>
        <p:spPr>
          <a:xfrm>
            <a:off x="993493" y="1506072"/>
            <a:ext cx="9938965" cy="3751728"/>
          </a:xfrm>
        </p:spPr>
        <p:txBody>
          <a:bodyPr/>
          <a:lstStyle/>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The training data set did not have any missing values for the numeric variables.</a:t>
            </a:r>
          </a:p>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Two non-numeric variables contained missing values and these were the </a:t>
            </a:r>
            <a:r>
              <a:rPr lang="en-US" sz="2400" b="1" dirty="0">
                <a:solidFill>
                  <a:schemeClr val="bg1"/>
                </a:solidFill>
                <a:latin typeface="Times New Roman" panose="02020603050405020304" pitchFamily="18" charset="0"/>
                <a:cs typeface="Times New Roman" panose="02020603050405020304" pitchFamily="18" charset="0"/>
              </a:rPr>
              <a:t>Name</a:t>
            </a:r>
            <a:r>
              <a:rPr lang="en-US" sz="2400" dirty="0">
                <a:solidFill>
                  <a:schemeClr val="bg1"/>
                </a:solidFill>
                <a:latin typeface="Times New Roman" panose="02020603050405020304" pitchFamily="18" charset="0"/>
                <a:cs typeface="Times New Roman" panose="02020603050405020304" pitchFamily="18" charset="0"/>
              </a:rPr>
              <a:t> and the </a:t>
            </a:r>
            <a:r>
              <a:rPr lang="en-US" sz="2400" b="1" dirty="0">
                <a:solidFill>
                  <a:schemeClr val="bg1"/>
                </a:solidFill>
                <a:latin typeface="Times New Roman" panose="02020603050405020304" pitchFamily="18" charset="0"/>
                <a:cs typeface="Times New Roman" panose="02020603050405020304" pitchFamily="18" charset="0"/>
              </a:rPr>
              <a:t>Description</a:t>
            </a:r>
            <a:r>
              <a:rPr lang="en-US" sz="2400" dirty="0">
                <a:solidFill>
                  <a:schemeClr val="bg1"/>
                </a:solidFill>
                <a:latin typeface="Times New Roman" panose="02020603050405020304" pitchFamily="18" charset="0"/>
                <a:cs typeface="Times New Roman" panose="02020603050405020304" pitchFamily="18" charset="0"/>
              </a:rPr>
              <a:t> attributes for the pet.</a:t>
            </a:r>
          </a:p>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The</a:t>
            </a:r>
            <a:r>
              <a:rPr lang="en-US" sz="2400" b="1" dirty="0">
                <a:solidFill>
                  <a:schemeClr val="bg1"/>
                </a:solidFill>
                <a:latin typeface="Times New Roman" panose="02020603050405020304" pitchFamily="18" charset="0"/>
                <a:cs typeface="Times New Roman" panose="02020603050405020304" pitchFamily="18" charset="0"/>
              </a:rPr>
              <a:t> Name</a:t>
            </a:r>
            <a:r>
              <a:rPr lang="en-US" sz="2400" dirty="0">
                <a:solidFill>
                  <a:schemeClr val="bg1"/>
                </a:solidFill>
                <a:latin typeface="Times New Roman" panose="02020603050405020304" pitchFamily="18" charset="0"/>
                <a:cs typeface="Times New Roman" panose="02020603050405020304" pitchFamily="18" charset="0"/>
              </a:rPr>
              <a:t> variable had a total of 1,257 missing values and the </a:t>
            </a:r>
            <a:r>
              <a:rPr lang="en-US" sz="2400" b="1" dirty="0">
                <a:solidFill>
                  <a:schemeClr val="bg1"/>
                </a:solidFill>
                <a:latin typeface="Times New Roman" panose="02020603050405020304" pitchFamily="18" charset="0"/>
                <a:cs typeface="Times New Roman" panose="02020603050405020304" pitchFamily="18" charset="0"/>
              </a:rPr>
              <a:t>Description</a:t>
            </a:r>
            <a:r>
              <a:rPr lang="en-US" sz="2400" dirty="0">
                <a:solidFill>
                  <a:schemeClr val="bg1"/>
                </a:solidFill>
                <a:latin typeface="Times New Roman" panose="02020603050405020304" pitchFamily="18" charset="0"/>
                <a:cs typeface="Times New Roman" panose="02020603050405020304" pitchFamily="18" charset="0"/>
              </a:rPr>
              <a:t> only had 12 missing values.  The missing rows will be removed for the text analysis section of this study.  </a:t>
            </a:r>
          </a:p>
          <a:p>
            <a:endParaRPr lang="en-US" dirty="0"/>
          </a:p>
        </p:txBody>
      </p:sp>
    </p:spTree>
    <p:extLst>
      <p:ext uri="{BB962C8B-B14F-4D97-AF65-F5344CB8AC3E}">
        <p14:creationId xmlns:p14="http://schemas.microsoft.com/office/powerpoint/2010/main" val="310035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D4ED8B3-24ED-4E54-BB61-CA769BE8F3CB}"/>
              </a:ext>
            </a:extLst>
          </p:cNvPr>
          <p:cNvPicPr>
            <a:picLocks noGrp="1"/>
          </p:cNvPicPr>
          <p:nvPr>
            <p:ph sz="half" idx="1"/>
          </p:nvPr>
        </p:nvPicPr>
        <p:blipFill>
          <a:blip r:embed="rId2"/>
          <a:stretch>
            <a:fillRect/>
          </a:stretch>
        </p:blipFill>
        <p:spPr>
          <a:xfrm>
            <a:off x="475969" y="2151743"/>
            <a:ext cx="5252478" cy="3146397"/>
          </a:xfrm>
          <a:prstGeom prst="rect">
            <a:avLst/>
          </a:prstGeom>
          <a:ln w="50800">
            <a:solidFill>
              <a:srgbClr val="002060"/>
            </a:solidFill>
          </a:ln>
        </p:spPr>
      </p:pic>
      <p:sp>
        <p:nvSpPr>
          <p:cNvPr id="10" name="TextBox 9">
            <a:extLst>
              <a:ext uri="{FF2B5EF4-FFF2-40B4-BE49-F238E27FC236}">
                <a16:creationId xmlns:a16="http://schemas.microsoft.com/office/drawing/2014/main" id="{AB9BEE80-7421-43A1-849A-F03BC7C22576}"/>
              </a:ext>
            </a:extLst>
          </p:cNvPr>
          <p:cNvSpPr txBox="1"/>
          <p:nvPr/>
        </p:nvSpPr>
        <p:spPr>
          <a:xfrm>
            <a:off x="475969" y="1043749"/>
            <a:ext cx="11532255" cy="646331"/>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OUTLIERS</a:t>
            </a:r>
          </a:p>
        </p:txBody>
      </p:sp>
      <p:sp>
        <p:nvSpPr>
          <p:cNvPr id="13" name="TextBox 12">
            <a:extLst>
              <a:ext uri="{FF2B5EF4-FFF2-40B4-BE49-F238E27FC236}">
                <a16:creationId xmlns:a16="http://schemas.microsoft.com/office/drawing/2014/main" id="{AF36E7EC-18F1-4E47-B566-0408963812A8}"/>
              </a:ext>
            </a:extLst>
          </p:cNvPr>
          <p:cNvSpPr txBox="1"/>
          <p:nvPr/>
        </p:nvSpPr>
        <p:spPr>
          <a:xfrm>
            <a:off x="475969" y="1690080"/>
            <a:ext cx="5081682"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Age vs. </a:t>
            </a:r>
            <a:r>
              <a:rPr lang="en-US" sz="2000" b="1" dirty="0" err="1">
                <a:solidFill>
                  <a:schemeClr val="bg1"/>
                </a:solidFill>
                <a:latin typeface="Times New Roman" panose="02020603050405020304" pitchFamily="18" charset="0"/>
                <a:cs typeface="Times New Roman" panose="02020603050405020304" pitchFamily="18" charset="0"/>
              </a:rPr>
              <a:t>Age_t</a:t>
            </a:r>
            <a:r>
              <a:rPr lang="en-US" sz="2000" b="1" dirty="0">
                <a:solidFill>
                  <a:schemeClr val="bg1"/>
                </a:solidFill>
                <a:latin typeface="Times New Roman" panose="02020603050405020304" pitchFamily="18" charset="0"/>
                <a:cs typeface="Times New Roman" panose="02020603050405020304" pitchFamily="18" charset="0"/>
              </a:rPr>
              <a:t> comparison in a Box Plot</a:t>
            </a:r>
          </a:p>
        </p:txBody>
      </p:sp>
      <p:sp>
        <p:nvSpPr>
          <p:cNvPr id="14" name="Content Placeholder 2">
            <a:extLst>
              <a:ext uri="{FF2B5EF4-FFF2-40B4-BE49-F238E27FC236}">
                <a16:creationId xmlns:a16="http://schemas.microsoft.com/office/drawing/2014/main" id="{B64E52E1-3251-41ED-BCA0-7EC0DC283A86}"/>
              </a:ext>
            </a:extLst>
          </p:cNvPr>
          <p:cNvSpPr txBox="1">
            <a:spLocks/>
          </p:cNvSpPr>
          <p:nvPr/>
        </p:nvSpPr>
        <p:spPr>
          <a:xfrm>
            <a:off x="5844055" y="2306687"/>
            <a:ext cx="4859804" cy="2836507"/>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
                <a:srgbClr val="009900"/>
              </a:buClr>
            </a:pPr>
            <a:r>
              <a:rPr lang="en-US" sz="2400" b="1" dirty="0">
                <a:solidFill>
                  <a:schemeClr val="bg1"/>
                </a:solidFill>
                <a:latin typeface="Times New Roman" panose="02020603050405020304" pitchFamily="18" charset="0"/>
                <a:cs typeface="Times New Roman" panose="02020603050405020304" pitchFamily="18" charset="0"/>
              </a:rPr>
              <a:t>Age</a:t>
            </a:r>
            <a:r>
              <a:rPr lang="en-US" sz="2400" dirty="0">
                <a:solidFill>
                  <a:schemeClr val="bg1"/>
                </a:solidFill>
                <a:latin typeface="Times New Roman" panose="02020603050405020304" pitchFamily="18" charset="0"/>
                <a:cs typeface="Times New Roman" panose="02020603050405020304" pitchFamily="18" charset="0"/>
              </a:rPr>
              <a:t> and </a:t>
            </a:r>
            <a:r>
              <a:rPr lang="en-US" sz="2400" b="1" dirty="0">
                <a:solidFill>
                  <a:schemeClr val="bg1"/>
                </a:solidFill>
                <a:latin typeface="Times New Roman" panose="02020603050405020304" pitchFamily="18" charset="0"/>
                <a:cs typeface="Times New Roman" panose="02020603050405020304" pitchFamily="18" charset="0"/>
              </a:rPr>
              <a:t>Breed1</a:t>
            </a:r>
            <a:r>
              <a:rPr lang="en-US" sz="2400" dirty="0">
                <a:solidFill>
                  <a:schemeClr val="bg1"/>
                </a:solidFill>
                <a:latin typeface="Times New Roman" panose="02020603050405020304" pitchFamily="18" charset="0"/>
                <a:cs typeface="Times New Roman" panose="02020603050405020304" pitchFamily="18" charset="0"/>
              </a:rPr>
              <a:t> variables has several outliers for these input attributes.</a:t>
            </a:r>
          </a:p>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The </a:t>
            </a:r>
            <a:r>
              <a:rPr lang="en-US" sz="2400" b="1" dirty="0">
                <a:solidFill>
                  <a:schemeClr val="bg1"/>
                </a:solidFill>
                <a:latin typeface="Times New Roman" panose="02020603050405020304" pitchFamily="18" charset="0"/>
                <a:cs typeface="Times New Roman" panose="02020603050405020304" pitchFamily="18" charset="0"/>
              </a:rPr>
              <a:t>Age</a:t>
            </a:r>
            <a:r>
              <a:rPr lang="en-US" sz="2400" dirty="0">
                <a:solidFill>
                  <a:schemeClr val="bg1"/>
                </a:solidFill>
                <a:latin typeface="Times New Roman" panose="02020603050405020304" pitchFamily="18" charset="0"/>
                <a:cs typeface="Times New Roman" panose="02020603050405020304" pitchFamily="18" charset="0"/>
              </a:rPr>
              <a:t> variable ranged from 0 to over 250 for this data set.  </a:t>
            </a:r>
          </a:p>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The </a:t>
            </a:r>
            <a:r>
              <a:rPr lang="en-US" sz="2400" b="1" dirty="0">
                <a:solidFill>
                  <a:schemeClr val="bg1"/>
                </a:solidFill>
                <a:latin typeface="Times New Roman" panose="02020603050405020304" pitchFamily="18" charset="0"/>
                <a:cs typeface="Times New Roman" panose="02020603050405020304" pitchFamily="18" charset="0"/>
              </a:rPr>
              <a:t>Age</a:t>
            </a:r>
            <a:r>
              <a:rPr lang="en-US" sz="2400" dirty="0">
                <a:solidFill>
                  <a:schemeClr val="bg1"/>
                </a:solidFill>
                <a:latin typeface="Times New Roman" panose="02020603050405020304" pitchFamily="18" charset="0"/>
                <a:cs typeface="Times New Roman" panose="02020603050405020304" pitchFamily="18" charset="0"/>
              </a:rPr>
              <a:t> attribute will be Log10 transformed to minimize the number of outliers. </a:t>
            </a:r>
            <a:endParaRPr lang="en-US" dirty="0"/>
          </a:p>
        </p:txBody>
      </p:sp>
    </p:spTree>
    <p:extLst>
      <p:ext uri="{BB962C8B-B14F-4D97-AF65-F5344CB8AC3E}">
        <p14:creationId xmlns:p14="http://schemas.microsoft.com/office/powerpoint/2010/main" val="2219863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B9BEE80-7421-43A1-849A-F03BC7C22576}"/>
              </a:ext>
            </a:extLst>
          </p:cNvPr>
          <p:cNvSpPr txBox="1"/>
          <p:nvPr/>
        </p:nvSpPr>
        <p:spPr>
          <a:xfrm>
            <a:off x="677395" y="783983"/>
            <a:ext cx="11303933" cy="646331"/>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OUTLIERS</a:t>
            </a:r>
          </a:p>
        </p:txBody>
      </p:sp>
      <p:sp>
        <p:nvSpPr>
          <p:cNvPr id="13" name="TextBox 12">
            <a:extLst>
              <a:ext uri="{FF2B5EF4-FFF2-40B4-BE49-F238E27FC236}">
                <a16:creationId xmlns:a16="http://schemas.microsoft.com/office/drawing/2014/main" id="{AF36E7EC-18F1-4E47-B566-0408963812A8}"/>
              </a:ext>
            </a:extLst>
          </p:cNvPr>
          <p:cNvSpPr txBox="1"/>
          <p:nvPr/>
        </p:nvSpPr>
        <p:spPr>
          <a:xfrm>
            <a:off x="416859" y="1686286"/>
            <a:ext cx="5679141"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Breed1 vs. Breed1_t comparison in a Box Plot</a:t>
            </a:r>
          </a:p>
        </p:txBody>
      </p:sp>
      <p:pic>
        <p:nvPicPr>
          <p:cNvPr id="9" name="Content Placeholder 6">
            <a:extLst>
              <a:ext uri="{FF2B5EF4-FFF2-40B4-BE49-F238E27FC236}">
                <a16:creationId xmlns:a16="http://schemas.microsoft.com/office/drawing/2014/main" id="{A1878825-F18D-4935-AEFC-50546E98DEB5}"/>
              </a:ext>
            </a:extLst>
          </p:cNvPr>
          <p:cNvPicPr>
            <a:picLocks noGrp="1"/>
          </p:cNvPicPr>
          <p:nvPr>
            <p:ph sz="half" idx="1"/>
          </p:nvPr>
        </p:nvPicPr>
        <p:blipFill>
          <a:blip r:embed="rId2"/>
          <a:stretch>
            <a:fillRect/>
          </a:stretch>
        </p:blipFill>
        <p:spPr>
          <a:xfrm>
            <a:off x="416859" y="2086396"/>
            <a:ext cx="5775279" cy="3371158"/>
          </a:xfrm>
          <a:prstGeom prst="rect">
            <a:avLst/>
          </a:prstGeom>
          <a:ln w="50800">
            <a:solidFill>
              <a:srgbClr val="002060"/>
            </a:solidFill>
          </a:ln>
        </p:spPr>
      </p:pic>
      <p:sp>
        <p:nvSpPr>
          <p:cNvPr id="11" name="Content Placeholder 2">
            <a:extLst>
              <a:ext uri="{FF2B5EF4-FFF2-40B4-BE49-F238E27FC236}">
                <a16:creationId xmlns:a16="http://schemas.microsoft.com/office/drawing/2014/main" id="{9196C60D-D783-4FDE-83C4-F39BD00DEE95}"/>
              </a:ext>
            </a:extLst>
          </p:cNvPr>
          <p:cNvSpPr txBox="1">
            <a:spLocks/>
          </p:cNvSpPr>
          <p:nvPr/>
        </p:nvSpPr>
        <p:spPr>
          <a:xfrm>
            <a:off x="6192138" y="2086396"/>
            <a:ext cx="6145306" cy="3692086"/>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Clr>
                <a:srgbClr val="009900"/>
              </a:buClr>
            </a:pPr>
            <a:r>
              <a:rPr lang="en-US" sz="2400" b="1" dirty="0">
                <a:solidFill>
                  <a:schemeClr val="bg1"/>
                </a:solidFill>
                <a:latin typeface="Times New Roman" panose="02020603050405020304" pitchFamily="18" charset="0"/>
                <a:cs typeface="Times New Roman" panose="02020603050405020304" pitchFamily="18" charset="0"/>
              </a:rPr>
              <a:t>Breed1</a:t>
            </a:r>
            <a:r>
              <a:rPr lang="en-US" sz="2400" dirty="0">
                <a:solidFill>
                  <a:schemeClr val="bg1"/>
                </a:solidFill>
                <a:latin typeface="Times New Roman" panose="02020603050405020304" pitchFamily="18" charset="0"/>
                <a:cs typeface="Times New Roman" panose="02020603050405020304" pitchFamily="18" charset="0"/>
              </a:rPr>
              <a:t> variables had a total of 176 unique factors for this variable .</a:t>
            </a:r>
          </a:p>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Breeds 266 and 307 remained as one category and then the remaining values were placed into two groups</a:t>
            </a:r>
          </a:p>
          <a:p>
            <a:pPr>
              <a:buClr>
                <a:srgbClr val="009900"/>
              </a:buClr>
            </a:pPr>
            <a:r>
              <a:rPr lang="en-US" sz="2400" dirty="0">
                <a:solidFill>
                  <a:schemeClr val="bg1"/>
                </a:solidFill>
                <a:latin typeface="Times New Roman" panose="02020603050405020304" pitchFamily="18" charset="0"/>
                <a:cs typeface="Times New Roman" panose="02020603050405020304" pitchFamily="18" charset="0"/>
              </a:rPr>
              <a:t>Breeds that were less than or equal to 265 were placed in the bin named 265 and all breeds greater than and equal to 267 (except for 307) were placed in another bin called 275.</a:t>
            </a:r>
          </a:p>
          <a:p>
            <a:endParaRPr lang="en-US" dirty="0"/>
          </a:p>
        </p:txBody>
      </p:sp>
    </p:spTree>
    <p:extLst>
      <p:ext uri="{BB962C8B-B14F-4D97-AF65-F5344CB8AC3E}">
        <p14:creationId xmlns:p14="http://schemas.microsoft.com/office/powerpoint/2010/main" val="74926447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621</TotalTime>
  <Words>1662</Words>
  <Application>Microsoft Office PowerPoint</Application>
  <PresentationFormat>Widescreen</PresentationFormat>
  <Paragraphs>115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Century Gothic</vt:lpstr>
      <vt:lpstr>Times New Roman</vt:lpstr>
      <vt:lpstr>Wingdings</vt:lpstr>
      <vt:lpstr>Wingdings 3</vt:lpstr>
      <vt:lpstr>Slice</vt:lpstr>
      <vt:lpstr>Springboard Pet Adoption Milestone Report for Capstone I  July 2019    by John L. Parsons  </vt:lpstr>
      <vt:lpstr>     </vt:lpstr>
      <vt:lpstr>     </vt:lpstr>
      <vt:lpstr>     </vt:lpstr>
      <vt:lpstr>Description of all 24 Pet Adoption Variables</vt:lpstr>
      <vt:lpstr>Client </vt:lpstr>
      <vt:lpstr>Missing Data</vt:lpstr>
      <vt:lpstr>PowerPoint Presentation</vt:lpstr>
      <vt:lpstr>PowerPoint Presentation</vt:lpstr>
      <vt:lpstr>Multifactorial Input Variables</vt:lpstr>
      <vt:lpstr>Binned results for State_t and Quantity_t Variables</vt:lpstr>
      <vt:lpstr>Ordinary Least Squares and Tukey Results</vt:lpstr>
      <vt:lpstr>Statistical Results from the OLS and Tukey Models in Python</vt:lpstr>
      <vt:lpstr>Bar Count Plots for Gender and Type Variables</vt:lpstr>
      <vt:lpstr>Bar Count Plots for Sterilized and Vaccinated Variables</vt:lpstr>
      <vt:lpstr>Heatmap for all Numerical Attributes of Pet Adoption</vt:lpstr>
      <vt:lpstr>Variable Importance and Variable Selection</vt:lpstr>
      <vt:lpstr>Logistic baseline Model results</vt:lpstr>
      <vt:lpstr>Optimized Logistic Model results</vt:lpstr>
      <vt:lpstr>Preliminary Survivorship Model results</vt:lpstr>
      <vt:lpstr>Cox coefficients plot and lifespan graph for the type variable</vt:lpstr>
      <vt:lpstr>Text analysis for the name attribute</vt:lpstr>
      <vt:lpstr>Preliminary Naïve Bayes Model results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Data Analytics Course Pet Adoption Milestone Report for Capstone I  July 2019   by John L. Parsons</dc:title>
  <dc:creator>John Parsons</dc:creator>
  <cp:lastModifiedBy>John Parsons</cp:lastModifiedBy>
  <cp:revision>42</cp:revision>
  <dcterms:created xsi:type="dcterms:W3CDTF">2019-07-26T23:25:57Z</dcterms:created>
  <dcterms:modified xsi:type="dcterms:W3CDTF">2019-07-28T17:35:43Z</dcterms:modified>
</cp:coreProperties>
</file>