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4.png" ContentType="image/png"/>
  <Override PartName="/ppt/media/image3.png" ContentType="image/png"/>
  <Override PartName="/ppt/media/image2.png" ContentType="image/png"/>
  <Override PartName="/ppt/media/image7.png" ContentType="image/png"/>
  <Override PartName="/ppt/media/image22.png" ContentType="image/png"/>
  <Override PartName="/ppt/media/image1.png" ContentType="image/png"/>
  <Override PartName="/ppt/media/image6.png" ContentType="image/png"/>
  <Override PartName="/ppt/media/image21.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2188825" cy="6858000"/>
  <p:notesSz cx="7010400" cy="9296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399200" y="9555480"/>
            <a:ext cx="3372840" cy="502560"/>
          </a:xfrm>
          <a:prstGeom prst="rect">
            <a:avLst/>
          </a:prstGeom>
        </p:spPr>
        <p:txBody>
          <a:bodyPr lIns="0" rIns="0" tIns="0" bIns="0" anchor="b"/>
          <a:p>
            <a:pPr algn="r"/>
            <a:fld id="{54F91368-838C-4E2F-BDA4-A175FD035FDE}"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00920" y="4415760"/>
            <a:ext cx="5604840" cy="4179960"/>
          </a:xfrm>
          <a:prstGeom prst="rect">
            <a:avLst/>
          </a:prstGeom>
        </p:spPr>
        <p:txBody>
          <a:bodyPr lIns="93240" rIns="93240" tIns="46440" bIns="46440"/>
          <a:p>
            <a:endParaRPr b="0" lang="en-US" sz="2000" spc="-1" strike="noStrike">
              <a:solidFill>
                <a:srgbClr val="000000"/>
              </a:solidFill>
              <a:uFill>
                <a:solidFill>
                  <a:srgbClr val="ffffff"/>
                </a:solidFill>
              </a:uFill>
              <a:latin typeface="Arial"/>
            </a:endParaRPr>
          </a:p>
        </p:txBody>
      </p:sp>
      <p:sp>
        <p:nvSpPr>
          <p:cNvPr id="184" name="CustomShape 2"/>
          <p:cNvSpPr/>
          <p:nvPr/>
        </p:nvSpPr>
        <p:spPr>
          <a:xfrm>
            <a:off x="3970800" y="0"/>
            <a:ext cx="3034080" cy="461160"/>
          </a:xfrm>
          <a:prstGeom prst="rect">
            <a:avLst/>
          </a:prstGeom>
          <a:noFill/>
          <a:ln>
            <a:noFill/>
          </a:ln>
        </p:spPr>
        <p:style>
          <a:lnRef idx="0"/>
          <a:fillRef idx="0"/>
          <a:effectRef idx="0"/>
          <a:fontRef idx="minor"/>
        </p:style>
      </p:sp>
      <p:sp>
        <p:nvSpPr>
          <p:cNvPr id="185" name="CustomShape 3"/>
          <p:cNvSpPr/>
          <p:nvPr/>
        </p:nvSpPr>
        <p:spPr>
          <a:xfrm>
            <a:off x="6040800" y="8830080"/>
            <a:ext cx="964440" cy="461160"/>
          </a:xfrm>
          <a:prstGeom prst="rect">
            <a:avLst/>
          </a:prstGeom>
          <a:noFill/>
          <a:ln>
            <a:noFill/>
          </a:ln>
        </p:spPr>
        <p:style>
          <a:lnRef idx="0"/>
          <a:fillRef idx="0"/>
          <a:effectRef idx="0"/>
          <a:fontRef idx="minor"/>
        </p:style>
      </p:sp>
      <p:sp>
        <p:nvSpPr>
          <p:cNvPr id="186" name="CustomShape 4"/>
          <p:cNvSpPr/>
          <p:nvPr/>
        </p:nvSpPr>
        <p:spPr>
          <a:xfrm>
            <a:off x="0" y="0"/>
            <a:ext cx="3034080" cy="461160"/>
          </a:xfrm>
          <a:prstGeom prst="rect">
            <a:avLst/>
          </a:prstGeom>
          <a:noFill/>
          <a:ln>
            <a:noFill/>
          </a:ln>
        </p:spPr>
        <p:style>
          <a:lnRef idx="0"/>
          <a:fillRef idx="0"/>
          <a:effectRef idx="0"/>
          <a:fontRef idx="minor"/>
        </p:style>
        <p:txBody>
          <a:bodyPr lIns="93240" rIns="93240" tIns="46440" bIns="46440"/>
          <a:p>
            <a:pPr>
              <a:lnSpc>
                <a:spcPct val="100000"/>
              </a:lnSpc>
            </a:pPr>
            <a:r>
              <a:rPr b="0" lang="en-US" sz="1200" spc="-1" strike="noStrike">
                <a:solidFill>
                  <a:srgbClr val="000000"/>
                </a:solidFill>
                <a:uFill>
                  <a:solidFill>
                    <a:srgbClr val="ffffff"/>
                  </a:solidFill>
                </a:uFill>
                <a:latin typeface="+mn-lt"/>
                <a:ea typeface="+mn-ea"/>
              </a:rPr>
              <a:t>Microsoft Office</a:t>
            </a:r>
            <a:endParaRPr b="0" lang="en-US" sz="1200" spc="-1" strike="noStrike">
              <a:solidFill>
                <a:srgbClr val="000000"/>
              </a:solidFill>
              <a:uFill>
                <a:solidFill>
                  <a:srgbClr val="ffffff"/>
                </a:solidFill>
              </a:uFill>
              <a:latin typeface="Arial"/>
            </a:endParaRPr>
          </a:p>
        </p:txBody>
      </p:sp>
      <p:sp>
        <p:nvSpPr>
          <p:cNvPr id="187" name="CustomShape 5"/>
          <p:cNvSpPr/>
          <p:nvPr/>
        </p:nvSpPr>
        <p:spPr>
          <a:xfrm>
            <a:off x="0" y="8830080"/>
            <a:ext cx="5920200" cy="368640"/>
          </a:xfrm>
          <a:prstGeom prst="rect">
            <a:avLst/>
          </a:prstGeom>
          <a:noFill/>
          <a:ln>
            <a:noFill/>
          </a:ln>
        </p:spPr>
        <p:style>
          <a:lnRef idx="0"/>
          <a:fillRef idx="0"/>
          <a:effectRef idx="0"/>
          <a:fontRef idx="minor"/>
        </p:style>
        <p:txBody>
          <a:bodyPr lIns="0" rIns="93240" tIns="46440" bIns="46440" anchor="b"/>
          <a:p>
            <a:pPr marL="236160">
              <a:lnSpc>
                <a:spcPct val="100000"/>
              </a:lnSpc>
            </a:pPr>
            <a:r>
              <a:rPr b="0" lang="en-US" sz="500" spc="-1" strike="noStrike">
                <a:solidFill>
                  <a:srgbClr val="000000"/>
                </a:solidFill>
                <a:uFill>
                  <a:solidFill>
                    <a:srgbClr val="ffffff"/>
                  </a:solidFill>
                </a:uFill>
                <a:latin typeface="Segoe UI"/>
                <a:ea typeface="Segoe UI"/>
              </a:rPr>
              <a:t>© 2012 Microsoft Corporation. All rights reserved. Microsoft, Windows, and other product names are or may be registered trademarks and/or trademarks in the U.S. and/or other countries.</a:t>
            </a:r>
            <a:endParaRPr b="0" lang="en-US" sz="500" spc="-1" strike="noStrike">
              <a:solidFill>
                <a:srgbClr val="000000"/>
              </a:solidFill>
              <a:uFill>
                <a:solidFill>
                  <a:srgbClr val="ffffff"/>
                </a:solidFill>
              </a:uFill>
              <a:latin typeface="Arial"/>
            </a:endParaRPr>
          </a:p>
          <a:p>
            <a:pPr marL="236160">
              <a:lnSpc>
                <a:spcPct val="100000"/>
              </a:lnSpc>
            </a:pPr>
            <a:r>
              <a:rPr b="0" lang="en-US" sz="500" spc="-1" strike="noStrike">
                <a:solidFill>
                  <a:srgbClr val="000000"/>
                </a:solidFill>
                <a:uFill>
                  <a:solidFill>
                    <a:srgbClr val="ffffff"/>
                  </a:solidFill>
                </a:uFill>
                <a:latin typeface="Segoe UI"/>
                <a:ea typeface="Segoe U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5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dddd"/>
        </a:solidFill>
      </p:bgPr>
    </p:bg>
    <p:spTree>
      <p:nvGrpSpPr>
        <p:cNvPr id="1" name=""/>
        <p:cNvGrpSpPr/>
        <p:nvPr/>
      </p:nvGrpSpPr>
      <p:grpSpPr>
        <a:xfrm>
          <a:off x="0" y="0"/>
          <a:ext cx="0" cy="0"/>
          <a:chOff x="0" y="0"/>
          <a:chExt cx="0" cy="0"/>
        </a:xfrm>
      </p:grpSpPr>
      <p:pic>
        <p:nvPicPr>
          <p:cNvPr id="0" name="Picture 3" descr=""/>
          <p:cNvPicPr/>
          <p:nvPr/>
        </p:nvPicPr>
        <p:blipFill>
          <a:blip r:embed="rId2"/>
          <a:stretch/>
        </p:blipFill>
        <p:spPr>
          <a:xfrm>
            <a:off x="9866880" y="5996880"/>
            <a:ext cx="1984680" cy="643320"/>
          </a:xfrm>
          <a:prstGeom prst="rect">
            <a:avLst/>
          </a:prstGeom>
          <a:ln>
            <a:noFill/>
          </a:ln>
        </p:spPr>
      </p:pic>
      <p:sp>
        <p:nvSpPr>
          <p:cNvPr id="1"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Picture 4" descr=""/>
          <p:cNvPicPr/>
          <p:nvPr/>
        </p:nvPicPr>
        <p:blipFill>
          <a:blip r:embed="rId2"/>
          <a:stretch/>
        </p:blipFill>
        <p:spPr>
          <a:xfrm>
            <a:off x="9866880" y="5996880"/>
            <a:ext cx="1984680" cy="643320"/>
          </a:xfrm>
          <a:prstGeom prst="rect">
            <a:avLst/>
          </a:prstGeom>
          <a:ln>
            <a:noFill/>
          </a:ln>
        </p:spPr>
      </p:pic>
      <p:sp>
        <p:nvSpPr>
          <p:cNvPr id="40" name="PlaceHolder 1"/>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www.acci.or.id/" TargetMode="External"/><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ahara-files.mirantis.com/images/upstream/" TargetMode="External"/><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www.openstack.org/" TargetMode="External"/><Relationship Id="rId2" Type="http://schemas.openxmlformats.org/officeDocument/2006/relationships/hyperlink" Target="https://docs.openstack.org/"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www.openstack.org/foundation/companies/"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978840" y="2109600"/>
            <a:ext cx="10234080" cy="993600"/>
          </a:xfrm>
          <a:prstGeom prst="rect">
            <a:avLst/>
          </a:prstGeom>
          <a:noFill/>
          <a:ln>
            <a:noFill/>
          </a:ln>
        </p:spPr>
        <p:style>
          <a:lnRef idx="0"/>
          <a:fillRef idx="0"/>
          <a:effectRef idx="0"/>
          <a:fontRef idx="minor"/>
        </p:style>
        <p:txBody>
          <a:bodyPr lIns="0" rIns="0" tIns="0" bIns="0" anchor="b"/>
          <a:p>
            <a:pPr>
              <a:lnSpc>
                <a:spcPct val="100000"/>
              </a:lnSpc>
            </a:pPr>
            <a:r>
              <a:rPr b="1" lang="en-US" sz="8000" spc="-123" strike="noStrike">
                <a:solidFill>
                  <a:srgbClr val="595959"/>
                </a:solidFill>
                <a:uFill>
                  <a:solidFill>
                    <a:srgbClr val="ffffff"/>
                  </a:solidFill>
                </a:uFill>
                <a:latin typeface="Segoe UI Light"/>
                <a:ea typeface="DejaVu Sans"/>
              </a:rPr>
              <a:t>OpenStack Sahara</a:t>
            </a:r>
            <a:endParaRPr b="0" lang="en-US" sz="8000" spc="-1" strike="noStrike">
              <a:solidFill>
                <a:srgbClr val="000000"/>
              </a:solidFill>
              <a:uFill>
                <a:solidFill>
                  <a:srgbClr val="ffffff"/>
                </a:solidFill>
              </a:uFill>
              <a:latin typeface="Arial"/>
            </a:endParaRPr>
          </a:p>
        </p:txBody>
      </p:sp>
      <p:sp>
        <p:nvSpPr>
          <p:cNvPr id="84" name="CustomShape 2"/>
          <p:cNvSpPr/>
          <p:nvPr/>
        </p:nvSpPr>
        <p:spPr>
          <a:xfrm>
            <a:off x="978840" y="4532040"/>
            <a:ext cx="10234080" cy="495000"/>
          </a:xfrm>
          <a:prstGeom prst="rect">
            <a:avLst/>
          </a:prstGeom>
          <a:noFill/>
          <a:ln>
            <a:noFill/>
          </a:ln>
        </p:spPr>
        <p:style>
          <a:lnRef idx="0"/>
          <a:fillRef idx="0"/>
          <a:effectRef idx="0"/>
          <a:fontRef idx="minor"/>
        </p:style>
        <p:txBody>
          <a:bodyPr lIns="0" rIns="0" tIns="0" bIns="0"/>
          <a:p>
            <a:pPr>
              <a:lnSpc>
                <a:spcPct val="100000"/>
              </a:lnSpc>
            </a:pPr>
            <a:r>
              <a:rPr b="0" lang="en-US" sz="3600" spc="-43" strike="noStrike">
                <a:solidFill>
                  <a:srgbClr val="595959"/>
                </a:solidFill>
                <a:uFill>
                  <a:solidFill>
                    <a:srgbClr val="ffffff"/>
                  </a:solidFill>
                </a:uFill>
                <a:latin typeface="Segoe UI Light"/>
                <a:ea typeface="DejaVu Sans"/>
              </a:rPr>
              <a:t>Utian Ayuba (utian@acci.or.id)</a:t>
            </a:r>
            <a:endParaRPr b="0" lang="en-US" sz="3600" spc="-1" strike="noStrike">
              <a:solidFill>
                <a:srgbClr val="000000"/>
              </a:solidFill>
              <a:uFill>
                <a:solidFill>
                  <a:srgbClr val="ffffff"/>
                </a:solidFill>
              </a:uFill>
              <a:latin typeface="Arial"/>
            </a:endParaRPr>
          </a:p>
          <a:p>
            <a:pPr>
              <a:lnSpc>
                <a:spcPct val="100000"/>
              </a:lnSpc>
            </a:pPr>
            <a:endParaRPr b="0" lang="en-US" sz="3600" spc="-1" strike="noStrike">
              <a:solidFill>
                <a:srgbClr val="000000"/>
              </a:solidFill>
              <a:uFill>
                <a:solidFill>
                  <a:srgbClr val="ffffff"/>
                </a:solidFill>
              </a:uFill>
              <a:latin typeface="Arial"/>
            </a:endParaRPr>
          </a:p>
        </p:txBody>
      </p:sp>
      <p:sp>
        <p:nvSpPr>
          <p:cNvPr id="85" name="CustomShape 3"/>
          <p:cNvSpPr/>
          <p:nvPr/>
        </p:nvSpPr>
        <p:spPr>
          <a:xfrm>
            <a:off x="958680" y="3188880"/>
            <a:ext cx="9450000" cy="644400"/>
          </a:xfrm>
          <a:prstGeom prst="rect">
            <a:avLst/>
          </a:prstGeom>
          <a:noFill/>
          <a:ln>
            <a:noFill/>
          </a:ln>
        </p:spPr>
        <p:style>
          <a:lnRef idx="0"/>
          <a:fillRef idx="0"/>
          <a:effectRef idx="0"/>
          <a:fontRef idx="minor"/>
        </p:style>
        <p:txBody>
          <a:bodyPr lIns="99000" rIns="99000" tIns="49680" bIns="49680"/>
          <a:p>
            <a:pPr>
              <a:lnSpc>
                <a:spcPct val="90000"/>
              </a:lnSpc>
              <a:spcBef>
                <a:spcPts val="720"/>
              </a:spcBef>
            </a:pPr>
            <a:r>
              <a:rPr b="0" lang="en-US" sz="3600" spc="-1" strike="noStrike">
                <a:solidFill>
                  <a:srgbClr val="595959"/>
                </a:solidFill>
                <a:uFill>
                  <a:solidFill>
                    <a:srgbClr val="ffffff"/>
                  </a:solidFill>
                </a:uFill>
                <a:latin typeface="Segoe UI Light"/>
                <a:ea typeface="DejaVu Sans"/>
              </a:rPr>
              <a:t>Big Data Processing Framework Provisioning</a:t>
            </a:r>
            <a:endParaRPr b="0" lang="en-US" sz="36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Storage Services</a:t>
            </a:r>
            <a:endParaRPr b="0" lang="en-US" sz="54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1010520" y="1186200"/>
            <a:ext cx="10226520" cy="45115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Networking Services</a:t>
            </a:r>
            <a:endParaRPr b="0" lang="en-US" sz="5400" spc="-1" strike="noStrike">
              <a:solidFill>
                <a:srgbClr val="000000"/>
              </a:solidFill>
              <a:uFill>
                <a:solidFill>
                  <a:srgbClr val="ffffff"/>
                </a:solidFill>
              </a:uFill>
              <a:latin typeface="Arial"/>
            </a:endParaRPr>
          </a:p>
        </p:txBody>
      </p:sp>
      <p:pic>
        <p:nvPicPr>
          <p:cNvPr id="105" name="" descr=""/>
          <p:cNvPicPr/>
          <p:nvPr/>
        </p:nvPicPr>
        <p:blipFill>
          <a:blip r:embed="rId1"/>
          <a:stretch/>
        </p:blipFill>
        <p:spPr>
          <a:xfrm>
            <a:off x="1372680" y="1066680"/>
            <a:ext cx="8436600" cy="55501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Data Services</a:t>
            </a:r>
            <a:endParaRPr b="0" lang="en-US" sz="5400" spc="-1" strike="noStrike">
              <a:solidFill>
                <a:srgbClr val="000000"/>
              </a:solidFill>
              <a:uFill>
                <a:solidFill>
                  <a:srgbClr val="ffffff"/>
                </a:solidFill>
              </a:uFill>
              <a:latin typeface="Arial"/>
            </a:endParaRPr>
          </a:p>
        </p:txBody>
      </p:sp>
      <p:pic>
        <p:nvPicPr>
          <p:cNvPr id="107" name="" descr=""/>
          <p:cNvPicPr/>
          <p:nvPr/>
        </p:nvPicPr>
        <p:blipFill>
          <a:blip r:embed="rId1"/>
          <a:stretch/>
        </p:blipFill>
        <p:spPr>
          <a:xfrm>
            <a:off x="829440" y="2234520"/>
            <a:ext cx="10207440" cy="223524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Management Services</a:t>
            </a:r>
            <a:endParaRPr b="0" lang="en-US" sz="5400" spc="-1" strike="noStrike">
              <a:solidFill>
                <a:srgbClr val="000000"/>
              </a:solidFill>
              <a:uFill>
                <a:solidFill>
                  <a:srgbClr val="ffffff"/>
                </a:solidFill>
              </a:uFill>
              <a:latin typeface="Arial"/>
            </a:endParaRPr>
          </a:p>
        </p:txBody>
      </p:sp>
      <p:pic>
        <p:nvPicPr>
          <p:cNvPr id="109" name="" descr=""/>
          <p:cNvPicPr/>
          <p:nvPr/>
        </p:nvPicPr>
        <p:blipFill>
          <a:blip r:embed="rId1"/>
          <a:stretch/>
        </p:blipFill>
        <p:spPr>
          <a:xfrm>
            <a:off x="805320" y="1487520"/>
            <a:ext cx="10255320" cy="452124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Application Services</a:t>
            </a:r>
            <a:endParaRPr b="0" lang="en-US" sz="5400" spc="-1" strike="noStrike">
              <a:solidFill>
                <a:srgbClr val="000000"/>
              </a:solidFill>
              <a:uFill>
                <a:solidFill>
                  <a:srgbClr val="ffffff"/>
                </a:solidFill>
              </a:uFill>
              <a:latin typeface="Arial"/>
            </a:endParaRPr>
          </a:p>
        </p:txBody>
      </p:sp>
      <p:pic>
        <p:nvPicPr>
          <p:cNvPr id="111" name="" descr=""/>
          <p:cNvPicPr/>
          <p:nvPr/>
        </p:nvPicPr>
        <p:blipFill>
          <a:blip r:embed="rId1"/>
          <a:stretch/>
        </p:blipFill>
        <p:spPr>
          <a:xfrm>
            <a:off x="954360" y="1506600"/>
            <a:ext cx="10245600" cy="448308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Monitoring &amp; Metering</a:t>
            </a:r>
            <a:endParaRPr b="0" lang="en-US" sz="5400" spc="-1" strike="noStrike">
              <a:solidFill>
                <a:srgbClr val="000000"/>
              </a:solidFill>
              <a:uFill>
                <a:solidFill>
                  <a:srgbClr val="ffffff"/>
                </a:solidFill>
              </a:uFill>
              <a:latin typeface="Arial"/>
            </a:endParaRPr>
          </a:p>
        </p:txBody>
      </p:sp>
      <p:pic>
        <p:nvPicPr>
          <p:cNvPr id="113" name="" descr=""/>
          <p:cNvPicPr/>
          <p:nvPr/>
        </p:nvPicPr>
        <p:blipFill>
          <a:blip r:embed="rId1"/>
          <a:stretch/>
        </p:blipFill>
        <p:spPr>
          <a:xfrm>
            <a:off x="1062360" y="1456560"/>
            <a:ext cx="10245600" cy="45115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Deplyoment Tools</a:t>
            </a:r>
            <a:endParaRPr b="0" lang="en-US" sz="5400" spc="-1" strike="noStrike">
              <a:solidFill>
                <a:srgbClr val="000000"/>
              </a:solidFill>
              <a:uFill>
                <a:solidFill>
                  <a:srgbClr val="ffffff"/>
                </a:solidFill>
              </a:uFill>
              <a:latin typeface="Arial"/>
            </a:endParaRPr>
          </a:p>
        </p:txBody>
      </p:sp>
      <p:pic>
        <p:nvPicPr>
          <p:cNvPr id="115" name="" descr=""/>
          <p:cNvPicPr/>
          <p:nvPr/>
        </p:nvPicPr>
        <p:blipFill>
          <a:blip r:embed="rId1"/>
          <a:stretch/>
        </p:blipFill>
        <p:spPr>
          <a:xfrm>
            <a:off x="819720" y="1497240"/>
            <a:ext cx="10226520" cy="45021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Use Cases</a:t>
            </a:r>
            <a:endParaRPr b="0" lang="en-US" sz="5400" spc="-1" strike="noStrike">
              <a:solidFill>
                <a:srgbClr val="000000"/>
              </a:solidFill>
              <a:uFill>
                <a:solidFill>
                  <a:srgbClr val="ffffff"/>
                </a:solidFill>
              </a:uFill>
              <a:latin typeface="Arial"/>
            </a:endParaRPr>
          </a:p>
        </p:txBody>
      </p:sp>
      <p:sp>
        <p:nvSpPr>
          <p:cNvPr id="117" name="CustomShape 2"/>
          <p:cNvSpPr/>
          <p:nvPr/>
        </p:nvSpPr>
        <p:spPr>
          <a:xfrm>
            <a:off x="544320" y="135108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Web Applications</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Big Data</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Ecommerce</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Containers</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Video Processing and Content Delivery</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Telecom and NFV</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Enterprise</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Scientific Research</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HPC/HTC</a:t>
            </a:r>
            <a:endParaRPr b="0" lang="en-US" sz="32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Version</a:t>
            </a:r>
            <a:endParaRPr b="0" lang="en-US" sz="5400" spc="-1" strike="noStrike">
              <a:solidFill>
                <a:srgbClr val="000000"/>
              </a:solidFill>
              <a:uFill>
                <a:solidFill>
                  <a:srgbClr val="ffffff"/>
                </a:solidFill>
              </a:uFill>
              <a:latin typeface="Arial"/>
            </a:endParaRPr>
          </a:p>
        </p:txBody>
      </p:sp>
      <p:graphicFrame>
        <p:nvGraphicFramePr>
          <p:cNvPr id="119" name="Table 2"/>
          <p:cNvGraphicFramePr/>
          <p:nvPr/>
        </p:nvGraphicFramePr>
        <p:xfrm>
          <a:off x="2245680" y="1919520"/>
          <a:ext cx="8099640" cy="3422520"/>
        </p:xfrm>
        <a:graphic>
          <a:graphicData uri="http://schemas.openxmlformats.org/drawingml/2006/table">
            <a:tbl>
              <a:tblPr/>
              <a:tblGrid>
                <a:gridCol w="1942560"/>
                <a:gridCol w="2078280"/>
                <a:gridCol w="2027520"/>
                <a:gridCol w="2051640"/>
              </a:tblGrid>
              <a:tr h="1055520">
                <a:tc>
                  <a:txBody>
                    <a:bodyPr lIns="90000" rIns="90000"/>
                    <a:p>
                      <a:pPr algn="ctr">
                        <a:lnSpc>
                          <a:spcPct val="100000"/>
                        </a:lnSpc>
                      </a:pPr>
                      <a:r>
                        <a:rPr b="1" lang="en-US" sz="2800" spc="-1" strike="noStrike">
                          <a:solidFill>
                            <a:srgbClr val="000000"/>
                          </a:solidFill>
                          <a:uFill>
                            <a:solidFill>
                              <a:srgbClr val="ffffff"/>
                            </a:solidFill>
                          </a:uFill>
                          <a:latin typeface="Arial"/>
                        </a:rPr>
                        <a:t>Series</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2800" spc="-1" strike="noStrike">
                          <a:solidFill>
                            <a:srgbClr val="000000"/>
                          </a:solidFill>
                          <a:uFill>
                            <a:solidFill>
                              <a:srgbClr val="ffffff"/>
                            </a:solidFill>
                          </a:uFill>
                          <a:latin typeface="Arial"/>
                        </a:rPr>
                        <a:t>Status</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2800" spc="-1" strike="noStrike">
                          <a:solidFill>
                            <a:srgbClr val="000000"/>
                          </a:solidFill>
                          <a:uFill>
                            <a:solidFill>
                              <a:srgbClr val="ffffff"/>
                            </a:solidFill>
                          </a:uFill>
                          <a:latin typeface="Arial"/>
                        </a:rPr>
                        <a:t>Release Date</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US" sz="2800" spc="-1" strike="noStrike">
                          <a:solidFill>
                            <a:srgbClr val="000000"/>
                          </a:solidFill>
                          <a:uFill>
                            <a:solidFill>
                              <a:srgbClr val="ffffff"/>
                            </a:solidFill>
                          </a:uFill>
                          <a:latin typeface="Arial"/>
                        </a:rPr>
                        <a:t>EOL</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91840">
                <a:tc>
                  <a:txBody>
                    <a:bodyPr lIns="90000" rIns="90000"/>
                    <a:p>
                      <a:r>
                        <a:rPr b="0" lang="en-US" sz="2800" spc="-1" strike="noStrike">
                          <a:solidFill>
                            <a:srgbClr val="000000"/>
                          </a:solidFill>
                          <a:uFill>
                            <a:solidFill>
                              <a:srgbClr val="ffffff"/>
                            </a:solidFill>
                          </a:uFill>
                          <a:latin typeface="Arial"/>
                        </a:rPr>
                        <a:t>Queens</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gridSpan="3">
                  <a:txBody>
                    <a:bodyPr lIns="90000" rIns="90000"/>
                    <a:p>
                      <a:r>
                        <a:rPr b="0" lang="en-US" sz="2800" spc="-1" strike="noStrike">
                          <a:solidFill>
                            <a:srgbClr val="000000"/>
                          </a:solidFill>
                          <a:uFill>
                            <a:solidFill>
                              <a:srgbClr val="ffffff"/>
                            </a:solidFill>
                          </a:uFill>
                          <a:latin typeface="Arial"/>
                        </a:rPr>
                        <a:t>Under Development</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hMerge="1">
                  <a:tcPr>
                    <a:solidFill>
                      <a:srgbClr val="729fcf"/>
                    </a:solidFill>
                  </a:tcPr>
                </a:tc>
                <a:tc hMerge="1">
                  <a:tcPr>
                    <a:solidFill>
                      <a:srgbClr val="729fcf"/>
                    </a:solidFill>
                  </a:tcPr>
                </a:tc>
              </a:tr>
              <a:tr h="591840">
                <a:tc>
                  <a:txBody>
                    <a:bodyPr lIns="90000" rIns="90000"/>
                    <a:p>
                      <a:r>
                        <a:rPr b="0" lang="en-US" sz="2800" spc="-1" strike="noStrike">
                          <a:solidFill>
                            <a:srgbClr val="000000"/>
                          </a:solidFill>
                          <a:uFill>
                            <a:solidFill>
                              <a:srgbClr val="ffffff"/>
                            </a:solidFill>
                          </a:uFill>
                          <a:latin typeface="Arial"/>
                        </a:rPr>
                        <a:t>Pike</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Stable</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2017-08-30</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91840">
                <a:tc>
                  <a:txBody>
                    <a:bodyPr lIns="90000" rIns="90000"/>
                    <a:p>
                      <a:r>
                        <a:rPr b="0" lang="en-US" sz="2800" spc="-1" strike="noStrike">
                          <a:solidFill>
                            <a:srgbClr val="000000"/>
                          </a:solidFill>
                          <a:uFill>
                            <a:solidFill>
                              <a:srgbClr val="ffffff"/>
                            </a:solidFill>
                          </a:uFill>
                          <a:latin typeface="Arial"/>
                        </a:rPr>
                        <a:t>Ocata</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2800" spc="-1" strike="noStrike">
                          <a:solidFill>
                            <a:srgbClr val="000000"/>
                          </a:solidFill>
                          <a:uFill>
                            <a:solidFill>
                              <a:srgbClr val="ffffff"/>
                            </a:solidFill>
                          </a:uFill>
                          <a:latin typeface="Arial"/>
                        </a:rPr>
                        <a:t>Maintained</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2800" spc="-1" strike="noStrike">
                          <a:solidFill>
                            <a:srgbClr val="000000"/>
                          </a:solidFill>
                          <a:uFill>
                            <a:solidFill>
                              <a:srgbClr val="ffffff"/>
                            </a:solidFill>
                          </a:uFill>
                          <a:latin typeface="Arial"/>
                        </a:rPr>
                        <a:t>2017-02-22</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r>
                        <a:rPr b="0" lang="en-US" sz="2800" spc="-1" strike="noStrike">
                          <a:solidFill>
                            <a:srgbClr val="000000"/>
                          </a:solidFill>
                          <a:uFill>
                            <a:solidFill>
                              <a:srgbClr val="ffffff"/>
                            </a:solidFill>
                          </a:uFill>
                          <a:latin typeface="Arial"/>
                        </a:rPr>
                        <a:t>2018-02-26</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91840">
                <a:tc>
                  <a:txBody>
                    <a:bodyPr lIns="90000" rIns="90000"/>
                    <a:p>
                      <a:r>
                        <a:rPr b="0" lang="en-US" sz="2800" spc="-1" strike="noStrike">
                          <a:solidFill>
                            <a:srgbClr val="000000"/>
                          </a:solidFill>
                          <a:uFill>
                            <a:solidFill>
                              <a:srgbClr val="ffffff"/>
                            </a:solidFill>
                          </a:uFill>
                          <a:latin typeface="Arial"/>
                        </a:rPr>
                        <a:t>Newton</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Maintained</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2016-10-06</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r>
                        <a:rPr b="0" lang="en-US" sz="2800" spc="-1" strike="noStrike">
                          <a:solidFill>
                            <a:srgbClr val="000000"/>
                          </a:solidFill>
                          <a:uFill>
                            <a:solidFill>
                              <a:srgbClr val="ffffff"/>
                            </a:solidFill>
                          </a:uFill>
                          <a:latin typeface="Arial"/>
                        </a:rPr>
                        <a:t>2017-10-11</a:t>
                      </a:r>
                      <a:endParaRPr b="0" lang="en-US" sz="2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Distributions</a:t>
            </a:r>
            <a:endParaRPr b="0" lang="en-US" sz="5400" spc="-1" strike="noStrike">
              <a:solidFill>
                <a:srgbClr val="000000"/>
              </a:solidFill>
              <a:uFill>
                <a:solidFill>
                  <a:srgbClr val="ffffff"/>
                </a:solidFill>
              </a:uFill>
              <a:latin typeface="Arial"/>
            </a:endParaRPr>
          </a:p>
        </p:txBody>
      </p:sp>
      <p:pic>
        <p:nvPicPr>
          <p:cNvPr id="121" name="" descr=""/>
          <p:cNvPicPr/>
          <p:nvPr/>
        </p:nvPicPr>
        <p:blipFill>
          <a:blip r:embed="rId1"/>
          <a:stretch/>
        </p:blipFill>
        <p:spPr>
          <a:xfrm>
            <a:off x="2286000" y="1983240"/>
            <a:ext cx="2648880" cy="593640"/>
          </a:xfrm>
          <a:prstGeom prst="rect">
            <a:avLst/>
          </a:prstGeom>
          <a:ln>
            <a:noFill/>
          </a:ln>
        </p:spPr>
      </p:pic>
      <p:pic>
        <p:nvPicPr>
          <p:cNvPr id="122" name="" descr=""/>
          <p:cNvPicPr/>
          <p:nvPr/>
        </p:nvPicPr>
        <p:blipFill>
          <a:blip r:embed="rId2"/>
          <a:stretch/>
        </p:blipFill>
        <p:spPr>
          <a:xfrm>
            <a:off x="8642880" y="3264120"/>
            <a:ext cx="1314360" cy="1734480"/>
          </a:xfrm>
          <a:prstGeom prst="rect">
            <a:avLst/>
          </a:prstGeom>
          <a:ln>
            <a:noFill/>
          </a:ln>
        </p:spPr>
      </p:pic>
      <p:pic>
        <p:nvPicPr>
          <p:cNvPr id="123" name="" descr=""/>
          <p:cNvPicPr/>
          <p:nvPr/>
        </p:nvPicPr>
        <p:blipFill>
          <a:blip r:embed="rId3"/>
          <a:stretch/>
        </p:blipFill>
        <p:spPr>
          <a:xfrm>
            <a:off x="5120640" y="1800360"/>
            <a:ext cx="3197520" cy="1026720"/>
          </a:xfrm>
          <a:prstGeom prst="rect">
            <a:avLst/>
          </a:prstGeom>
          <a:ln>
            <a:noFill/>
          </a:ln>
        </p:spPr>
      </p:pic>
      <p:pic>
        <p:nvPicPr>
          <p:cNvPr id="124" name="" descr=""/>
          <p:cNvPicPr/>
          <p:nvPr/>
        </p:nvPicPr>
        <p:blipFill>
          <a:blip r:embed="rId4"/>
          <a:stretch/>
        </p:blipFill>
        <p:spPr>
          <a:xfrm>
            <a:off x="8513640" y="1932120"/>
            <a:ext cx="1724760" cy="962640"/>
          </a:xfrm>
          <a:prstGeom prst="rect">
            <a:avLst/>
          </a:prstGeom>
          <a:ln>
            <a:noFill/>
          </a:ln>
        </p:spPr>
      </p:pic>
      <p:pic>
        <p:nvPicPr>
          <p:cNvPr id="125" name="" descr=""/>
          <p:cNvPicPr/>
          <p:nvPr/>
        </p:nvPicPr>
        <p:blipFill>
          <a:blip r:embed="rId5"/>
          <a:stretch/>
        </p:blipFill>
        <p:spPr>
          <a:xfrm>
            <a:off x="2516400" y="3279600"/>
            <a:ext cx="1949400" cy="987480"/>
          </a:xfrm>
          <a:prstGeom prst="rect">
            <a:avLst/>
          </a:prstGeom>
          <a:ln>
            <a:noFill/>
          </a:ln>
        </p:spPr>
      </p:pic>
      <p:pic>
        <p:nvPicPr>
          <p:cNvPr id="126" name="" descr=""/>
          <p:cNvPicPr/>
          <p:nvPr/>
        </p:nvPicPr>
        <p:blipFill>
          <a:blip r:embed="rId6"/>
          <a:stretch/>
        </p:blipFill>
        <p:spPr>
          <a:xfrm>
            <a:off x="4985280" y="3812760"/>
            <a:ext cx="2811600" cy="454320"/>
          </a:xfrm>
          <a:prstGeom prst="rect">
            <a:avLst/>
          </a:prstGeom>
          <a:ln>
            <a:noFill/>
          </a:ln>
        </p:spPr>
      </p:pic>
      <p:pic>
        <p:nvPicPr>
          <p:cNvPr id="127" name="" descr=""/>
          <p:cNvPicPr/>
          <p:nvPr/>
        </p:nvPicPr>
        <p:blipFill>
          <a:blip r:embed="rId7"/>
          <a:stretch/>
        </p:blipFill>
        <p:spPr>
          <a:xfrm>
            <a:off x="2500560" y="4783680"/>
            <a:ext cx="3044880" cy="42552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Tentang Saya</a:t>
            </a:r>
            <a:endParaRPr b="0" lang="en-US" sz="5400" spc="-1" strike="noStrike">
              <a:solidFill>
                <a:srgbClr val="000000"/>
              </a:solidFill>
              <a:uFill>
                <a:solidFill>
                  <a:srgbClr val="ffffff"/>
                </a:solidFill>
              </a:uFill>
              <a:latin typeface="Arial"/>
            </a:endParaRPr>
          </a:p>
        </p:txBody>
      </p:sp>
      <p:sp>
        <p:nvSpPr>
          <p:cNvPr id="87" name="CustomShape 2"/>
          <p:cNvSpPr/>
          <p:nvPr/>
        </p:nvSpPr>
        <p:spPr>
          <a:xfrm>
            <a:off x="519120" y="1447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Koordinator Bidang Acara Asosiasi Cloud Computing Indonesia (ACCI)</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Direktur PT. Boer Technology (Btech)</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Anggota Komunitas openSUSE Indonesia</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Suami dari 1 istri dan ayah dari 3 anak</a:t>
            </a:r>
            <a:endParaRPr b="0" lang="en-US"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Distribution Deployment Tools</a:t>
            </a:r>
            <a:endParaRPr b="0" lang="en-US" sz="5400" spc="-1" strike="noStrike">
              <a:solidFill>
                <a:srgbClr val="000000"/>
              </a:solidFill>
              <a:uFill>
                <a:solidFill>
                  <a:srgbClr val="ffffff"/>
                </a:solidFill>
              </a:uFill>
              <a:latin typeface="Arial"/>
            </a:endParaRPr>
          </a:p>
        </p:txBody>
      </p:sp>
      <p:sp>
        <p:nvSpPr>
          <p:cNvPr id="129" name="CustomShape 2"/>
          <p:cNvSpPr/>
          <p:nvPr/>
        </p:nvSpPr>
        <p:spPr>
          <a:xfrm>
            <a:off x="544320" y="158184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RHEL/CentOS: Packstack &amp; Triple O: https://www.rdoproject.org</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Ubuntu: Conjure-up &amp; Autopilot: https://www.ubuntu.com/cloud/openstack</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SUSE/openSUSE: Crowbar: http://crowbar.github.io</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Mirantis: Fuel: https://www.fuel-infra.org</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Huawei: Compass: http://www.syscompass.org</a:t>
            </a:r>
            <a:endParaRPr b="0" lang="en-US" sz="32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Images</a:t>
            </a:r>
            <a:endParaRPr b="0" lang="en-US" sz="5400" spc="-1" strike="noStrike">
              <a:solidFill>
                <a:srgbClr val="000000"/>
              </a:solidFill>
              <a:uFill>
                <a:solidFill>
                  <a:srgbClr val="ffffff"/>
                </a:solidFill>
              </a:uFill>
              <a:latin typeface="Arial"/>
            </a:endParaRPr>
          </a:p>
        </p:txBody>
      </p:sp>
      <p:sp>
        <p:nvSpPr>
          <p:cNvPr id="131" name="CustomShape 2"/>
          <p:cNvSpPr/>
          <p:nvPr/>
        </p:nvSpPr>
        <p:spPr>
          <a:xfrm>
            <a:off x="519120" y="1447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Cirros: http://download.cirros-cloud.net</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CentOS: http://cloud.centos.org/centos/</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OpenSUSE: http://download.opensuse.org/repositories/Cloud:/Images:/</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Ubuntu: http://cloud-images.ubuntu.com</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Debian: http://cdimage.debian.org/cdimage/openstack/</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Windows Server: https://cloudbase.it/windows-cloud-images/</a:t>
            </a:r>
            <a:endParaRPr b="0" lang="en-US" sz="32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Services Diagram</a:t>
            </a:r>
            <a:endParaRPr b="0" lang="en-US" sz="5400" spc="-1" strike="noStrike">
              <a:solidFill>
                <a:srgbClr val="000000"/>
              </a:solidFill>
              <a:uFill>
                <a:solidFill>
                  <a:srgbClr val="ffffff"/>
                </a:solidFill>
              </a:uFill>
              <a:latin typeface="Arial"/>
            </a:endParaRPr>
          </a:p>
        </p:txBody>
      </p:sp>
      <p:pic>
        <p:nvPicPr>
          <p:cNvPr id="133" name="" descr=""/>
          <p:cNvPicPr/>
          <p:nvPr/>
        </p:nvPicPr>
        <p:blipFill>
          <a:blip r:embed="rId1"/>
          <a:stretch/>
        </p:blipFill>
        <p:spPr>
          <a:xfrm>
            <a:off x="640080" y="1097280"/>
            <a:ext cx="8358120" cy="56718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978840" y="2109600"/>
            <a:ext cx="10234080" cy="993600"/>
          </a:xfrm>
          <a:prstGeom prst="rect">
            <a:avLst/>
          </a:prstGeom>
          <a:noFill/>
          <a:ln>
            <a:noFill/>
          </a:ln>
        </p:spPr>
        <p:style>
          <a:lnRef idx="0"/>
          <a:fillRef idx="0"/>
          <a:effectRef idx="0"/>
          <a:fontRef idx="minor"/>
        </p:style>
        <p:txBody>
          <a:bodyPr lIns="0" rIns="0" tIns="0" bIns="0" anchor="b"/>
          <a:p>
            <a:pPr>
              <a:lnSpc>
                <a:spcPct val="100000"/>
              </a:lnSpc>
            </a:pPr>
            <a:r>
              <a:rPr b="0" lang="en-US" sz="7200" spc="-123" strike="noStrike">
                <a:solidFill>
                  <a:srgbClr val="595959"/>
                </a:solidFill>
                <a:uFill>
                  <a:solidFill>
                    <a:srgbClr val="ffffff"/>
                  </a:solidFill>
                </a:uFill>
                <a:latin typeface="Segoe UI Light"/>
                <a:ea typeface="DejaVu Sans"/>
              </a:rPr>
              <a:t>Demo Praktik OpenStack</a:t>
            </a:r>
            <a:endParaRPr b="0" lang="en-US" sz="72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Kebutuhan Praktikum</a:t>
            </a:r>
            <a:endParaRPr b="0" lang="en-US" sz="5400" spc="-1" strike="noStrike">
              <a:solidFill>
                <a:srgbClr val="000000"/>
              </a:solidFill>
              <a:uFill>
                <a:solidFill>
                  <a:srgbClr val="ffffff"/>
                </a:solidFill>
              </a:uFill>
              <a:latin typeface="Arial"/>
            </a:endParaRPr>
          </a:p>
        </p:txBody>
      </p:sp>
      <p:sp>
        <p:nvSpPr>
          <p:cNvPr id="136" name="CustomShape 2"/>
          <p:cNvSpPr/>
          <p:nvPr/>
        </p:nvSpPr>
        <p:spPr>
          <a:xfrm>
            <a:off x="519120" y="1447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Kemampuan administrasi Linux, administrasi jaringan dan administrasi storage</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1 VM: CPU 8 cores, RAM 16 GB, HDD 128GB, NIC 2</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Sistem operasi: CentOS 7</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Skema partisi disk: partisi1 root (/) 100GB xfs, partisi2  swap 8GB, partisi3&amp;4 10GB xfs</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Internet</a:t>
            </a:r>
            <a:endParaRPr b="0" lang="en-US" sz="32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Topologi Praktikum</a:t>
            </a:r>
            <a:endParaRPr b="0" lang="en-US" sz="5400" spc="-1" strike="noStrike">
              <a:solidFill>
                <a:srgbClr val="000000"/>
              </a:solidFill>
              <a:uFill>
                <a:solidFill>
                  <a:srgbClr val="ffffff"/>
                </a:solidFill>
              </a:uFill>
              <a:latin typeface="Arial"/>
            </a:endParaRPr>
          </a:p>
        </p:txBody>
      </p:sp>
      <p:pic>
        <p:nvPicPr>
          <p:cNvPr id="138" name="" descr=""/>
          <p:cNvPicPr/>
          <p:nvPr/>
        </p:nvPicPr>
        <p:blipFill>
          <a:blip r:embed="rId1"/>
          <a:stretch/>
        </p:blipFill>
        <p:spPr>
          <a:xfrm>
            <a:off x="952200" y="3834360"/>
            <a:ext cx="1282680" cy="958680"/>
          </a:xfrm>
          <a:prstGeom prst="rect">
            <a:avLst/>
          </a:prstGeom>
          <a:ln>
            <a:noFill/>
          </a:ln>
        </p:spPr>
      </p:pic>
      <p:sp>
        <p:nvSpPr>
          <p:cNvPr id="139" name="Line 2"/>
          <p:cNvSpPr/>
          <p:nvPr/>
        </p:nvSpPr>
        <p:spPr>
          <a:xfrm flipV="1">
            <a:off x="1544760" y="3218400"/>
            <a:ext cx="3358080" cy="27360"/>
          </a:xfrm>
          <a:prstGeom prst="line">
            <a:avLst/>
          </a:prstGeom>
          <a:ln w="36000">
            <a:solidFill>
              <a:srgbClr val="ff9900"/>
            </a:solidFill>
            <a:round/>
          </a:ln>
        </p:spPr>
        <p:style>
          <a:lnRef idx="0"/>
          <a:fillRef idx="0"/>
          <a:effectRef idx="0"/>
          <a:fontRef idx="minor"/>
        </p:style>
      </p:sp>
      <p:sp>
        <p:nvSpPr>
          <p:cNvPr id="140" name="Line 3"/>
          <p:cNvSpPr/>
          <p:nvPr/>
        </p:nvSpPr>
        <p:spPr>
          <a:xfrm>
            <a:off x="1553760" y="3245760"/>
            <a:ext cx="11880" cy="645840"/>
          </a:xfrm>
          <a:prstGeom prst="line">
            <a:avLst/>
          </a:prstGeom>
          <a:ln w="36000">
            <a:solidFill>
              <a:srgbClr val="ff9900"/>
            </a:solidFill>
            <a:round/>
          </a:ln>
        </p:spPr>
        <p:style>
          <a:lnRef idx="0"/>
          <a:fillRef idx="0"/>
          <a:effectRef idx="0"/>
          <a:fontRef idx="minor"/>
        </p:style>
      </p:sp>
      <p:sp>
        <p:nvSpPr>
          <p:cNvPr id="141" name="Line 4"/>
          <p:cNvSpPr/>
          <p:nvPr/>
        </p:nvSpPr>
        <p:spPr>
          <a:xfrm>
            <a:off x="789120" y="1919880"/>
            <a:ext cx="360" cy="3474720"/>
          </a:xfrm>
          <a:prstGeom prst="line">
            <a:avLst/>
          </a:prstGeom>
          <a:ln w="36000">
            <a:solidFill>
              <a:srgbClr val="00cc00"/>
            </a:solidFill>
            <a:round/>
          </a:ln>
        </p:spPr>
        <p:style>
          <a:lnRef idx="0"/>
          <a:fillRef idx="0"/>
          <a:effectRef idx="0"/>
          <a:fontRef idx="minor"/>
        </p:style>
      </p:sp>
      <p:sp>
        <p:nvSpPr>
          <p:cNvPr id="142" name="Line 5"/>
          <p:cNvSpPr/>
          <p:nvPr/>
        </p:nvSpPr>
        <p:spPr>
          <a:xfrm>
            <a:off x="767520" y="5394600"/>
            <a:ext cx="822960" cy="18360"/>
          </a:xfrm>
          <a:prstGeom prst="line">
            <a:avLst/>
          </a:prstGeom>
          <a:ln w="36000">
            <a:solidFill>
              <a:srgbClr val="00cc00"/>
            </a:solidFill>
            <a:round/>
          </a:ln>
        </p:spPr>
        <p:style>
          <a:lnRef idx="0"/>
          <a:fillRef idx="0"/>
          <a:effectRef idx="0"/>
          <a:fontRef idx="minor"/>
        </p:style>
      </p:sp>
      <p:sp>
        <p:nvSpPr>
          <p:cNvPr id="143" name="Line 6"/>
          <p:cNvSpPr/>
          <p:nvPr/>
        </p:nvSpPr>
        <p:spPr>
          <a:xfrm>
            <a:off x="767520" y="1919880"/>
            <a:ext cx="3703320" cy="360"/>
          </a:xfrm>
          <a:prstGeom prst="line">
            <a:avLst/>
          </a:prstGeom>
          <a:ln w="36000">
            <a:solidFill>
              <a:srgbClr val="00cc00"/>
            </a:solidFill>
            <a:round/>
          </a:ln>
        </p:spPr>
        <p:style>
          <a:lnRef idx="0"/>
          <a:fillRef idx="0"/>
          <a:effectRef idx="0"/>
          <a:fontRef idx="minor"/>
        </p:style>
      </p:sp>
      <p:sp>
        <p:nvSpPr>
          <p:cNvPr id="144" name="Line 7"/>
          <p:cNvSpPr/>
          <p:nvPr/>
        </p:nvSpPr>
        <p:spPr>
          <a:xfrm>
            <a:off x="5293800" y="1919880"/>
            <a:ext cx="2286000" cy="360"/>
          </a:xfrm>
          <a:prstGeom prst="line">
            <a:avLst/>
          </a:prstGeom>
          <a:ln w="36000">
            <a:solidFill>
              <a:srgbClr val="000000"/>
            </a:solidFill>
            <a:round/>
          </a:ln>
        </p:spPr>
        <p:style>
          <a:lnRef idx="0"/>
          <a:fillRef idx="0"/>
          <a:effectRef idx="0"/>
          <a:fontRef idx="minor"/>
        </p:style>
      </p:sp>
      <p:pic>
        <p:nvPicPr>
          <p:cNvPr id="145" name="" descr=""/>
          <p:cNvPicPr/>
          <p:nvPr/>
        </p:nvPicPr>
        <p:blipFill>
          <a:blip r:embed="rId2"/>
          <a:stretch/>
        </p:blipFill>
        <p:spPr>
          <a:xfrm>
            <a:off x="7543800" y="1132920"/>
            <a:ext cx="1551600" cy="1551600"/>
          </a:xfrm>
          <a:prstGeom prst="rect">
            <a:avLst/>
          </a:prstGeom>
          <a:ln>
            <a:noFill/>
          </a:ln>
        </p:spPr>
      </p:pic>
      <p:sp>
        <p:nvSpPr>
          <p:cNvPr id="146" name="CustomShape 8"/>
          <p:cNvSpPr/>
          <p:nvPr/>
        </p:nvSpPr>
        <p:spPr>
          <a:xfrm>
            <a:off x="7739280" y="1746720"/>
            <a:ext cx="1144080" cy="316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Arial"/>
              </a:rPr>
              <a:t>INTERNET</a:t>
            </a:r>
            <a:endParaRPr b="0" lang="en-US" sz="1800" spc="-1" strike="noStrike">
              <a:solidFill>
                <a:srgbClr val="000000"/>
              </a:solidFill>
              <a:uFill>
                <a:solidFill>
                  <a:srgbClr val="ffffff"/>
                </a:solidFill>
              </a:uFill>
              <a:latin typeface="Arial"/>
            </a:endParaRPr>
          </a:p>
        </p:txBody>
      </p:sp>
      <p:sp>
        <p:nvSpPr>
          <p:cNvPr id="147" name="CustomShape 9"/>
          <p:cNvSpPr/>
          <p:nvPr/>
        </p:nvSpPr>
        <p:spPr>
          <a:xfrm>
            <a:off x="2154600" y="2789640"/>
            <a:ext cx="2003040" cy="444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ff9900"/>
                </a:solidFill>
                <a:uFill>
                  <a:solidFill>
                    <a:srgbClr val="ffffff"/>
                  </a:solidFill>
                </a:uFill>
                <a:latin typeface="Calibri"/>
                <a:ea typeface="Arial"/>
              </a:rPr>
              <a:t>management</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ff9900"/>
                </a:solidFill>
                <a:uFill>
                  <a:solidFill>
                    <a:srgbClr val="ffffff"/>
                  </a:solidFill>
                </a:uFill>
                <a:latin typeface="Calibri"/>
                <a:ea typeface="Arial"/>
              </a:rPr>
              <a:t>10.X0.X0.0/24</a:t>
            </a:r>
            <a:endParaRPr b="0" lang="en-US" sz="1400" spc="-1" strike="noStrike">
              <a:solidFill>
                <a:srgbClr val="000000"/>
              </a:solidFill>
              <a:uFill>
                <a:solidFill>
                  <a:srgbClr val="ffffff"/>
                </a:solidFill>
              </a:uFill>
              <a:latin typeface="Arial"/>
            </a:endParaRPr>
          </a:p>
        </p:txBody>
      </p:sp>
      <p:sp>
        <p:nvSpPr>
          <p:cNvPr id="148" name="CustomShape 10"/>
          <p:cNvSpPr/>
          <p:nvPr/>
        </p:nvSpPr>
        <p:spPr>
          <a:xfrm>
            <a:off x="4890960" y="2329920"/>
            <a:ext cx="857160" cy="444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ff9900"/>
                </a:solidFill>
                <a:uFill>
                  <a:solidFill>
                    <a:srgbClr val="ffffff"/>
                  </a:solidFill>
                </a:uFill>
                <a:latin typeface="Calibri"/>
                <a:ea typeface="Arial"/>
              </a:rPr>
              <a:t>vnet0</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ff9900"/>
                </a:solidFill>
                <a:uFill>
                  <a:solidFill>
                    <a:srgbClr val="ffffff"/>
                  </a:solidFill>
                </a:uFill>
                <a:latin typeface="Calibri"/>
                <a:ea typeface="Arial"/>
              </a:rPr>
              <a:t>.1</a:t>
            </a:r>
            <a:endParaRPr b="0" lang="en-US" sz="1400" spc="-1" strike="noStrike">
              <a:solidFill>
                <a:srgbClr val="000000"/>
              </a:solidFill>
              <a:uFill>
                <a:solidFill>
                  <a:srgbClr val="ffffff"/>
                </a:solidFill>
              </a:uFill>
              <a:latin typeface="Arial"/>
            </a:endParaRPr>
          </a:p>
        </p:txBody>
      </p:sp>
      <p:sp>
        <p:nvSpPr>
          <p:cNvPr id="149" name="CustomShape 11"/>
          <p:cNvSpPr/>
          <p:nvPr/>
        </p:nvSpPr>
        <p:spPr>
          <a:xfrm>
            <a:off x="1510920" y="3319920"/>
            <a:ext cx="1094400" cy="623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ff9900"/>
                </a:solidFill>
                <a:uFill>
                  <a:solidFill>
                    <a:srgbClr val="ffffff"/>
                  </a:solidFill>
                </a:uFill>
                <a:latin typeface="Calibri"/>
                <a:ea typeface="Arial"/>
              </a:rPr>
              <a:t>gw: .1</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ff9900"/>
                </a:solidFill>
                <a:uFill>
                  <a:solidFill>
                    <a:srgbClr val="ffffff"/>
                  </a:solidFill>
                </a:uFill>
                <a:latin typeface="Calibri"/>
                <a:ea typeface="Arial"/>
              </a:rPr>
              <a:t>.10</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ff9900"/>
                </a:solidFill>
                <a:uFill>
                  <a:solidFill>
                    <a:srgbClr val="ffffff"/>
                  </a:solidFill>
                </a:uFill>
                <a:latin typeface="Calibri"/>
                <a:ea typeface="Arial"/>
              </a:rPr>
              <a:t>eth0</a:t>
            </a:r>
            <a:endParaRPr b="0" lang="en-US" sz="1400" spc="-1" strike="noStrike">
              <a:solidFill>
                <a:srgbClr val="000000"/>
              </a:solidFill>
              <a:uFill>
                <a:solidFill>
                  <a:srgbClr val="ffffff"/>
                </a:solidFill>
              </a:uFill>
              <a:latin typeface="Arial"/>
            </a:endParaRPr>
          </a:p>
        </p:txBody>
      </p:sp>
      <p:sp>
        <p:nvSpPr>
          <p:cNvPr id="150" name="CustomShape 12"/>
          <p:cNvSpPr/>
          <p:nvPr/>
        </p:nvSpPr>
        <p:spPr>
          <a:xfrm>
            <a:off x="1470600" y="5368320"/>
            <a:ext cx="3091680" cy="980280"/>
          </a:xfrm>
          <a:prstGeom prst="rect">
            <a:avLst/>
          </a:prstGeom>
          <a:noFill/>
          <a:ln>
            <a:noFill/>
          </a:ln>
        </p:spPr>
        <p:style>
          <a:lnRef idx="0"/>
          <a:fillRef idx="0"/>
          <a:effectRef idx="0"/>
          <a:fontRef idx="minor"/>
        </p:style>
        <p:txBody>
          <a:bodyPr lIns="90000" rIns="90000" tIns="45000" bIns="45000" anchor="ctr"/>
          <a:p>
            <a:pPr marL="90000" indent="-87120">
              <a:lnSpc>
                <a:spcPct val="100000"/>
              </a:lnSpc>
              <a:buClr>
                <a:srgbClr val="000000"/>
              </a:buClr>
              <a:buSzPct val="45000"/>
              <a:buFont typeface="Symbol"/>
              <a:buChar char=""/>
            </a:pPr>
            <a:r>
              <a:rPr b="0" lang="en-US" sz="1400" spc="-1" strike="noStrike">
                <a:solidFill>
                  <a:srgbClr val="009900"/>
                </a:solidFill>
                <a:uFill>
                  <a:solidFill>
                    <a:srgbClr val="ffffff"/>
                  </a:solidFill>
                </a:uFill>
                <a:latin typeface="Calibri"/>
                <a:ea typeface="Arial"/>
              </a:rPr>
              <a:t>External: 10.X1.X1.0/24</a:t>
            </a:r>
            <a:endParaRPr b="0" lang="en-US" sz="1400" spc="-1" strike="noStrike">
              <a:solidFill>
                <a:srgbClr val="000000"/>
              </a:solidFill>
              <a:uFill>
                <a:solidFill>
                  <a:srgbClr val="ffffff"/>
                </a:solidFill>
              </a:uFill>
              <a:latin typeface="Arial"/>
            </a:endParaRPr>
          </a:p>
          <a:p>
            <a:pPr marL="90000" indent="-87120">
              <a:lnSpc>
                <a:spcPct val="100000"/>
              </a:lnSpc>
              <a:buClr>
                <a:srgbClr val="000000"/>
              </a:buClr>
              <a:buSzPct val="45000"/>
              <a:buFont typeface="Symbol"/>
              <a:buChar char=""/>
            </a:pPr>
            <a:r>
              <a:rPr b="0" lang="en-US" sz="1400" spc="-1" strike="noStrike">
                <a:solidFill>
                  <a:srgbClr val="009900"/>
                </a:solidFill>
                <a:uFill>
                  <a:solidFill>
                    <a:srgbClr val="ffffff"/>
                  </a:solidFill>
                </a:uFill>
                <a:latin typeface="Calibri"/>
                <a:ea typeface="Arial"/>
              </a:rPr>
              <a:t>IP address range of</a:t>
            </a:r>
            <a:endParaRPr b="0" lang="en-US" sz="1400" spc="-1" strike="noStrike">
              <a:solidFill>
                <a:srgbClr val="000000"/>
              </a:solidFill>
              <a:uFill>
                <a:solidFill>
                  <a:srgbClr val="ffffff"/>
                </a:solidFill>
              </a:uFill>
              <a:latin typeface="Arial"/>
            </a:endParaRPr>
          </a:p>
          <a:p>
            <a:pPr marL="90000" indent="-87120">
              <a:lnSpc>
                <a:spcPct val="100000"/>
              </a:lnSpc>
              <a:buClr>
                <a:srgbClr val="000000"/>
              </a:buClr>
              <a:buSzPct val="45000"/>
              <a:buFont typeface="Symbol"/>
              <a:buChar char=""/>
            </a:pPr>
            <a:r>
              <a:rPr b="0" lang="en-US" sz="1400" spc="-1" strike="noStrike">
                <a:solidFill>
                  <a:srgbClr val="009900"/>
                </a:solidFill>
                <a:uFill>
                  <a:solidFill>
                    <a:srgbClr val="ffffff"/>
                  </a:solidFill>
                </a:uFill>
                <a:latin typeface="Calibri"/>
                <a:ea typeface="Arial"/>
              </a:rPr>
              <a:t>external subnet: .100 to .199/24</a:t>
            </a:r>
            <a:br/>
            <a:r>
              <a:rPr b="0" lang="en-US" sz="1400" spc="-1" strike="noStrike">
                <a:solidFill>
                  <a:srgbClr val="009900"/>
                </a:solidFill>
                <a:uFill>
                  <a:solidFill>
                    <a:srgbClr val="ffffff"/>
                  </a:solidFill>
                </a:uFill>
                <a:latin typeface="Calibri"/>
                <a:ea typeface="Arial"/>
              </a:rPr>
              <a:t>gw: .1</a:t>
            </a:r>
            <a:endParaRPr b="0" lang="en-US" sz="1400" spc="-1" strike="noStrike">
              <a:solidFill>
                <a:srgbClr val="000000"/>
              </a:solidFill>
              <a:uFill>
                <a:solidFill>
                  <a:srgbClr val="ffffff"/>
                </a:solidFill>
              </a:uFill>
              <a:latin typeface="Arial"/>
            </a:endParaRPr>
          </a:p>
        </p:txBody>
      </p:sp>
      <p:sp>
        <p:nvSpPr>
          <p:cNvPr id="151" name="CustomShape 13"/>
          <p:cNvSpPr/>
          <p:nvPr/>
        </p:nvSpPr>
        <p:spPr>
          <a:xfrm>
            <a:off x="3630600" y="1933920"/>
            <a:ext cx="856080" cy="444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009900"/>
                </a:solidFill>
                <a:uFill>
                  <a:solidFill>
                    <a:srgbClr val="ffffff"/>
                  </a:solidFill>
                </a:uFill>
                <a:latin typeface="Calibri"/>
                <a:ea typeface="Arial"/>
              </a:rPr>
              <a:t>vnet1</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9900"/>
                </a:solidFill>
                <a:uFill>
                  <a:solidFill>
                    <a:srgbClr val="ffffff"/>
                  </a:solidFill>
                </a:uFill>
                <a:latin typeface="Calibri"/>
                <a:ea typeface="Arial"/>
              </a:rPr>
              <a:t>.1</a:t>
            </a:r>
            <a:endParaRPr b="0" lang="en-US" sz="1400" spc="-1" strike="noStrike">
              <a:solidFill>
                <a:srgbClr val="000000"/>
              </a:solidFill>
              <a:uFill>
                <a:solidFill>
                  <a:srgbClr val="ffffff"/>
                </a:solidFill>
              </a:uFill>
              <a:latin typeface="Arial"/>
            </a:endParaRPr>
          </a:p>
        </p:txBody>
      </p:sp>
      <p:sp>
        <p:nvSpPr>
          <p:cNvPr id="152" name="CustomShape 14"/>
          <p:cNvSpPr/>
          <p:nvPr/>
        </p:nvSpPr>
        <p:spPr>
          <a:xfrm>
            <a:off x="5326920" y="1459800"/>
            <a:ext cx="2387160" cy="650520"/>
          </a:xfrm>
          <a:prstGeom prst="rect">
            <a:avLst/>
          </a:prstGeom>
          <a:noFill/>
          <a:ln>
            <a:noFill/>
          </a:ln>
        </p:spPr>
        <p:style>
          <a:lnRef idx="0"/>
          <a:fillRef idx="0"/>
          <a:effectRef idx="0"/>
          <a:fontRef idx="minor"/>
        </p:style>
        <p:txBody>
          <a:bodyPr lIns="90000" rIns="90000" tIns="45000" bIns="45000"/>
          <a:p>
            <a:pPr marL="90000" indent="-87120">
              <a:lnSpc>
                <a:spcPct val="100000"/>
              </a:lnSpc>
              <a:buClr>
                <a:srgbClr val="000000"/>
              </a:buClr>
              <a:buSzPct val="45000"/>
              <a:buFont typeface="Symbol"/>
              <a:buChar char=""/>
            </a:pPr>
            <a:r>
              <a:rPr b="0" lang="en-US" sz="1400" spc="-1" strike="noStrike">
                <a:solidFill>
                  <a:srgbClr val="000000"/>
                </a:solidFill>
                <a:uFill>
                  <a:solidFill>
                    <a:srgbClr val="ffffff"/>
                  </a:solidFill>
                </a:uFill>
                <a:latin typeface="Calibri"/>
                <a:ea typeface="Arial"/>
              </a:rPr>
              <a:t>IPv4 forward</a:t>
            </a:r>
            <a:endParaRPr b="0" lang="en-US" sz="1400" spc="-1" strike="noStrike">
              <a:solidFill>
                <a:srgbClr val="000000"/>
              </a:solidFill>
              <a:uFill>
                <a:solidFill>
                  <a:srgbClr val="ffffff"/>
                </a:solidFill>
              </a:uFill>
              <a:latin typeface="Arial"/>
            </a:endParaRPr>
          </a:p>
          <a:p>
            <a:pPr marL="90000" indent="-87120">
              <a:lnSpc>
                <a:spcPct val="100000"/>
              </a:lnSpc>
              <a:buClr>
                <a:srgbClr val="000000"/>
              </a:buClr>
              <a:buSzPct val="45000"/>
              <a:buFont typeface="Symbol"/>
              <a:buChar char=""/>
            </a:pPr>
            <a:r>
              <a:rPr b="0" lang="en-US" sz="1400" spc="-1" strike="noStrike">
                <a:solidFill>
                  <a:srgbClr val="000000"/>
                </a:solidFill>
                <a:uFill>
                  <a:solidFill>
                    <a:srgbClr val="ffffff"/>
                  </a:solidFill>
                </a:uFill>
                <a:latin typeface="Calibri"/>
                <a:ea typeface="Arial"/>
              </a:rPr>
              <a:t>NAT masquerade</a:t>
            </a:r>
            <a:endParaRPr b="0" lang="en-US" sz="1400" spc="-1" strike="noStrike">
              <a:solidFill>
                <a:srgbClr val="000000"/>
              </a:solidFill>
              <a:uFill>
                <a:solidFill>
                  <a:srgbClr val="ffffff"/>
                </a:solidFill>
              </a:uFill>
              <a:latin typeface="Arial"/>
            </a:endParaRPr>
          </a:p>
        </p:txBody>
      </p:sp>
      <p:sp>
        <p:nvSpPr>
          <p:cNvPr id="153" name="CustomShape 15"/>
          <p:cNvSpPr/>
          <p:nvPr/>
        </p:nvSpPr>
        <p:spPr>
          <a:xfrm>
            <a:off x="2015280" y="3222720"/>
            <a:ext cx="3265920" cy="19047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ea typeface="Arial"/>
              </a:rPr>
              <a:t>Keystone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Glance</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Neutron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Nova</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Horizon</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Heat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Swift</a:t>
            </a:r>
            <a:endParaRPr b="0" lang="en-US" sz="1800" spc="-1" strike="noStrike">
              <a:solidFill>
                <a:srgbClr val="000000"/>
              </a:solidFill>
              <a:uFill>
                <a:solidFill>
                  <a:srgbClr val="ffffff"/>
                </a:solidFill>
              </a:uFill>
              <a:latin typeface="Arial"/>
            </a:endParaRPr>
          </a:p>
          <a:p>
            <a:pPr>
              <a:lnSpc>
                <a:spcPct val="100000"/>
              </a:lnSpc>
            </a:pPr>
            <a:r>
              <a:rPr b="0" lang="en-US" sz="1800" spc="-1" strike="noStrike">
                <a:solidFill>
                  <a:srgbClr val="000000"/>
                </a:solidFill>
                <a:uFill>
                  <a:solidFill>
                    <a:srgbClr val="ffffff"/>
                  </a:solidFill>
                </a:uFill>
                <a:latin typeface="Calibri"/>
                <a:ea typeface="Arial"/>
              </a:rPr>
              <a:t>Sahara</a:t>
            </a:r>
            <a:endParaRPr b="0" lang="en-US" sz="1800" spc="-1" strike="noStrike">
              <a:solidFill>
                <a:srgbClr val="000000"/>
              </a:solidFill>
              <a:uFill>
                <a:solidFill>
                  <a:srgbClr val="ffffff"/>
                </a:solidFill>
              </a:uFill>
              <a:latin typeface="Arial"/>
            </a:endParaRPr>
          </a:p>
        </p:txBody>
      </p:sp>
      <p:sp>
        <p:nvSpPr>
          <p:cNvPr id="154" name="Line 16"/>
          <p:cNvSpPr/>
          <p:nvPr/>
        </p:nvSpPr>
        <p:spPr>
          <a:xfrm>
            <a:off x="1590480" y="4754520"/>
            <a:ext cx="360" cy="640080"/>
          </a:xfrm>
          <a:prstGeom prst="line">
            <a:avLst/>
          </a:prstGeom>
          <a:ln w="36000">
            <a:solidFill>
              <a:srgbClr val="00cc00"/>
            </a:solidFill>
            <a:round/>
          </a:ln>
        </p:spPr>
        <p:style>
          <a:lnRef idx="0"/>
          <a:fillRef idx="0"/>
          <a:effectRef idx="0"/>
          <a:fontRef idx="minor"/>
        </p:style>
      </p:sp>
      <p:sp>
        <p:nvSpPr>
          <p:cNvPr id="155" name="CustomShape 17"/>
          <p:cNvSpPr/>
          <p:nvPr/>
        </p:nvSpPr>
        <p:spPr>
          <a:xfrm>
            <a:off x="1542600" y="4706640"/>
            <a:ext cx="856080" cy="44460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1400" spc="-1" strike="noStrike">
                <a:solidFill>
                  <a:srgbClr val="009900"/>
                </a:solidFill>
                <a:uFill>
                  <a:solidFill>
                    <a:srgbClr val="ffffff"/>
                  </a:solidFill>
                </a:uFill>
                <a:latin typeface="Calibri"/>
                <a:ea typeface="Arial"/>
              </a:rPr>
              <a:t>eth1</a:t>
            </a:r>
            <a:endParaRPr b="0" lang="en-US" sz="1400" spc="-1" strike="noStrike">
              <a:solidFill>
                <a:srgbClr val="000000"/>
              </a:solidFill>
              <a:uFill>
                <a:solidFill>
                  <a:srgbClr val="ffffff"/>
                </a:solidFill>
              </a:uFill>
              <a:latin typeface="Arial"/>
            </a:endParaRPr>
          </a:p>
          <a:p>
            <a:pPr>
              <a:lnSpc>
                <a:spcPct val="100000"/>
              </a:lnSpc>
            </a:pPr>
            <a:r>
              <a:rPr b="0" lang="en-US" sz="1400" spc="-1" strike="noStrike">
                <a:solidFill>
                  <a:srgbClr val="009900"/>
                </a:solidFill>
                <a:uFill>
                  <a:solidFill>
                    <a:srgbClr val="ffffff"/>
                  </a:solidFill>
                </a:uFill>
                <a:latin typeface="Calibri"/>
                <a:ea typeface="Arial"/>
              </a:rPr>
              <a:t>.10</a:t>
            </a:r>
            <a:endParaRPr b="0" lang="en-US" sz="1400" spc="-1" strike="noStrike">
              <a:solidFill>
                <a:srgbClr val="000000"/>
              </a:solidFill>
              <a:uFill>
                <a:solidFill>
                  <a:srgbClr val="ffffff"/>
                </a:solidFill>
              </a:uFill>
              <a:latin typeface="Arial"/>
            </a:endParaRPr>
          </a:p>
        </p:txBody>
      </p:sp>
      <p:sp>
        <p:nvSpPr>
          <p:cNvPr id="156" name="Line 18"/>
          <p:cNvSpPr/>
          <p:nvPr/>
        </p:nvSpPr>
        <p:spPr>
          <a:xfrm flipH="1">
            <a:off x="4899960" y="2359440"/>
            <a:ext cx="2880" cy="896760"/>
          </a:xfrm>
          <a:prstGeom prst="line">
            <a:avLst/>
          </a:prstGeom>
          <a:ln w="36000">
            <a:solidFill>
              <a:srgbClr val="ff9900"/>
            </a:solidFill>
            <a:round/>
          </a:ln>
        </p:spPr>
        <p:style>
          <a:lnRef idx="0"/>
          <a:fillRef idx="0"/>
          <a:effectRef idx="0"/>
          <a:fontRef idx="minor"/>
        </p:style>
      </p:sp>
      <p:pic>
        <p:nvPicPr>
          <p:cNvPr id="157" name="" descr=""/>
          <p:cNvPicPr/>
          <p:nvPr/>
        </p:nvPicPr>
        <p:blipFill>
          <a:blip r:embed="rId3"/>
          <a:stretch/>
        </p:blipFill>
        <p:spPr>
          <a:xfrm>
            <a:off x="4380480" y="1392840"/>
            <a:ext cx="985680" cy="98568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978840" y="2109600"/>
            <a:ext cx="10234080" cy="993600"/>
          </a:xfrm>
          <a:prstGeom prst="rect">
            <a:avLst/>
          </a:prstGeom>
          <a:noFill/>
          <a:ln>
            <a:noFill/>
          </a:ln>
        </p:spPr>
        <p:style>
          <a:lnRef idx="0"/>
          <a:fillRef idx="0"/>
          <a:effectRef idx="0"/>
          <a:fontRef idx="minor"/>
        </p:style>
        <p:txBody>
          <a:bodyPr lIns="0" rIns="0" tIns="0" bIns="0" anchor="b"/>
          <a:p>
            <a:pPr>
              <a:lnSpc>
                <a:spcPct val="100000"/>
              </a:lnSpc>
            </a:pPr>
            <a:r>
              <a:rPr b="0" lang="en-US" sz="7200" spc="-123" strike="noStrike">
                <a:solidFill>
                  <a:srgbClr val="595959"/>
                </a:solidFill>
                <a:uFill>
                  <a:solidFill>
                    <a:srgbClr val="ffffff"/>
                  </a:solidFill>
                </a:uFill>
                <a:latin typeface="Segoe UI Light"/>
                <a:ea typeface="DejaVu Sans"/>
              </a:rPr>
              <a:t>OpenStack Sahara</a:t>
            </a:r>
            <a:endParaRPr b="0" lang="en-US" sz="72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Hadoop High Level Architecture</a:t>
            </a:r>
            <a:endParaRPr b="0" lang="en-US" sz="5400" spc="-1" strike="noStrike">
              <a:solidFill>
                <a:srgbClr val="000000"/>
              </a:solidFill>
              <a:uFill>
                <a:solidFill>
                  <a:srgbClr val="ffffff"/>
                </a:solidFill>
              </a:uFill>
              <a:latin typeface="Arial"/>
            </a:endParaRPr>
          </a:p>
        </p:txBody>
      </p:sp>
      <p:pic>
        <p:nvPicPr>
          <p:cNvPr id="160" name="" descr=""/>
          <p:cNvPicPr/>
          <p:nvPr/>
        </p:nvPicPr>
        <p:blipFill>
          <a:blip r:embed="rId1"/>
          <a:stretch/>
        </p:blipFill>
        <p:spPr>
          <a:xfrm>
            <a:off x="2063880" y="1240920"/>
            <a:ext cx="7759800" cy="536904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4800" spc="-72" strike="noStrike">
                <a:solidFill>
                  <a:srgbClr val="595959"/>
                </a:solidFill>
                <a:uFill>
                  <a:solidFill>
                    <a:srgbClr val="ffffff"/>
                  </a:solidFill>
                </a:uFill>
                <a:latin typeface="Segoe UI Light"/>
                <a:ea typeface="DejaVu Sans"/>
              </a:rPr>
              <a:t>OpenStack Services to support Hadoop</a:t>
            </a:r>
            <a:endParaRPr b="0" lang="en-US" sz="4800" spc="-1" strike="noStrike">
              <a:solidFill>
                <a:srgbClr val="000000"/>
              </a:solidFill>
              <a:uFill>
                <a:solidFill>
                  <a:srgbClr val="ffffff"/>
                </a:solidFill>
              </a:uFill>
              <a:latin typeface="Arial"/>
            </a:endParaRPr>
          </a:p>
        </p:txBody>
      </p:sp>
      <p:pic>
        <p:nvPicPr>
          <p:cNvPr id="162" name="" descr=""/>
          <p:cNvPicPr/>
          <p:nvPr/>
        </p:nvPicPr>
        <p:blipFill>
          <a:blip r:embed="rId1"/>
          <a:stretch/>
        </p:blipFill>
        <p:spPr>
          <a:xfrm>
            <a:off x="91440" y="1271160"/>
            <a:ext cx="9707760" cy="534852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4800" spc="-72" strike="noStrike">
                <a:solidFill>
                  <a:srgbClr val="595959"/>
                </a:solidFill>
                <a:uFill>
                  <a:solidFill>
                    <a:srgbClr val="ffffff"/>
                  </a:solidFill>
                </a:uFill>
                <a:latin typeface="Segoe UI Light"/>
                <a:ea typeface="DejaVu Sans"/>
              </a:rPr>
              <a:t>OpenStack Services Interaction</a:t>
            </a:r>
            <a:endParaRPr b="0" lang="en-US" sz="4800" spc="-1" strike="noStrike">
              <a:solidFill>
                <a:srgbClr val="000000"/>
              </a:solidFill>
              <a:uFill>
                <a:solidFill>
                  <a:srgbClr val="ffffff"/>
                </a:solidFill>
              </a:uFill>
              <a:latin typeface="Arial"/>
            </a:endParaRPr>
          </a:p>
        </p:txBody>
      </p:sp>
      <p:pic>
        <p:nvPicPr>
          <p:cNvPr id="164" name="" descr=""/>
          <p:cNvPicPr/>
          <p:nvPr/>
        </p:nvPicPr>
        <p:blipFill>
          <a:blip r:embed="rId1"/>
          <a:stretch/>
        </p:blipFill>
        <p:spPr>
          <a:xfrm>
            <a:off x="579600" y="945720"/>
            <a:ext cx="8415000" cy="582048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Tentang ACCI</a:t>
            </a:r>
            <a:endParaRPr b="0" lang="en-US" sz="5400" spc="-1" strike="noStrike">
              <a:solidFill>
                <a:srgbClr val="000000"/>
              </a:solidFill>
              <a:uFill>
                <a:solidFill>
                  <a:srgbClr val="ffffff"/>
                </a:solidFill>
              </a:uFill>
              <a:latin typeface="Arial"/>
            </a:endParaRPr>
          </a:p>
        </p:txBody>
      </p:sp>
      <p:sp>
        <p:nvSpPr>
          <p:cNvPr id="89" name="CustomShape 2"/>
          <p:cNvSpPr/>
          <p:nvPr/>
        </p:nvSpPr>
        <p:spPr>
          <a:xfrm>
            <a:off x="519120" y="1447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Asosiasi Cloud Computing Indonesia (ACCI) adalah sebuah organisasi non-profit yang  diharapkan akan mampu menselaraskan perkembangan teknologi Cloud Computing serta meningkatkan kualitas sumber daya manusia untuk memenuhi kebutuhan industri dan atau meningkatkan kewirausahaan di bidang teknologi informasi.</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Info lebih lanjut: </a:t>
            </a:r>
            <a:r>
              <a:rPr b="0" lang="en-US" sz="3200" spc="-43" strike="noStrike" u="sng">
                <a:solidFill>
                  <a:srgbClr val="0000ff"/>
                </a:solidFill>
                <a:uFill>
                  <a:solidFill>
                    <a:srgbClr val="ffffff"/>
                  </a:solidFill>
                </a:uFill>
                <a:latin typeface="Segoe UI Light"/>
                <a:ea typeface="DejaVu Sans"/>
                <a:hlinkClick r:id="rId1"/>
              </a:rPr>
              <a:t>https://www.acci.or.id</a:t>
            </a:r>
            <a:endParaRPr b="0" lang="en-US"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4800" spc="-72" strike="noStrike">
                <a:solidFill>
                  <a:srgbClr val="595959"/>
                </a:solidFill>
                <a:uFill>
                  <a:solidFill>
                    <a:srgbClr val="ffffff"/>
                  </a:solidFill>
                </a:uFill>
                <a:latin typeface="Segoe UI Light"/>
                <a:ea typeface="DejaVu Sans"/>
              </a:rPr>
              <a:t>Hadoop Cluster on OpenStack</a:t>
            </a:r>
            <a:endParaRPr b="0" lang="en-US" sz="4800" spc="-1" strike="noStrike">
              <a:solidFill>
                <a:srgbClr val="000000"/>
              </a:solidFill>
              <a:uFill>
                <a:solidFill>
                  <a:srgbClr val="ffffff"/>
                </a:solidFill>
              </a:uFill>
              <a:latin typeface="Arial"/>
            </a:endParaRPr>
          </a:p>
        </p:txBody>
      </p:sp>
      <p:pic>
        <p:nvPicPr>
          <p:cNvPr id="166" name="" descr=""/>
          <p:cNvPicPr/>
          <p:nvPr/>
        </p:nvPicPr>
        <p:blipFill>
          <a:blip r:embed="rId1"/>
          <a:stretch/>
        </p:blipFill>
        <p:spPr>
          <a:xfrm>
            <a:off x="598320" y="914400"/>
            <a:ext cx="7298640" cy="590832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Sahara Introduction</a:t>
            </a:r>
            <a:endParaRPr b="0" lang="en-US" sz="5400" spc="-1" strike="noStrike">
              <a:solidFill>
                <a:srgbClr val="000000"/>
              </a:solidFill>
              <a:uFill>
                <a:solidFill>
                  <a:srgbClr val="ffffff"/>
                </a:solidFill>
              </a:uFill>
              <a:latin typeface="Arial"/>
            </a:endParaRPr>
          </a:p>
        </p:txBody>
      </p:sp>
      <p:sp>
        <p:nvSpPr>
          <p:cNvPr id="168" name="CustomShape 2"/>
          <p:cNvSpPr/>
          <p:nvPr/>
        </p:nvSpPr>
        <p:spPr>
          <a:xfrm>
            <a:off x="519120" y="1195920"/>
            <a:ext cx="11145240" cy="2040120"/>
          </a:xfrm>
          <a:prstGeom prst="rect">
            <a:avLst/>
          </a:prstGeom>
          <a:noFill/>
          <a:ln>
            <a:noFill/>
          </a:ln>
        </p:spPr>
        <p:style>
          <a:lnRef idx="0"/>
          <a:fillRef idx="0"/>
          <a:effectRef idx="0"/>
          <a:fontRef idx="minor"/>
        </p:style>
        <p:txBody>
          <a:bodyPr lIns="0" rIns="0" tIns="0" bIns="0"/>
          <a:p>
            <a:pPr>
              <a:lnSpc>
                <a:spcPct val="100000"/>
              </a:lnSpc>
              <a:spcBef>
                <a:spcPts val="641"/>
              </a:spcBef>
            </a:pPr>
            <a:r>
              <a:rPr b="0" lang="en-US" sz="2800" spc="-43" strike="noStrike">
                <a:solidFill>
                  <a:srgbClr val="797a7d"/>
                </a:solidFill>
                <a:uFill>
                  <a:solidFill>
                    <a:srgbClr val="ffffff"/>
                  </a:solidFill>
                </a:uFill>
                <a:latin typeface="Segoe UI Light"/>
                <a:ea typeface="DejaVu Sans"/>
              </a:rPr>
              <a:t>Provide users with a simple means to provision data processing frameworks (Hadoop, Spark, Storm) clusters by specifying several parameters such as the version, cluster topology, hardware node details and more.</a:t>
            </a:r>
            <a:endParaRPr b="0" lang="en-US" sz="2800" spc="-1" strike="noStrike">
              <a:solidFill>
                <a:srgbClr val="000000"/>
              </a:solidFill>
              <a:uFill>
                <a:solidFill>
                  <a:srgbClr val="ffffff"/>
                </a:solidFill>
              </a:uFill>
              <a:latin typeface="Arial"/>
            </a:endParaRPr>
          </a:p>
          <a:p>
            <a:pPr>
              <a:lnSpc>
                <a:spcPct val="100000"/>
              </a:lnSpc>
              <a:spcBef>
                <a:spcPts val="641"/>
              </a:spcBef>
            </a:pPr>
            <a:r>
              <a:rPr b="0" lang="en-US" sz="2800" spc="-43" strike="noStrike">
                <a:solidFill>
                  <a:srgbClr val="797a7d"/>
                </a:solidFill>
                <a:uFill>
                  <a:solidFill>
                    <a:srgbClr val="ffffff"/>
                  </a:solidFill>
                </a:uFill>
                <a:latin typeface="Segoe UI Light"/>
                <a:ea typeface="DejaVu Sans"/>
              </a:rPr>
              <a:t>Use cases:</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Fast provisioning of data processing clusters on OpenStack for development and quality assurance(QA).</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Utilization of unused compute power from a general purpose OpenStack IaaS cloud.</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a:t>
            </a:r>
            <a:r>
              <a:rPr b="0" lang="en-US" sz="2800" spc="-43" strike="noStrike">
                <a:solidFill>
                  <a:srgbClr val="797a7d"/>
                </a:solidFill>
                <a:uFill>
                  <a:solidFill>
                    <a:srgbClr val="ffffff"/>
                  </a:solidFill>
                </a:uFill>
                <a:latin typeface="Segoe UI Light"/>
                <a:ea typeface="DejaVu Sans"/>
              </a:rPr>
              <a:t>Analytics as a Service” for ad-hoc or bursty analytic workloads (similar to AWS EMR).</a:t>
            </a:r>
            <a:endParaRPr b="0" lang="en-US" sz="2800" spc="-1" strike="noStrike">
              <a:solidFill>
                <a:srgbClr val="000000"/>
              </a:solidFill>
              <a:uFill>
                <a:solidFill>
                  <a:srgbClr val="ffffff"/>
                </a:solidFill>
              </a:uFill>
              <a:latin typeface="Arial"/>
            </a:endParaRPr>
          </a:p>
          <a:p>
            <a:pPr>
              <a:lnSpc>
                <a:spcPct val="100000"/>
              </a:lnSpc>
              <a:spcBef>
                <a:spcPts val="641"/>
              </a:spcBef>
            </a:pPr>
            <a:endParaRPr b="0" lang="en-US" sz="2800" spc="-1" strike="noStrike">
              <a:solidFill>
                <a:srgbClr val="000000"/>
              </a:solidFill>
              <a:uFill>
                <a:solidFill>
                  <a:srgbClr val="ffffff"/>
                </a:solidFill>
              </a:uFill>
              <a:latin typeface="Arial"/>
            </a:endParaRPr>
          </a:p>
          <a:p>
            <a:pPr>
              <a:lnSpc>
                <a:spcPct val="100000"/>
              </a:lnSpc>
              <a:spcBef>
                <a:spcPts val="641"/>
              </a:spcBef>
            </a:pPr>
            <a:r>
              <a:rPr b="0" lang="en-US" sz="2800" spc="-43" strike="noStrike">
                <a:solidFill>
                  <a:srgbClr val="797a7d"/>
                </a:solidFill>
                <a:uFill>
                  <a:solidFill>
                    <a:srgbClr val="ffffff"/>
                  </a:solidFill>
                </a:uFill>
                <a:latin typeface="Segoe UI Light"/>
                <a:ea typeface="DejaVu Sans"/>
              </a:rPr>
              <a:t> </a:t>
            </a:r>
            <a:endParaRPr b="0" lang="en-US" sz="2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Sahara Key Features</a:t>
            </a:r>
            <a:endParaRPr b="0" lang="en-US" sz="5400" spc="-1" strike="noStrike">
              <a:solidFill>
                <a:srgbClr val="000000"/>
              </a:solidFill>
              <a:uFill>
                <a:solidFill>
                  <a:srgbClr val="ffffff"/>
                </a:solidFill>
              </a:uFill>
              <a:latin typeface="Arial"/>
            </a:endParaRPr>
          </a:p>
        </p:txBody>
      </p:sp>
      <p:sp>
        <p:nvSpPr>
          <p:cNvPr id="170" name="CustomShape 2"/>
          <p:cNvSpPr/>
          <p:nvPr/>
        </p:nvSpPr>
        <p:spPr>
          <a:xfrm>
            <a:off x="519120" y="1195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Designed as an OpenStack component.</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Managed through a REST API with a user interface(UI) available as part of OpenStack Dashboard.</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Support for a variety of data processing frameworks:</a:t>
            </a:r>
            <a:endParaRPr b="0" lang="en-US" sz="2800" spc="-1" strike="noStrike">
              <a:solidFill>
                <a:srgbClr val="000000"/>
              </a:solidFill>
              <a:uFill>
                <a:solidFill>
                  <a:srgbClr val="ffffff"/>
                </a:solidFill>
              </a:uFill>
              <a:latin typeface="Arial"/>
            </a:endParaRPr>
          </a:p>
          <a:p>
            <a:pPr marL="44820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Multiple Hadoop vendor distributions.</a:t>
            </a:r>
            <a:endParaRPr b="0" lang="en-US" sz="2800" spc="-1" strike="noStrike">
              <a:solidFill>
                <a:srgbClr val="000000"/>
              </a:solidFill>
              <a:uFill>
                <a:solidFill>
                  <a:srgbClr val="ffffff"/>
                </a:solidFill>
              </a:uFill>
              <a:latin typeface="Arial"/>
            </a:endParaRPr>
          </a:p>
          <a:p>
            <a:pPr marL="44820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Apache Spark and Storm.</a:t>
            </a:r>
            <a:endParaRPr b="0" lang="en-US" sz="2800" spc="-1" strike="noStrike">
              <a:solidFill>
                <a:srgbClr val="000000"/>
              </a:solidFill>
              <a:uFill>
                <a:solidFill>
                  <a:srgbClr val="ffffff"/>
                </a:solidFill>
              </a:uFill>
              <a:latin typeface="Arial"/>
            </a:endParaRPr>
          </a:p>
          <a:p>
            <a:pPr marL="44820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Pluggable system of Hadoop installation engines.</a:t>
            </a:r>
            <a:endParaRPr b="0" lang="en-US" sz="2800" spc="-1" strike="noStrike">
              <a:solidFill>
                <a:srgbClr val="000000"/>
              </a:solidFill>
              <a:uFill>
                <a:solidFill>
                  <a:srgbClr val="ffffff"/>
                </a:solidFill>
              </a:uFill>
              <a:latin typeface="Arial"/>
            </a:endParaRPr>
          </a:p>
          <a:p>
            <a:pPr marL="44820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Integration with vendor specific management tools, such as Apache Ambari and Cloudera Management Console.</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Predefined configuration templates with the ability to modify parameters.</a:t>
            </a:r>
            <a:endParaRPr b="0" lang="en-US" sz="2800" spc="-1" strike="noStrike">
              <a:solidFill>
                <a:srgbClr val="000000"/>
              </a:solidFill>
              <a:uFill>
                <a:solidFill>
                  <a:srgbClr val="ffffff"/>
                </a:solidFill>
              </a:uFill>
              <a:latin typeface="Arial"/>
            </a:endParaRPr>
          </a:p>
          <a:p>
            <a:pPr>
              <a:lnSpc>
                <a:spcPct val="100000"/>
              </a:lnSpc>
              <a:spcBef>
                <a:spcPts val="641"/>
              </a:spcBef>
            </a:pPr>
            <a:endParaRPr b="0" lang="en-US" sz="2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4800" spc="-72" strike="noStrike">
                <a:solidFill>
                  <a:srgbClr val="595959"/>
                </a:solidFill>
                <a:uFill>
                  <a:solidFill>
                    <a:srgbClr val="ffffff"/>
                  </a:solidFill>
                </a:uFill>
                <a:latin typeface="Segoe UI Light"/>
                <a:ea typeface="DejaVu Sans"/>
              </a:rPr>
              <a:t>Sahara and Other OpenStack Services</a:t>
            </a:r>
            <a:endParaRPr b="0" lang="en-US" sz="4800" spc="-1" strike="noStrike">
              <a:solidFill>
                <a:srgbClr val="000000"/>
              </a:solidFill>
              <a:uFill>
                <a:solidFill>
                  <a:srgbClr val="ffffff"/>
                </a:solidFill>
              </a:uFill>
              <a:latin typeface="Arial"/>
            </a:endParaRPr>
          </a:p>
        </p:txBody>
      </p:sp>
      <p:pic>
        <p:nvPicPr>
          <p:cNvPr id="172" name="" descr=""/>
          <p:cNvPicPr/>
          <p:nvPr/>
        </p:nvPicPr>
        <p:blipFill>
          <a:blip r:embed="rId1"/>
          <a:stretch/>
        </p:blipFill>
        <p:spPr>
          <a:xfrm>
            <a:off x="920160" y="175680"/>
            <a:ext cx="10004400" cy="750240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4800" spc="-72" strike="noStrike">
                <a:solidFill>
                  <a:srgbClr val="595959"/>
                </a:solidFill>
                <a:uFill>
                  <a:solidFill>
                    <a:srgbClr val="ffffff"/>
                  </a:solidFill>
                </a:uFill>
                <a:latin typeface="Segoe UI Light"/>
                <a:ea typeface="DejaVu Sans"/>
              </a:rPr>
              <a:t>Sahara Architecture</a:t>
            </a:r>
            <a:endParaRPr b="0" lang="en-US" sz="4800" spc="-1" strike="noStrike">
              <a:solidFill>
                <a:srgbClr val="000000"/>
              </a:solidFill>
              <a:uFill>
                <a:solidFill>
                  <a:srgbClr val="ffffff"/>
                </a:solidFill>
              </a:uFill>
              <a:latin typeface="Arial"/>
            </a:endParaRPr>
          </a:p>
        </p:txBody>
      </p:sp>
      <p:sp>
        <p:nvSpPr>
          <p:cNvPr id="174" name="CustomShape 2"/>
          <p:cNvSpPr/>
          <p:nvPr/>
        </p:nvSpPr>
        <p:spPr>
          <a:xfrm>
            <a:off x="6049440" y="3489120"/>
            <a:ext cx="177840" cy="228240"/>
          </a:xfrm>
          <a:prstGeom prst="rect">
            <a:avLst/>
          </a:prstGeom>
          <a:noFill/>
          <a:ln>
            <a:noFill/>
          </a:ln>
        </p:spPr>
        <p:style>
          <a:lnRef idx="0"/>
          <a:fillRef idx="0"/>
          <a:effectRef idx="0"/>
          <a:fontRef idx="minor"/>
        </p:style>
      </p:sp>
      <p:pic>
        <p:nvPicPr>
          <p:cNvPr id="175" name="" descr=""/>
          <p:cNvPicPr/>
          <p:nvPr/>
        </p:nvPicPr>
        <p:blipFill>
          <a:blip r:embed="rId1"/>
          <a:stretch/>
        </p:blipFill>
        <p:spPr>
          <a:xfrm>
            <a:off x="548640" y="927360"/>
            <a:ext cx="8958240" cy="593028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Cluster Provisioning Workflow</a:t>
            </a:r>
            <a:endParaRPr b="0" lang="en-US" sz="5400" spc="-1" strike="noStrike">
              <a:solidFill>
                <a:srgbClr val="000000"/>
              </a:solidFill>
              <a:uFill>
                <a:solidFill>
                  <a:srgbClr val="ffffff"/>
                </a:solidFill>
              </a:uFill>
              <a:latin typeface="Arial"/>
            </a:endParaRPr>
          </a:p>
        </p:txBody>
      </p:sp>
      <p:sp>
        <p:nvSpPr>
          <p:cNvPr id="177" name="CustomShape 2"/>
          <p:cNvSpPr/>
          <p:nvPr/>
        </p:nvSpPr>
        <p:spPr>
          <a:xfrm>
            <a:off x="519120" y="1195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Select a Hadoop (or framework) version.</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Select a base image with or without pre-installed data processing framework. Download prepared up-to-date images from </a:t>
            </a:r>
            <a:r>
              <a:rPr b="0" lang="en-US" sz="2800" spc="-43" strike="noStrike" u="sng">
                <a:solidFill>
                  <a:srgbClr val="0000ff"/>
                </a:solidFill>
                <a:uFill>
                  <a:solidFill>
                    <a:srgbClr val="ffffff"/>
                  </a:solidFill>
                </a:uFill>
                <a:latin typeface="Segoe UI Light"/>
                <a:ea typeface="DejaVu Sans"/>
                <a:hlinkClick r:id="rId1"/>
              </a:rPr>
              <a:t>http://sahara-files.mirantis.com/images/upstream/</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Define cluster configuration, including cluster size, topology, and framework parameters (configurable templates are provided).</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Provision the cluster; sahara will provision VMs, install and configure the data processing framework.</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Perform operations on the cluster; add or remove nodes.</a:t>
            </a:r>
            <a:endParaRPr b="0" lang="en-US" sz="28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Terminate the cluster when it is no longer needed.</a:t>
            </a:r>
            <a:endParaRPr b="0" lang="en-US" sz="2800" spc="-1" strike="noStrike">
              <a:solidFill>
                <a:srgbClr val="000000"/>
              </a:solidFill>
              <a:uFill>
                <a:solidFill>
                  <a:srgbClr val="ffffff"/>
                </a:solidFill>
              </a:uFill>
              <a:latin typeface="Arial"/>
            </a:endParaRPr>
          </a:p>
          <a:p>
            <a:pPr>
              <a:lnSpc>
                <a:spcPct val="100000"/>
              </a:lnSpc>
              <a:spcBef>
                <a:spcPts val="641"/>
              </a:spcBef>
            </a:pPr>
            <a:endParaRPr b="0" lang="en-US" sz="2800" spc="-1" strike="noStrike">
              <a:solidFill>
                <a:srgbClr val="000000"/>
              </a:solidFill>
              <a:uFill>
                <a:solidFill>
                  <a:srgbClr val="ffffff"/>
                </a:solidFill>
              </a:uFill>
              <a:latin typeface="Arial"/>
            </a:endParaRPr>
          </a:p>
          <a:p>
            <a:pPr>
              <a:lnSpc>
                <a:spcPct val="100000"/>
              </a:lnSpc>
              <a:spcBef>
                <a:spcPts val="641"/>
              </a:spcBef>
            </a:pPr>
            <a:endParaRPr b="0" lang="en-US" sz="2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Analitycs as a Service Workflow</a:t>
            </a:r>
            <a:endParaRPr b="0" lang="en-US" sz="5400" spc="-1" strike="noStrike">
              <a:solidFill>
                <a:srgbClr val="000000"/>
              </a:solidFill>
              <a:uFill>
                <a:solidFill>
                  <a:srgbClr val="ffffff"/>
                </a:solidFill>
              </a:uFill>
              <a:latin typeface="Arial"/>
            </a:endParaRPr>
          </a:p>
        </p:txBody>
      </p:sp>
      <p:sp>
        <p:nvSpPr>
          <p:cNvPr id="179" name="CustomShape 2"/>
          <p:cNvSpPr/>
          <p:nvPr/>
        </p:nvSpPr>
        <p:spPr>
          <a:xfrm>
            <a:off x="519120" y="1375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Select one of the predefined data processing framework versions.</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Configure a job.</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Set the limit for the cluster size.</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Execute the job.</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Get the results of computations (for example, from swift).</a:t>
            </a:r>
            <a:endParaRPr b="0" lang="en-US" sz="32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978840" y="2109600"/>
            <a:ext cx="10234080" cy="993600"/>
          </a:xfrm>
          <a:prstGeom prst="rect">
            <a:avLst/>
          </a:prstGeom>
          <a:noFill/>
          <a:ln>
            <a:noFill/>
          </a:ln>
        </p:spPr>
        <p:style>
          <a:lnRef idx="0"/>
          <a:fillRef idx="0"/>
          <a:effectRef idx="0"/>
          <a:fontRef idx="minor"/>
        </p:style>
        <p:txBody>
          <a:bodyPr lIns="0" rIns="0" tIns="0" bIns="0" anchor="b"/>
          <a:p>
            <a:pPr>
              <a:lnSpc>
                <a:spcPct val="100000"/>
              </a:lnSpc>
            </a:pPr>
            <a:r>
              <a:rPr b="0" lang="en-US" sz="7200" spc="-123" strike="noStrike">
                <a:solidFill>
                  <a:srgbClr val="595959"/>
                </a:solidFill>
                <a:uFill>
                  <a:solidFill>
                    <a:srgbClr val="ffffff"/>
                  </a:solidFill>
                </a:uFill>
                <a:latin typeface="Segoe UI Light"/>
                <a:ea typeface="DejaVu Sans"/>
              </a:rPr>
              <a:t>Demo Praktik Sahara</a:t>
            </a:r>
            <a:endParaRPr b="0" lang="en-US" sz="72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978840" y="2109600"/>
            <a:ext cx="10234080" cy="993600"/>
          </a:xfrm>
          <a:prstGeom prst="rect">
            <a:avLst/>
          </a:prstGeom>
          <a:noFill/>
          <a:ln>
            <a:noFill/>
          </a:ln>
        </p:spPr>
        <p:style>
          <a:lnRef idx="0"/>
          <a:fillRef idx="0"/>
          <a:effectRef idx="0"/>
          <a:fontRef idx="minor"/>
        </p:style>
        <p:txBody>
          <a:bodyPr lIns="0" rIns="0" tIns="0" bIns="0" anchor="b"/>
          <a:p>
            <a:pPr>
              <a:lnSpc>
                <a:spcPct val="100000"/>
              </a:lnSpc>
            </a:pPr>
            <a:r>
              <a:rPr b="0" lang="en-US" sz="7200" spc="-123" strike="noStrike">
                <a:solidFill>
                  <a:srgbClr val="595959"/>
                </a:solidFill>
                <a:uFill>
                  <a:solidFill>
                    <a:srgbClr val="ffffff"/>
                  </a:solidFill>
                </a:uFill>
                <a:latin typeface="Segoe UI Light"/>
                <a:ea typeface="DejaVu Sans"/>
              </a:rPr>
              <a:t>Terima Kasih</a:t>
            </a:r>
            <a:endParaRPr b="0" lang="en-US" sz="7200" spc="-1" strike="noStrike">
              <a:solidFill>
                <a:srgbClr val="000000"/>
              </a:solidFill>
              <a:uFill>
                <a:solidFill>
                  <a:srgbClr val="ffffff"/>
                </a:solidFill>
              </a:uFill>
              <a:latin typeface="Arial"/>
            </a:endParaRPr>
          </a:p>
        </p:txBody>
      </p:sp>
      <p:sp>
        <p:nvSpPr>
          <p:cNvPr id="182" name="CustomShape 2"/>
          <p:cNvSpPr/>
          <p:nvPr/>
        </p:nvSpPr>
        <p:spPr>
          <a:xfrm>
            <a:off x="1102680" y="3188880"/>
            <a:ext cx="9450000" cy="644400"/>
          </a:xfrm>
          <a:prstGeom prst="rect">
            <a:avLst/>
          </a:prstGeom>
          <a:noFill/>
          <a:ln>
            <a:noFill/>
          </a:ln>
        </p:spPr>
        <p:style>
          <a:lnRef idx="0"/>
          <a:fillRef idx="0"/>
          <a:effectRef idx="0"/>
          <a:fontRef idx="minor"/>
        </p:style>
        <p:txBody>
          <a:bodyPr lIns="99000" rIns="99000" tIns="49680" bIns="49680"/>
          <a:p>
            <a:pPr>
              <a:lnSpc>
                <a:spcPct val="90000"/>
              </a:lnSpc>
              <a:spcBef>
                <a:spcPts val="720"/>
              </a:spcBef>
            </a:pPr>
            <a:r>
              <a:rPr b="0" lang="en-US" sz="3600" spc="-1" strike="noStrike">
                <a:solidFill>
                  <a:srgbClr val="595959"/>
                </a:solidFill>
                <a:uFill>
                  <a:solidFill>
                    <a:srgbClr val="ffffff"/>
                  </a:solidFill>
                </a:uFill>
                <a:latin typeface="Segoe UI Light"/>
                <a:ea typeface="DejaVu Sans"/>
              </a:rPr>
              <a:t>www.acci.or.id</a:t>
            </a:r>
            <a:endParaRPr b="0" lang="en-US" sz="36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Poin-poin Bahasan</a:t>
            </a:r>
            <a:endParaRPr b="0" lang="en-US" sz="5400" spc="-1" strike="noStrike">
              <a:solidFill>
                <a:srgbClr val="000000"/>
              </a:solidFill>
              <a:uFill>
                <a:solidFill>
                  <a:srgbClr val="ffffff"/>
                </a:solidFill>
              </a:uFill>
              <a:latin typeface="Arial"/>
            </a:endParaRPr>
          </a:p>
        </p:txBody>
      </p:sp>
      <p:sp>
        <p:nvSpPr>
          <p:cNvPr id="91" name="CustomShape 2"/>
          <p:cNvSpPr/>
          <p:nvPr/>
        </p:nvSpPr>
        <p:spPr>
          <a:xfrm>
            <a:off x="519120" y="1447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OpenStack</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Demo OpenStack</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OpenStack Sahara</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Demo OpenStack Sahara</a:t>
            </a:r>
            <a:endParaRPr b="0" lang="en-US"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Referensi</a:t>
            </a:r>
            <a:endParaRPr b="0" lang="en-US" sz="5400" spc="-1" strike="noStrike">
              <a:solidFill>
                <a:srgbClr val="000000"/>
              </a:solidFill>
              <a:uFill>
                <a:solidFill>
                  <a:srgbClr val="ffffff"/>
                </a:solidFill>
              </a:uFill>
              <a:latin typeface="Arial"/>
            </a:endParaRPr>
          </a:p>
        </p:txBody>
      </p:sp>
      <p:sp>
        <p:nvSpPr>
          <p:cNvPr id="93" name="CustomShape 2"/>
          <p:cNvSpPr/>
          <p:nvPr/>
        </p:nvSpPr>
        <p:spPr>
          <a:xfrm>
            <a:off x="519120" y="1447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Web OpenStack: </a:t>
            </a:r>
            <a:r>
              <a:rPr b="0" lang="en-US" sz="3200" spc="-43" strike="noStrike" u="sng">
                <a:solidFill>
                  <a:srgbClr val="0000ff"/>
                </a:solidFill>
                <a:uFill>
                  <a:solidFill>
                    <a:srgbClr val="ffffff"/>
                  </a:solidFill>
                </a:uFill>
                <a:latin typeface="Segoe UI Light"/>
                <a:ea typeface="DejaVu Sans"/>
                <a:hlinkClick r:id="rId1"/>
              </a:rPr>
              <a:t>https://www.openstack.org</a:t>
            </a:r>
            <a:endParaRPr b="0" lang="en-US" sz="3200" spc="-1" strike="noStrike">
              <a:solidFill>
                <a:srgbClr val="000000"/>
              </a:solidFill>
              <a:uFill>
                <a:solidFill>
                  <a:srgbClr val="ffffff"/>
                </a:solidFill>
              </a:uFill>
              <a:latin typeface="Arial"/>
            </a:endParaRPr>
          </a:p>
          <a:p>
            <a:pPr marL="284040" indent="-280440">
              <a:lnSpc>
                <a:spcPct val="100000"/>
              </a:lnSpc>
              <a:spcBef>
                <a:spcPts val="641"/>
              </a:spcBef>
              <a:buClr>
                <a:srgbClr val="797a7d"/>
              </a:buClr>
              <a:buSzPct val="45000"/>
              <a:buFont typeface="Wingdings" charset="2"/>
              <a:buChar char=""/>
            </a:pPr>
            <a:r>
              <a:rPr b="0" lang="en-US" sz="3200" spc="-43" strike="noStrike">
                <a:solidFill>
                  <a:srgbClr val="797a7d"/>
                </a:solidFill>
                <a:uFill>
                  <a:solidFill>
                    <a:srgbClr val="ffffff"/>
                  </a:solidFill>
                </a:uFill>
                <a:latin typeface="Segoe UI Light"/>
                <a:ea typeface="DejaVu Sans"/>
              </a:rPr>
              <a:t>Dokumentasi OpenStack: </a:t>
            </a:r>
            <a:r>
              <a:rPr b="0" lang="en-US" sz="3200" spc="-43" strike="noStrike" u="sng">
                <a:solidFill>
                  <a:srgbClr val="0000ff"/>
                </a:solidFill>
                <a:uFill>
                  <a:solidFill>
                    <a:srgbClr val="ffffff"/>
                  </a:solidFill>
                </a:uFill>
                <a:latin typeface="Segoe UI Light"/>
                <a:ea typeface="DejaVu Sans"/>
                <a:hlinkClick r:id="rId2"/>
              </a:rPr>
              <a:t>https://docs.openstack.org</a:t>
            </a:r>
            <a:endParaRPr b="0" lang="en-US" sz="3200" spc="-1" strike="noStrike">
              <a:solidFill>
                <a:srgbClr val="000000"/>
              </a:solidFill>
              <a:uFill>
                <a:solidFill>
                  <a:srgbClr val="ffffff"/>
                </a:solidFill>
              </a:uFill>
              <a:latin typeface="Arial"/>
            </a:endParaRPr>
          </a:p>
          <a:p>
            <a:pPr>
              <a:lnSpc>
                <a:spcPct val="100000"/>
              </a:lnSpc>
              <a:spcBef>
                <a:spcPts val="641"/>
              </a:spcBef>
            </a:pPr>
            <a:endParaRPr b="0" lang="en-US"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978840" y="2109600"/>
            <a:ext cx="10234080" cy="993600"/>
          </a:xfrm>
          <a:prstGeom prst="rect">
            <a:avLst/>
          </a:prstGeom>
          <a:noFill/>
          <a:ln>
            <a:noFill/>
          </a:ln>
        </p:spPr>
        <p:style>
          <a:lnRef idx="0"/>
          <a:fillRef idx="0"/>
          <a:effectRef idx="0"/>
          <a:fontRef idx="minor"/>
        </p:style>
        <p:txBody>
          <a:bodyPr lIns="0" rIns="0" tIns="0" bIns="0" anchor="b"/>
          <a:p>
            <a:pPr>
              <a:lnSpc>
                <a:spcPct val="100000"/>
              </a:lnSpc>
            </a:pPr>
            <a:r>
              <a:rPr b="0" lang="en-US" sz="7200" spc="-123" strike="noStrike">
                <a:solidFill>
                  <a:srgbClr val="595959"/>
                </a:solidFill>
                <a:uFill>
                  <a:solidFill>
                    <a:srgbClr val="ffffff"/>
                  </a:solidFill>
                </a:uFill>
                <a:latin typeface="Segoe UI Light"/>
                <a:ea typeface="DejaVu Sans"/>
              </a:rPr>
              <a:t>OpenStack</a:t>
            </a:r>
            <a:endParaRPr b="0" lang="en-US" sz="72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a:t>
            </a:r>
            <a:endParaRPr b="0" lang="en-US" sz="5400" spc="-1" strike="noStrike">
              <a:solidFill>
                <a:srgbClr val="000000"/>
              </a:solidFill>
              <a:uFill>
                <a:solidFill>
                  <a:srgbClr val="ffffff"/>
                </a:solidFill>
              </a:uFill>
              <a:latin typeface="Arial"/>
            </a:endParaRPr>
          </a:p>
        </p:txBody>
      </p:sp>
      <p:sp>
        <p:nvSpPr>
          <p:cNvPr id="96" name="CustomShape 2"/>
          <p:cNvSpPr/>
          <p:nvPr/>
        </p:nvSpPr>
        <p:spPr>
          <a:xfrm>
            <a:off x="519120" y="3967920"/>
            <a:ext cx="11145240" cy="2040120"/>
          </a:xfrm>
          <a:prstGeom prst="rect">
            <a:avLst/>
          </a:prstGeom>
          <a:noFill/>
          <a:ln>
            <a:noFill/>
          </a:ln>
        </p:spPr>
        <p:style>
          <a:lnRef idx="0"/>
          <a:fillRef idx="0"/>
          <a:effectRef idx="0"/>
          <a:fontRef idx="minor"/>
        </p:style>
        <p:txBody>
          <a:bodyPr lIns="0" rIns="0" tIns="0" bIns="0"/>
          <a:p>
            <a:pPr marL="284040" indent="-280440">
              <a:lnSpc>
                <a:spcPct val="100000"/>
              </a:lnSpc>
              <a:spcBef>
                <a:spcPts val="56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Perangkat lunak sumber terbuka untuk membangun </a:t>
            </a:r>
            <a:r>
              <a:rPr b="0" i="1" lang="en-US" sz="2800" spc="-43" strike="noStrike">
                <a:solidFill>
                  <a:srgbClr val="797a7d"/>
                </a:solidFill>
                <a:uFill>
                  <a:solidFill>
                    <a:srgbClr val="ffffff"/>
                  </a:solidFill>
                </a:uFill>
                <a:latin typeface="Segoe UI Light"/>
                <a:ea typeface="DejaVu Sans"/>
              </a:rPr>
              <a:t>Infrastructure as a Service (IaaS) cloud</a:t>
            </a:r>
            <a:r>
              <a:rPr b="0" lang="en-US" sz="2800" spc="-43" strike="noStrike">
                <a:solidFill>
                  <a:srgbClr val="797a7d"/>
                </a:solidFill>
                <a:uFill>
                  <a:solidFill>
                    <a:srgbClr val="ffffff"/>
                  </a:solidFill>
                </a:uFill>
                <a:latin typeface="Segoe UI Light"/>
                <a:ea typeface="DejaVu Sans"/>
              </a:rPr>
              <a:t>.</a:t>
            </a:r>
            <a:endParaRPr b="0" lang="en-US" sz="2800" spc="-1" strike="noStrike">
              <a:solidFill>
                <a:srgbClr val="000000"/>
              </a:solidFill>
              <a:uFill>
                <a:solidFill>
                  <a:srgbClr val="ffffff"/>
                </a:solidFill>
              </a:uFill>
              <a:latin typeface="Arial"/>
            </a:endParaRPr>
          </a:p>
          <a:p>
            <a:pPr marL="284040" indent="-280440">
              <a:lnSpc>
                <a:spcPct val="100000"/>
              </a:lnSpc>
              <a:spcBef>
                <a:spcPts val="561"/>
              </a:spcBef>
              <a:buClr>
                <a:srgbClr val="797a7d"/>
              </a:buClr>
              <a:buSzPct val="45000"/>
              <a:buFont typeface="Wingdings" charset="2"/>
              <a:buChar char=""/>
            </a:pPr>
            <a:r>
              <a:rPr b="0" lang="en-US" sz="2800" spc="-43" strike="noStrike">
                <a:solidFill>
                  <a:srgbClr val="797a7d"/>
                </a:solidFill>
                <a:uFill>
                  <a:solidFill>
                    <a:srgbClr val="ffffff"/>
                  </a:solidFill>
                </a:uFill>
                <a:latin typeface="Segoe UI Light"/>
                <a:ea typeface="DejaVu Sans"/>
              </a:rPr>
              <a:t>Dikembangkan di bawah Yayasan OpenStack dengan dukungan perusahaan-perusahaan TIK populer di seluruh dunia (</a:t>
            </a:r>
            <a:r>
              <a:rPr b="0" lang="en-US" sz="2800" spc="-43" strike="noStrike" u="sng">
                <a:solidFill>
                  <a:srgbClr val="0000ff"/>
                </a:solidFill>
                <a:uFill>
                  <a:solidFill>
                    <a:srgbClr val="ffffff"/>
                  </a:solidFill>
                </a:uFill>
                <a:latin typeface="Segoe UI Light"/>
                <a:ea typeface="DejaVu Sans"/>
                <a:hlinkClick r:id="rId1"/>
              </a:rPr>
              <a:t>https://www.openstack.org/foundation/companies/</a:t>
            </a:r>
            <a:r>
              <a:rPr b="0" lang="en-US" sz="2800" spc="-43" strike="noStrike">
                <a:solidFill>
                  <a:srgbClr val="797a7d"/>
                </a:solidFill>
                <a:uFill>
                  <a:solidFill>
                    <a:srgbClr val="ffffff"/>
                  </a:solidFill>
                </a:uFill>
                <a:latin typeface="Segoe UI Light"/>
                <a:ea typeface="DejaVu Sans"/>
              </a:rPr>
              <a:t>).</a:t>
            </a:r>
            <a:endParaRPr b="0" lang="en-US" sz="2800" spc="-1" strike="noStrike">
              <a:solidFill>
                <a:srgbClr val="000000"/>
              </a:solidFill>
              <a:uFill>
                <a:solidFill>
                  <a:srgbClr val="ffffff"/>
                </a:solidFill>
              </a:uFill>
              <a:latin typeface="Arial"/>
            </a:endParaRPr>
          </a:p>
        </p:txBody>
      </p:sp>
      <p:pic>
        <p:nvPicPr>
          <p:cNvPr id="97" name="" descr=""/>
          <p:cNvPicPr/>
          <p:nvPr/>
        </p:nvPicPr>
        <p:blipFill>
          <a:blip r:embed="rId2"/>
          <a:stretch/>
        </p:blipFill>
        <p:spPr>
          <a:xfrm>
            <a:off x="4794480" y="1400400"/>
            <a:ext cx="2658600" cy="228276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Identity Services</a:t>
            </a:r>
            <a:endParaRPr b="0" lang="en-US" sz="54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834120" y="1439640"/>
            <a:ext cx="10198080" cy="447336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19120" y="228600"/>
            <a:ext cx="11145240" cy="744120"/>
          </a:xfrm>
          <a:prstGeom prst="rect">
            <a:avLst/>
          </a:prstGeom>
          <a:noFill/>
          <a:ln>
            <a:noFill/>
          </a:ln>
        </p:spPr>
        <p:style>
          <a:lnRef idx="0"/>
          <a:fillRef idx="0"/>
          <a:effectRef idx="0"/>
          <a:fontRef idx="minor"/>
        </p:style>
        <p:txBody>
          <a:bodyPr lIns="0" rIns="0" tIns="0" bIns="0"/>
          <a:p>
            <a:pPr>
              <a:lnSpc>
                <a:spcPct val="100000"/>
              </a:lnSpc>
            </a:pPr>
            <a:r>
              <a:rPr b="0" lang="en-US" sz="5400" spc="-72" strike="noStrike">
                <a:solidFill>
                  <a:srgbClr val="595959"/>
                </a:solidFill>
                <a:uFill>
                  <a:solidFill>
                    <a:srgbClr val="ffffff"/>
                  </a:solidFill>
                </a:uFill>
                <a:latin typeface="Segoe UI Light"/>
                <a:ea typeface="DejaVu Sans"/>
              </a:rPr>
              <a:t>OpenStack Compute Services</a:t>
            </a:r>
            <a:endParaRPr b="0" lang="en-US" sz="5400" spc="-1" strike="noStrike">
              <a:solidFill>
                <a:srgbClr val="000000"/>
              </a:solidFill>
              <a:uFill>
                <a:solidFill>
                  <a:srgbClr val="ffffff"/>
                </a:solidFill>
              </a:uFill>
              <a:latin typeface="Arial"/>
            </a:endParaRPr>
          </a:p>
        </p:txBody>
      </p:sp>
      <p:pic>
        <p:nvPicPr>
          <p:cNvPr id="101" name="" descr=""/>
          <p:cNvPicPr/>
          <p:nvPr/>
        </p:nvPicPr>
        <p:blipFill>
          <a:blip r:embed="rId1"/>
          <a:stretch/>
        </p:blipFill>
        <p:spPr>
          <a:xfrm>
            <a:off x="1001160" y="1176480"/>
            <a:ext cx="10245600" cy="45306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FY13 O15 Enterprise Pitch Deck - draft1</Template>
  <TotalTime>244</TotalTime>
  <Application>LibreOffice/5.3.6.1$Linux_X86_64 LibreOffice_project/686f202eff87ef707079aeb7f485847613344eb7</Application>
  <Words>1508</Words>
  <Paragraphs>213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2012-07-16T00:35:26Z</dcterms:created>
  <dc:creator/>
  <dc:description/>
  <dc:language>en-US</dc:language>
  <cp:lastModifiedBy/>
  <dcterms:modified xsi:type="dcterms:W3CDTF">2017-09-23T15:45:14Z</dcterms:modified>
  <cp:revision>53</cp:revision>
  <dc:subject/>
  <dc:title>The new Office - Enterprise Pitch Deck - Customer preview edition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ctivitiesAndPrograms">
    <vt:lpwstr/>
  </property>
  <property fmtid="{D5CDD505-2E9C-101B-9397-08002B2CF9AE}" pid="3" name="AppVersion">
    <vt:lpwstr>16.0000</vt:lpwstr>
  </property>
  <property fmtid="{D5CDD505-2E9C-101B-9397-08002B2CF9AE}" pid="4" name="Audiences">
    <vt:lpwstr>10254;#enterprise|7be59b63-9a97-4305-8844-189a14408896</vt:lpwstr>
  </property>
  <property fmtid="{D5CDD505-2E9C-101B-9397-08002B2CF9AE}" pid="5" name="BusinessArchitecture">
    <vt:lpwstr/>
  </property>
  <property fmtid="{D5CDD505-2E9C-101B-9397-08002B2CF9AE}" pid="6" name="Capabilities">
    <vt:lpwstr/>
  </property>
  <property fmtid="{D5CDD505-2E9C-101B-9397-08002B2CF9AE}" pid="7" name="Competitors">
    <vt:lpwstr/>
  </property>
  <property fmtid="{D5CDD505-2E9C-101B-9397-08002B2CF9AE}" pid="8" name="Confidentiality">
    <vt:lpwstr>80;#customer ready|b225dced-5dab-45d2-8576-577b3c96fa78</vt:lpwstr>
  </property>
  <property fmtid="{D5CDD505-2E9C-101B-9397-08002B2CF9AE}" pid="9" name="ContentTypeId">
    <vt:lpwstr>0x010100F5886BC3AED2144F93FF4E707B00B560</vt:lpwstr>
  </property>
  <property fmtid="{D5CDD505-2E9C-101B-9397-08002B2CF9AE}" pid="10" name="EnterpriseDomainTags">
    <vt:lpwstr/>
  </property>
  <property fmtid="{D5CDD505-2E9C-101B-9397-08002B2CF9AE}" pid="11" name="EnterpriseDomainTagsTaxHTField0">
    <vt:lpwstr/>
  </property>
  <property fmtid="{D5CDD505-2E9C-101B-9397-08002B2CF9AE}" pid="12" name="Groups">
    <vt:lpwstr>17863;#Office Marketing Group|a07bee86-ad38-44ef-877b-5c34e894c7ed</vt:lpwstr>
  </property>
  <property fmtid="{D5CDD505-2E9C-101B-9397-08002B2CF9AE}" pid="13" name="HiddenSlides">
    <vt:i4>0</vt:i4>
  </property>
  <property fmtid="{D5CDD505-2E9C-101B-9397-08002B2CF9AE}" pid="14" name="HyperlinksChanged">
    <vt:bool>0</vt:bool>
  </property>
  <property fmtid="{D5CDD505-2E9C-101B-9397-08002B2CF9AE}" pid="15" name="Industries">
    <vt:lpwstr/>
  </property>
  <property fmtid="{D5CDD505-2E9C-101B-9397-08002B2CF9AE}" pid="16" name="IsMyDocuments">
    <vt:bool>1</vt:bool>
  </property>
  <property fmtid="{D5CDD505-2E9C-101B-9397-08002B2CF9AE}" pid="17" name="ItemRetentionFormula">
    <vt:lpwstr/>
  </property>
  <property fmtid="{D5CDD505-2E9C-101B-9397-08002B2CF9AE}" pid="18" name="ItemType">
    <vt:lpwstr>10068;#demonstrations|9d7e8b48-4bca-4e36-b42f-43a31858d57a</vt:lpwstr>
  </property>
  <property fmtid="{D5CDD505-2E9C-101B-9397-08002B2CF9AE}" pid="19" name="Languages">
    <vt:lpwstr/>
  </property>
  <property fmtid="{D5CDD505-2E9C-101B-9397-08002B2CF9AE}" pid="20" name="LastUpdatedByBatchTagging">
    <vt:bool>0</vt:bool>
  </property>
  <property fmtid="{D5CDD505-2E9C-101B-9397-08002B2CF9AE}" pid="21" name="LinksUpToDate">
    <vt:bool>0</vt:bool>
  </property>
  <property fmtid="{D5CDD505-2E9C-101B-9397-08002B2CF9AE}" pid="22" name="MMClips">
    <vt:i4>0</vt:i4>
  </property>
  <property fmtid="{D5CDD505-2E9C-101B-9397-08002B2CF9AE}" pid="23" name="Notes">
    <vt:i4>3</vt:i4>
  </property>
  <property fmtid="{D5CDD505-2E9C-101B-9397-08002B2CF9AE}" pid="24" name="Partners">
    <vt:lpwstr/>
  </property>
  <property fmtid="{D5CDD505-2E9C-101B-9397-08002B2CF9AE}" pid="25" name="PresentationFormat">
    <vt:lpwstr>Custom</vt:lpwstr>
  </property>
  <property fmtid="{D5CDD505-2E9C-101B-9397-08002B2CF9AE}" pid="26" name="Products">
    <vt:lpwstr>10899;#Microsoft Office|3a4e9862-cdce-4bdc-8664-91038e3eb1e9;#12441;#Microsoft Office 365|79b3b58e-e806-4c92-b1ab-8c086f06098a;#16039;#Microsoft Office future versions|b77148c7-a73d-44bc-a163-bb7920270559</vt:lpwstr>
  </property>
  <property fmtid="{D5CDD505-2E9C-101B-9397-08002B2CF9AE}" pid="27" name="Region">
    <vt:lpwstr/>
  </property>
  <property fmtid="{D5CDD505-2E9C-101B-9397-08002B2CF9AE}" pid="28" name="Roles">
    <vt:lpwstr/>
  </property>
  <property fmtid="{D5CDD505-2E9C-101B-9397-08002B2CF9AE}" pid="29" name="SMSGDomain">
    <vt:lpwstr>13357;#Microsoft Office Division|998d7cd0-7f52-4d06-a505-529ce4856340</vt:lpwstr>
  </property>
  <property fmtid="{D5CDD505-2E9C-101B-9397-08002B2CF9AE}" pid="30" name="SMSGTags">
    <vt:lpwstr/>
  </property>
  <property fmtid="{D5CDD505-2E9C-101B-9397-08002B2CF9AE}" pid="31" name="SMSGTagsTaxHTField0">
    <vt:lpwstr/>
  </property>
  <property fmtid="{D5CDD505-2E9C-101B-9397-08002B2CF9AE}" pid="32" name="ScaleCrop">
    <vt:bool>0</vt:bool>
  </property>
  <property fmtid="{D5CDD505-2E9C-101B-9397-08002B2CF9AE}" pid="33" name="Segments">
    <vt:lpwstr/>
  </property>
  <property fmtid="{D5CDD505-2E9C-101B-9397-08002B2CF9AE}" pid="34" name="ShareDoc">
    <vt:bool>0</vt:bool>
  </property>
  <property fmtid="{D5CDD505-2E9C-101B-9397-08002B2CF9AE}" pid="35" name="Slides">
    <vt:i4>32</vt:i4>
  </property>
  <property fmtid="{D5CDD505-2E9C-101B-9397-08002B2CF9AE}" pid="36" name="TaxKeyword">
    <vt:lpwstr/>
  </property>
  <property fmtid="{D5CDD505-2E9C-101B-9397-08002B2CF9AE}" pid="37" name="Topics">
    <vt:lpwstr/>
  </property>
  <property fmtid="{D5CDD505-2E9C-101B-9397-08002B2CF9AE}" pid="38" name="WorkflowCreationPath">
    <vt:lpwstr>d3765c0c-e2b5-4307-934b-d5d862e93ab3,2;d3765c0c-e2b5-4307-934b-d5d862e93ab3,2;d3765c0c-e2b5-4307-934b-d5d862e93ab3,2;d3765c0c-e2b5-4307-934b-d5d862e93ab3,6;d3765c0c-e2b5-4307-934b-d5d862e93ab3,10;d3765c0c-e2b5-4307-934b-d5d862e93ab3,14;d3765c0c-e2b5-4307-</vt:lpwstr>
  </property>
  <property fmtid="{D5CDD505-2E9C-101B-9397-08002B2CF9AE}" pid="39" name="_dlc_DocIdItemGuid">
    <vt:lpwstr>d86ba364-772f-4d6e-9687-54e2212d10ad</vt:lpwstr>
  </property>
  <property fmtid="{D5CDD505-2E9C-101B-9397-08002B2CF9AE}" pid="40" name="_dlc_policyId">
    <vt:lpwstr/>
  </property>
  <property fmtid="{D5CDD505-2E9C-101B-9397-08002B2CF9AE}" pid="41" name="_docset_NoMedatataSyncRequired">
    <vt:lpwstr>False</vt:lpwstr>
  </property>
  <property fmtid="{D5CDD505-2E9C-101B-9397-08002B2CF9AE}" pid="42" name="messageframeworktype">
    <vt:lpwstr>18995;#Office Unmanaged Hub|1e1bb7f5-58a5-4fa2-8263-f1d695d0726e;#18996;#Office Futures|b2b85a55-3707-41f7-bddc-6744ccb5e51c</vt:lpwstr>
  </property>
</Properties>
</file>