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A0"/>
    <a:srgbClr val="9D2F5B"/>
    <a:srgbClr val="B93333"/>
    <a:srgbClr val="C7425D"/>
    <a:srgbClr val="D82E3D"/>
    <a:srgbClr val="333F50"/>
    <a:srgbClr val="FFFFFF"/>
    <a:srgbClr val="505050"/>
    <a:srgbClr val="323438"/>
    <a:srgbClr val="313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3349" autoAdjust="0"/>
  </p:normalViewPr>
  <p:slideViewPr>
    <p:cSldViewPr snapToGrid="0">
      <p:cViewPr varScale="1">
        <p:scale>
          <a:sx n="108" d="100"/>
          <a:sy n="108" d="100"/>
        </p:scale>
        <p:origin x="72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6DE63-47D1-4907-912D-8662030207A8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A9266-4328-44D6-857F-F03BE1615B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2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76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d8f1cb7a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3d8f1cb7ac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3d8f1cb7ac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35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491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571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8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6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17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13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48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A9266-4328-44D6-857F-F03BE1615B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38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4221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8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527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F5117-10D2-8F82-B294-F5ECB0C84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D97395-E228-29B7-A86E-C9096D83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F86427-E2CA-AB2E-7E1B-3BB76777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CDC1C5-0C06-717C-7C06-F586380C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A916D7-0FA0-7688-C33B-631BCDBC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00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FCB8B-996F-C135-F741-D25590E8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B7F0E-B2BF-4926-103C-ECEB03DC6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AB9C75-DDCB-01D8-DBB9-ACD389B2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B548EF-74E8-E09F-535C-63819EE6D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1E9BA7-916C-FE70-C2A4-8D856FE2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2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6EDBC-4715-531F-A10F-072C5A030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248E0A-94AC-F916-32B0-391B6019B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7F4CD-6615-C90F-4EDA-045D98E3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E4B26-F784-B3F1-46C0-46F64D1F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F8C5D-FDF4-1748-2651-30D9F2C5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0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958E1-DF86-6F8E-B7BE-F6C0D90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909F9-E232-F777-BAF0-9B02F22E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01621-26E6-D4C6-6939-53003601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E12176-DC1D-8F00-9406-053B67CB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EA8703-C971-AA62-3195-1C2310AC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2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FFF02-3359-DF7B-714C-0D9BBBAC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C5A328-102D-0917-89C8-9AE14D18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493DA3-FAD2-7FF2-5274-DFB206E7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EC54DB-D430-1598-82A1-B4F8FB3D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77D51-EA30-A9E4-EAE5-C83387E7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2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F313F2-02C0-F817-B4DC-E26752F9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9EF5A6-90B7-E64A-F137-49A4E9E4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55C151-6248-4FAB-8346-54C0902E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03E930-318B-9802-6408-D48509AA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A8D20C-B494-2B0D-6781-5F9D2748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4CBE2F-3328-E97F-65DD-B85AD825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6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7E339-78A4-0ABB-FB40-BF7B24B1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F273F-A8C1-5301-4757-EA92A2BC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5DE435-C826-58DE-6C7A-EABA4878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3C5EBB-B7E7-2FE0-320A-142C6C6FB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D74F0C-260E-A5E5-6F12-F2E9246C4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E6E3C3-9214-678A-ED82-65294664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7847A50-F367-891D-6008-A47E292B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96178-B391-1EC9-A995-71AB24A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0C7F7-ADFB-1B6D-5195-4ADEB608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4816A3-1FF8-49B4-40FF-47E74463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639C89-D005-45B5-C3C6-E2BF1D97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C8A6D7-3A31-C336-2DAC-BBA07D87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3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6F4A13-7BF0-12D8-3B32-CC11E1E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DDC9F0-4603-06E2-2457-04745114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A98852-6A32-E335-B588-8846025C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72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92175-072E-CDE4-DB17-8E17859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24D1A-BFC8-E2DC-B0CB-044605EC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8E2BC7-4881-7ECC-9A04-3728B5B2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71B569-6F8B-63BC-91A1-A93742AA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C2C794-66BE-90F2-765D-75CFCC8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10566B-1A55-1152-148E-0F0C2AB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55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4BD85-D51B-C22E-6DF4-606B3BE6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4D4072-52E4-E093-43F9-2A026409F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88B523-2DCF-3312-81ED-F92468A53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593611-C0C4-F5BA-3129-8D982566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A2F29B-F467-6B62-0863-7B10BB5A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D73CF0-684C-E4E8-68F5-8B195539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6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C12D81-07DF-0B25-094C-E219EC92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195783-AFAD-2558-0541-85B26286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0379B-E9C1-F257-6A3B-C5FD1C633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6DC5-95CE-4B86-9C95-612DAEEE83C7}" type="datetimeFigureOut">
              <a:rPr lang="zh-TW" altLang="en-US" smtClean="0"/>
              <a:t>2022/7/24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2E6BF-A8FC-28A0-B760-6EE7A98DA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AB65D-9954-044D-0A85-DA666DF0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EED5-00E1-4863-B1F7-541FD767D8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88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4648200" cy="194914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7543800" y="4905199"/>
            <a:ext cx="4648200" cy="1949143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533B90-1D85-86CA-16A8-3D03D5AB1E09}"/>
              </a:ext>
            </a:extLst>
          </p:cNvPr>
          <p:cNvSpPr txBox="1"/>
          <p:nvPr/>
        </p:nvSpPr>
        <p:spPr>
          <a:xfrm rot="20202087">
            <a:off x="-624308" y="51471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C2322F-FBE1-CB1F-404D-CCC9789D4DFB}"/>
              </a:ext>
            </a:extLst>
          </p:cNvPr>
          <p:cNvSpPr txBox="1"/>
          <p:nvPr/>
        </p:nvSpPr>
        <p:spPr>
          <a:xfrm>
            <a:off x="9222377" y="0"/>
            <a:ext cx="296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https://www.flaticon.com/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3036DF6-C28E-D55B-EAC8-B30AF34CA667}"/>
              </a:ext>
            </a:extLst>
          </p:cNvPr>
          <p:cNvSpPr txBox="1"/>
          <p:nvPr/>
        </p:nvSpPr>
        <p:spPr>
          <a:xfrm rot="20207956">
            <a:off x="8198407" y="5736911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4B2B63D-ED1C-AE48-A947-5CDC5CBD9E17}"/>
              </a:ext>
            </a:extLst>
          </p:cNvPr>
          <p:cNvGrpSpPr/>
          <p:nvPr/>
        </p:nvGrpSpPr>
        <p:grpSpPr>
          <a:xfrm>
            <a:off x="742244" y="1222858"/>
            <a:ext cx="10707511" cy="4412284"/>
            <a:chOff x="648977" y="1222858"/>
            <a:chExt cx="10707511" cy="441228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DC31DF3-172F-E5F2-9A9F-66135129E84E}"/>
                </a:ext>
              </a:extLst>
            </p:cNvPr>
            <p:cNvGrpSpPr/>
            <p:nvPr/>
          </p:nvGrpSpPr>
          <p:grpSpPr>
            <a:xfrm>
              <a:off x="648977" y="1222858"/>
              <a:ext cx="10707511" cy="4412284"/>
              <a:chOff x="648977" y="1222858"/>
              <a:chExt cx="10707511" cy="4412284"/>
            </a:xfrm>
          </p:grpSpPr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1239CDB5-E8F5-EB70-A245-7ADDD7E3625E}"/>
                  </a:ext>
                </a:extLst>
              </p:cNvPr>
              <p:cNvGrpSpPr/>
              <p:nvPr/>
            </p:nvGrpSpPr>
            <p:grpSpPr>
              <a:xfrm>
                <a:off x="648977" y="1222858"/>
                <a:ext cx="10707511" cy="4412284"/>
                <a:chOff x="386510" y="1222858"/>
                <a:chExt cx="10707511" cy="4412284"/>
              </a:xfrm>
            </p:grpSpPr>
            <p:pic>
              <p:nvPicPr>
                <p:cNvPr id="5" name="圖片 4">
                  <a:extLst>
                    <a:ext uri="{FF2B5EF4-FFF2-40B4-BE49-F238E27FC236}">
                      <a16:creationId xmlns:a16="http://schemas.microsoft.com/office/drawing/2014/main" id="{E58FB92B-5449-9257-084D-3EF2E596AA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1737" y="1222858"/>
                  <a:ext cx="4412284" cy="4412284"/>
                </a:xfrm>
                <a:prstGeom prst="rect">
                  <a:avLst/>
                </a:prstGeom>
              </p:spPr>
            </p:pic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3004992-3289-E049-C05B-D4BFEC6ECF6D}"/>
                    </a:ext>
                  </a:extLst>
                </p:cNvPr>
                <p:cNvSpPr txBox="1"/>
                <p:nvPr/>
              </p:nvSpPr>
              <p:spPr>
                <a:xfrm>
                  <a:off x="386510" y="3194664"/>
                  <a:ext cx="609600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4800" b="1" dirty="0">
                      <a:solidFill>
                        <a:schemeClr val="accent4">
                          <a:lumMod val="75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伴</a:t>
                  </a:r>
                  <a:r>
                    <a:rPr lang="zh-TW" altLang="en-US" sz="48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學</a:t>
                  </a:r>
                  <a:r>
                    <a:rPr lang="zh-TW" altLang="en-US" sz="4800" b="1" dirty="0">
                      <a:solidFill>
                        <a:srgbClr val="C0000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松</a:t>
                  </a:r>
                  <a:endParaRPr lang="zh-TW" altLang="en-US" sz="32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</p:grp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187542D3-DDA2-BAA6-A610-7A6EA9DAE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4855" y="2337507"/>
                <a:ext cx="944243" cy="944243"/>
              </a:xfrm>
              <a:prstGeom prst="rect">
                <a:avLst/>
              </a:prstGeom>
            </p:spPr>
          </p:pic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068446-FCA2-C76A-6746-569F66FCC0B1}"/>
                </a:ext>
              </a:extLst>
            </p:cNvPr>
            <p:cNvSpPr txBox="1"/>
            <p:nvPr/>
          </p:nvSpPr>
          <p:spPr>
            <a:xfrm>
              <a:off x="648977" y="4025661"/>
              <a:ext cx="6096000" cy="543226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TW" sz="2800" b="1" u="sng" dirty="0">
                  <a:solidFill>
                    <a:schemeClr val="accent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Decode Module</a:t>
              </a:r>
              <a:endParaRPr lang="en-US" altLang="zh-TW" sz="2800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047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0452E7CD-9A27-21CA-256E-0CB5F374B3EE}"/>
              </a:ext>
            </a:extLst>
          </p:cNvPr>
          <p:cNvSpPr/>
          <p:nvPr/>
        </p:nvSpPr>
        <p:spPr>
          <a:xfrm rot="16200000">
            <a:off x="1529728" y="1861097"/>
            <a:ext cx="3286125" cy="3128963"/>
          </a:xfrm>
          <a:prstGeom prst="triangle">
            <a:avLst/>
          </a:prstGeom>
          <a:gradFill>
            <a:gsLst>
              <a:gs pos="0">
                <a:srgbClr val="50505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6BD433-70D9-F3A5-C50B-B65AB94C1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94" y="2280472"/>
            <a:ext cx="2212631" cy="1933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8D4E431-253A-A0BC-D1AA-F7865312D71F}"/>
              </a:ext>
            </a:extLst>
          </p:cNvPr>
          <p:cNvSpPr txBox="1"/>
          <p:nvPr/>
        </p:nvSpPr>
        <p:spPr>
          <a:xfrm>
            <a:off x="552729" y="4364411"/>
            <a:ext cx="2111160" cy="461665"/>
          </a:xfrm>
          <a:prstGeom prst="rect">
            <a:avLst/>
          </a:prstGeom>
          <a:ln w="28575">
            <a:solidFill>
              <a:srgbClr val="32343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5B7263A-6390-8827-E2CD-22A3FDB35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660" y="1909559"/>
            <a:ext cx="3599485" cy="30320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D3496E5-D7CC-9C63-C6EF-1DBE86B521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80" y="1139730"/>
            <a:ext cx="1285570" cy="1285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017499-944F-45A2-CB3B-D26A11C30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695" y="2649442"/>
            <a:ext cx="1552270" cy="1552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E922589-F08F-45E9-D374-25637330B12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180" y="4432701"/>
            <a:ext cx="1285570" cy="1285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CA0A394-298C-E619-44BF-003892D9F7DF}"/>
              </a:ext>
            </a:extLst>
          </p:cNvPr>
          <p:cNvSpPr/>
          <p:nvPr/>
        </p:nvSpPr>
        <p:spPr>
          <a:xfrm>
            <a:off x="7380595" y="2837619"/>
            <a:ext cx="1009650" cy="1175916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EBF5663-3F35-F6C5-BB33-08AE00D6B6D0}"/>
              </a:ext>
            </a:extLst>
          </p:cNvPr>
          <p:cNvSpPr txBox="1"/>
          <p:nvPr/>
        </p:nvSpPr>
        <p:spPr>
          <a:xfrm>
            <a:off x="8343568" y="1549787"/>
            <a:ext cx="1006906" cy="461665"/>
          </a:xfrm>
          <a:prstGeom prst="rect">
            <a:avLst/>
          </a:prstGeom>
          <a:ln w="28575">
            <a:solidFill>
              <a:srgbClr val="32343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131893A-E6EA-1E26-F84A-807B719F7139}"/>
              </a:ext>
            </a:extLst>
          </p:cNvPr>
          <p:cNvSpPr txBox="1"/>
          <p:nvPr/>
        </p:nvSpPr>
        <p:spPr>
          <a:xfrm>
            <a:off x="10679415" y="3194744"/>
            <a:ext cx="1006906" cy="461665"/>
          </a:xfrm>
          <a:prstGeom prst="rect">
            <a:avLst/>
          </a:prstGeom>
          <a:ln w="28575">
            <a:solidFill>
              <a:srgbClr val="32343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跳躍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08AD9ED-893C-ECB6-5193-15095AAE086D}"/>
              </a:ext>
            </a:extLst>
          </p:cNvPr>
          <p:cNvSpPr txBox="1"/>
          <p:nvPr/>
        </p:nvSpPr>
        <p:spPr>
          <a:xfrm>
            <a:off x="8346644" y="4846549"/>
            <a:ext cx="1006906" cy="461665"/>
          </a:xfrm>
          <a:prstGeom prst="rect">
            <a:avLst/>
          </a:prstGeom>
          <a:ln w="28575">
            <a:solidFill>
              <a:srgbClr val="32343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57F9860-F1CB-BC1A-43EF-FAF053CEFC09}"/>
              </a:ext>
            </a:extLst>
          </p:cNvPr>
          <p:cNvSpPr txBox="1"/>
          <p:nvPr/>
        </p:nvSpPr>
        <p:spPr>
          <a:xfrm>
            <a:off x="9222377" y="0"/>
            <a:ext cx="296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https://www.flaticon.com/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4992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1" grpId="0" animBg="1"/>
      <p:bldP spid="22" grpId="0" animBg="1"/>
      <p:bldP spid="23" grpId="0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0028" y="1068997"/>
            <a:ext cx="8998100" cy="477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/>
          <p:cNvSpPr/>
          <p:nvPr/>
        </p:nvSpPr>
        <p:spPr>
          <a:xfrm rot="10800000" flipH="1">
            <a:off x="0" y="-2503"/>
            <a:ext cx="4648200" cy="1949143"/>
          </a:xfrm>
          <a:prstGeom prst="rtTriangle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 flipH="1">
            <a:off x="7543800" y="4905199"/>
            <a:ext cx="4648200" cy="1949143"/>
          </a:xfrm>
          <a:prstGeom prst="rtTriangl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 rot="-1397913">
            <a:off x="-624308" y="51471"/>
            <a:ext cx="48461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 rot="-1392044">
            <a:off x="8198407" y="5736911"/>
            <a:ext cx="48461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871009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/>
          <p:nvPr/>
        </p:nvSpPr>
        <p:spPr>
          <a:xfrm rot="10800000" flipH="1">
            <a:off x="0" y="-2503"/>
            <a:ext cx="4648200" cy="1949143"/>
          </a:xfrm>
          <a:prstGeom prst="rtTriangle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2"/>
          <p:cNvSpPr/>
          <p:nvPr/>
        </p:nvSpPr>
        <p:spPr>
          <a:xfrm flipH="1">
            <a:off x="7543800" y="4905199"/>
            <a:ext cx="4648200" cy="1949143"/>
          </a:xfrm>
          <a:prstGeom prst="rtTriangl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 rot="-1397913">
            <a:off x="-624308" y="51471"/>
            <a:ext cx="48461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 rot="-1392044">
            <a:off x="8198407" y="5736911"/>
            <a:ext cx="48461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740100" y="1785600"/>
            <a:ext cx="63252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add     rd = rs1 + rs2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sub     rd = rs1 - rs2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and     rd = rs1 &amp; rs2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or        rd = rs1 |  rs2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xor      rd = rs1 ^ rs2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725" y="1984097"/>
            <a:ext cx="9144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7600" y="2269847"/>
            <a:ext cx="117157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2900" y="1946647"/>
            <a:ext cx="1036617" cy="2502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84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/>
          <p:nvPr/>
        </p:nvSpPr>
        <p:spPr>
          <a:xfrm rot="10800000" flipH="1">
            <a:off x="-177625" y="-357710"/>
            <a:ext cx="4648200" cy="1949100"/>
          </a:xfrm>
          <a:prstGeom prst="rtTriangle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 flipH="1">
            <a:off x="7948375" y="5092674"/>
            <a:ext cx="4648200" cy="1949100"/>
          </a:xfrm>
          <a:prstGeom prst="rtTriangl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 rot="-1397924">
            <a:off x="-801938" y="-303746"/>
            <a:ext cx="4845963" cy="101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 rot="-1392111">
            <a:off x="8603005" y="5924346"/>
            <a:ext cx="4846035" cy="10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 txBox="1"/>
          <p:nvPr/>
        </p:nvSpPr>
        <p:spPr>
          <a:xfrm>
            <a:off x="2318950" y="433750"/>
            <a:ext cx="8752500" cy="45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邏輯左移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sll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 = rs1 &lt;&lt; rs2[4:0]</a:t>
            </a:r>
            <a:br>
              <a:rPr lang="en-US" sz="3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邏輯右移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srl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 = rs1 &gt;&gt; rs2[4:0]</a:t>
            </a:r>
            <a:br>
              <a:rPr lang="en-US" sz="3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算數右移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sra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800" dirty="0" err="1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3800" dirty="0">
                <a:latin typeface="Calibri"/>
                <a:ea typeface="Calibri"/>
                <a:cs typeface="Calibri"/>
                <a:sym typeface="Calibri"/>
              </a:rPr>
              <a:t> = rs1 &gt;&gt;s  rs2[4:0]</a:t>
            </a:r>
            <a:br>
              <a:rPr lang="en-US" sz="3800" dirty="0">
                <a:latin typeface="Calibri"/>
                <a:ea typeface="Calibri"/>
                <a:cs typeface="Calibri"/>
                <a:sym typeface="Calibri"/>
              </a:rPr>
            </a:br>
            <a:endParaRPr sz="3800" dirty="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" name="Google Shape;268;p15"/>
          <p:cNvGraphicFramePr/>
          <p:nvPr/>
        </p:nvGraphicFramePr>
        <p:xfrm>
          <a:off x="2556325" y="1463125"/>
          <a:ext cx="1914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9" name="Google Shape;269;p15"/>
          <p:cNvGraphicFramePr/>
          <p:nvPr/>
        </p:nvGraphicFramePr>
        <p:xfrm>
          <a:off x="6488025" y="1463125"/>
          <a:ext cx="1914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0" name="Google Shape;270;p15"/>
          <p:cNvCxnSpPr/>
          <p:nvPr/>
        </p:nvCxnSpPr>
        <p:spPr>
          <a:xfrm>
            <a:off x="4568700" y="1667625"/>
            <a:ext cx="17763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15"/>
          <p:cNvSpPr txBox="1"/>
          <p:nvPr/>
        </p:nvSpPr>
        <p:spPr>
          <a:xfrm>
            <a:off x="4760950" y="1667625"/>
            <a:ext cx="162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&lt;&lt; 2 (00010)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" name="Google Shape;272;p15"/>
          <p:cNvGraphicFramePr/>
          <p:nvPr/>
        </p:nvGraphicFramePr>
        <p:xfrm>
          <a:off x="2533875" y="2789775"/>
          <a:ext cx="1914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p15"/>
          <p:cNvGraphicFramePr/>
          <p:nvPr/>
        </p:nvGraphicFramePr>
        <p:xfrm>
          <a:off x="6465575" y="2789775"/>
          <a:ext cx="1914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Google Shape;274;p15"/>
          <p:cNvCxnSpPr/>
          <p:nvPr/>
        </p:nvCxnSpPr>
        <p:spPr>
          <a:xfrm>
            <a:off x="4546250" y="2994275"/>
            <a:ext cx="17763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5"/>
          <p:cNvSpPr txBox="1"/>
          <p:nvPr/>
        </p:nvSpPr>
        <p:spPr>
          <a:xfrm>
            <a:off x="4738500" y="2994275"/>
            <a:ext cx="162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&gt;&gt; 2 (00010)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15"/>
          <p:cNvGraphicFramePr/>
          <p:nvPr/>
        </p:nvGraphicFramePr>
        <p:xfrm>
          <a:off x="2511425" y="4155900"/>
          <a:ext cx="1914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7" name="Google Shape;277;p15"/>
          <p:cNvGraphicFramePr/>
          <p:nvPr>
            <p:extLst>
              <p:ext uri="{D42A27DB-BD31-4B8C-83A1-F6EECF244321}">
                <p14:modId xmlns:p14="http://schemas.microsoft.com/office/powerpoint/2010/main" val="2404560805"/>
              </p:ext>
            </p:extLst>
          </p:nvPr>
        </p:nvGraphicFramePr>
        <p:xfrm>
          <a:off x="6443125" y="4155900"/>
          <a:ext cx="191425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C0C0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8" name="Google Shape;278;p15"/>
          <p:cNvCxnSpPr/>
          <p:nvPr/>
        </p:nvCxnSpPr>
        <p:spPr>
          <a:xfrm>
            <a:off x="4523800" y="4360400"/>
            <a:ext cx="1776300" cy="0"/>
          </a:xfrm>
          <a:prstGeom prst="straightConnector1">
            <a:avLst/>
          </a:prstGeom>
          <a:noFill/>
          <a:ln w="38100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" name="Google Shape;279;p15"/>
          <p:cNvSpPr txBox="1"/>
          <p:nvPr/>
        </p:nvSpPr>
        <p:spPr>
          <a:xfrm>
            <a:off x="4716050" y="4360400"/>
            <a:ext cx="162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&gt;&gt;s 2 (00010)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083831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d8f1cb7ac_0_19"/>
          <p:cNvSpPr/>
          <p:nvPr/>
        </p:nvSpPr>
        <p:spPr>
          <a:xfrm rot="10800000" flipH="1">
            <a:off x="0" y="-2460"/>
            <a:ext cx="4648200" cy="1949100"/>
          </a:xfrm>
          <a:prstGeom prst="rtTriangle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13d8f1cb7ac_0_19"/>
          <p:cNvSpPr/>
          <p:nvPr/>
        </p:nvSpPr>
        <p:spPr>
          <a:xfrm flipH="1">
            <a:off x="7543800" y="4905199"/>
            <a:ext cx="4648200" cy="1949100"/>
          </a:xfrm>
          <a:prstGeom prst="rtTriangl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13d8f1cb7ac_0_19"/>
          <p:cNvSpPr txBox="1"/>
          <p:nvPr/>
        </p:nvSpPr>
        <p:spPr>
          <a:xfrm rot="-1397924">
            <a:off x="-624313" y="51504"/>
            <a:ext cx="4845963" cy="101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3d8f1cb7ac_0_19"/>
          <p:cNvSpPr txBox="1"/>
          <p:nvPr/>
        </p:nvSpPr>
        <p:spPr>
          <a:xfrm rot="-1392111">
            <a:off x="8198430" y="5736871"/>
            <a:ext cx="4846035" cy="10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3d8f1cb7ac_0_19"/>
          <p:cNvSpPr txBox="1"/>
          <p:nvPr/>
        </p:nvSpPr>
        <p:spPr>
          <a:xfrm>
            <a:off x="1148125" y="1529025"/>
            <a:ext cx="12285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slt       if (rs1&lt;rs2)  rd=1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		   else              rd=0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sltu    if ( |rs1| &lt; |rs2| )   rd=1     (比較時視為無號數)</a:t>
            </a:r>
            <a:br>
              <a:rPr lang="en-US" sz="3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          else                            rd=0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34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856" y="159282"/>
            <a:ext cx="9270842" cy="6098916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/>
          <p:nvPr/>
        </p:nvSpPr>
        <p:spPr>
          <a:xfrm rot="10800000" flipH="1">
            <a:off x="0" y="-2503"/>
            <a:ext cx="4648200" cy="1949143"/>
          </a:xfrm>
          <a:prstGeom prst="rtTriangle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/>
          <p:nvPr/>
        </p:nvSpPr>
        <p:spPr>
          <a:xfrm flipH="1">
            <a:off x="7543800" y="4905199"/>
            <a:ext cx="4648200" cy="1949143"/>
          </a:xfrm>
          <a:prstGeom prst="rtTriangle">
            <a:avLst/>
          </a:prstGeom>
          <a:solidFill>
            <a:srgbClr val="ACB8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 rot="-1397913">
            <a:off x="-624308" y="51471"/>
            <a:ext cx="48461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 rot="-1392044">
            <a:off x="8198407" y="5736911"/>
            <a:ext cx="484611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010101001111010101001100010101010101010011000101010110100100010101010010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010110110101010101011101011010001001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533577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圖片 8" descr="一張含有 文字, 標誌, 向量圖形 的圖片&#10;&#10;自動產生的描述">
            <a:extLst>
              <a:ext uri="{FF2B5EF4-FFF2-40B4-BE49-F238E27FC236}">
                <a16:creationId xmlns:a16="http://schemas.microsoft.com/office/drawing/2014/main" id="{B072EC70-4B0D-31A5-32F0-68C5D448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143" y="2314144"/>
            <a:ext cx="2229711" cy="222971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6D58700-A2EF-3F53-AA37-75678CD7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912" y="797493"/>
            <a:ext cx="9782175" cy="5263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25E729EA-FC81-C0F7-0AE8-71C4005F9810}"/>
              </a:ext>
            </a:extLst>
          </p:cNvPr>
          <p:cNvSpPr txBox="1"/>
          <p:nvPr/>
        </p:nvSpPr>
        <p:spPr>
          <a:xfrm>
            <a:off x="7810500" y="0"/>
            <a:ext cx="438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Ripes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visual computer architecture simulator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66536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B28AD32-99E0-DBF0-86A1-6483C01641D5}"/>
              </a:ext>
            </a:extLst>
          </p:cNvPr>
          <p:cNvSpPr txBox="1"/>
          <p:nvPr/>
        </p:nvSpPr>
        <p:spPr>
          <a:xfrm>
            <a:off x="4071937" y="3013501"/>
            <a:ext cx="4048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Any Question?</a:t>
            </a:r>
            <a:endParaRPr lang="zh-TW" altLang="en-US" sz="4800" dirty="0"/>
          </a:p>
        </p:txBody>
      </p: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0B176E5A-5FC8-9CE4-F5E5-2E64D382665C}"/>
              </a:ext>
            </a:extLst>
          </p:cNvPr>
          <p:cNvSpPr/>
          <p:nvPr/>
        </p:nvSpPr>
        <p:spPr>
          <a:xfrm rot="10800000" flipH="1">
            <a:off x="0" y="-2503"/>
            <a:ext cx="4648200" cy="1949143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0F8BBCA2-2519-7C6B-B09A-78159561FB29}"/>
              </a:ext>
            </a:extLst>
          </p:cNvPr>
          <p:cNvSpPr/>
          <p:nvPr/>
        </p:nvSpPr>
        <p:spPr>
          <a:xfrm flipH="1">
            <a:off x="7543800" y="4905199"/>
            <a:ext cx="4648200" cy="1949143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6EF16D-7E29-0D5A-D2B4-4FBC75844AF3}"/>
              </a:ext>
            </a:extLst>
          </p:cNvPr>
          <p:cNvSpPr txBox="1"/>
          <p:nvPr/>
        </p:nvSpPr>
        <p:spPr>
          <a:xfrm rot="20202087">
            <a:off x="-624308" y="51471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AA96E0-DF21-55F8-E449-5087549E6C7D}"/>
              </a:ext>
            </a:extLst>
          </p:cNvPr>
          <p:cNvSpPr txBox="1"/>
          <p:nvPr/>
        </p:nvSpPr>
        <p:spPr>
          <a:xfrm rot="20207956">
            <a:off x="8198407" y="5736911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9697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E1C66C1E-C569-EC1D-A7BF-43E22B9F5350}"/>
              </a:ext>
            </a:extLst>
          </p:cNvPr>
          <p:cNvSpPr/>
          <p:nvPr/>
        </p:nvSpPr>
        <p:spPr>
          <a:xfrm>
            <a:off x="5026817" y="2626518"/>
            <a:ext cx="2138365" cy="1604963"/>
          </a:xfrm>
          <a:prstGeom prst="right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E99DA70-5282-C299-C4BC-BD3718B9823C}"/>
              </a:ext>
            </a:extLst>
          </p:cNvPr>
          <p:cNvSpPr txBox="1"/>
          <p:nvPr/>
        </p:nvSpPr>
        <p:spPr>
          <a:xfrm>
            <a:off x="503453" y="2690335"/>
            <a:ext cx="428625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int main (void)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altLang="zh-TW" b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(“Hello world!\n”);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0;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zh-TW" altLang="en-US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291D680-1D64-A2C5-5A7D-216730DE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6" y="1723786"/>
            <a:ext cx="4048690" cy="34104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65072039-8C7F-F727-3B48-553A1E269E40}"/>
              </a:ext>
            </a:extLst>
          </p:cNvPr>
          <p:cNvSpPr txBox="1"/>
          <p:nvPr/>
        </p:nvSpPr>
        <p:spPr>
          <a:xfrm>
            <a:off x="1585189" y="4403844"/>
            <a:ext cx="211116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我們看得懂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11C48E5-E331-A99E-CF63-AB0A70A4EA1C}"/>
              </a:ext>
            </a:extLst>
          </p:cNvPr>
          <p:cNvSpPr txBox="1"/>
          <p:nvPr/>
        </p:nvSpPr>
        <p:spPr>
          <a:xfrm>
            <a:off x="8371061" y="5389429"/>
            <a:ext cx="211116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機器看得懂</a:t>
            </a:r>
          </a:p>
        </p:txBody>
      </p:sp>
    </p:spTree>
    <p:extLst>
      <p:ext uri="{BB962C8B-B14F-4D97-AF65-F5344CB8AC3E}">
        <p14:creationId xmlns:p14="http://schemas.microsoft.com/office/powerpoint/2010/main" val="16655058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9312A32-21E8-3F52-0F8C-4E29CB55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1719248"/>
            <a:ext cx="4048690" cy="34104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20張超好笑【黑人問號】梗圖！快來看看網友們的搞笑創作！">
            <a:extLst>
              <a:ext uri="{FF2B5EF4-FFF2-40B4-BE49-F238E27FC236}">
                <a16:creationId xmlns:a16="http://schemas.microsoft.com/office/drawing/2014/main" id="{280ACF16-1201-B2C9-28E7-8C563D2E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23" y="1281336"/>
            <a:ext cx="4181475" cy="4286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B6413D0-DD3A-7F2F-9AF6-D878D06EA278}"/>
              </a:ext>
            </a:extLst>
          </p:cNvPr>
          <p:cNvSpPr txBox="1"/>
          <p:nvPr/>
        </p:nvSpPr>
        <p:spPr>
          <a:xfrm>
            <a:off x="9296400" y="0"/>
            <a:ext cx="289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https://www.ettoday.net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89593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875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04EA57A0-4AC7-9559-44C6-663BDD633D53}"/>
              </a:ext>
            </a:extLst>
          </p:cNvPr>
          <p:cNvSpPr/>
          <p:nvPr/>
        </p:nvSpPr>
        <p:spPr>
          <a:xfrm rot="16200000">
            <a:off x="1678781" y="1861096"/>
            <a:ext cx="3286125" cy="3128963"/>
          </a:xfrm>
          <a:prstGeom prst="triangle">
            <a:avLst/>
          </a:prstGeom>
          <a:gradFill>
            <a:gsLst>
              <a:gs pos="0">
                <a:srgbClr val="333F5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9312A32-21E8-3F52-0F8C-4E29CB550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0" y="2621749"/>
            <a:ext cx="1916657" cy="16145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932806-6A0E-63D8-5CA0-A25E84ADB6A3}"/>
              </a:ext>
            </a:extLst>
          </p:cNvPr>
          <p:cNvSpPr txBox="1"/>
          <p:nvPr/>
        </p:nvSpPr>
        <p:spPr>
          <a:xfrm>
            <a:off x="3952875" y="219632"/>
            <a:ext cx="42862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int x = 6;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int y = 2;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int z = x &lt;&lt; y;</a:t>
            </a:r>
          </a:p>
          <a:p>
            <a:pPr algn="l"/>
            <a:r>
              <a:rPr lang="en-US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int j = x &lt;&lt; 2;</a:t>
            </a: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C73F82D0-232E-FC83-88A3-71B5E730C912}"/>
              </a:ext>
            </a:extLst>
          </p:cNvPr>
          <p:cNvSpPr/>
          <p:nvPr/>
        </p:nvSpPr>
        <p:spPr>
          <a:xfrm>
            <a:off x="4800600" y="1560961"/>
            <a:ext cx="2590800" cy="1200329"/>
          </a:xfrm>
          <a:prstGeom prst="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Compiler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B21EA6-1801-570D-13E0-C0F9E1ECD1B1}"/>
              </a:ext>
            </a:extLst>
          </p:cNvPr>
          <p:cNvSpPr txBox="1"/>
          <p:nvPr/>
        </p:nvSpPr>
        <p:spPr>
          <a:xfrm>
            <a:off x="3952875" y="2831790"/>
            <a:ext cx="42862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li a0 6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li a1 2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sll a2 a0 a1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slli a3 a0 2</a:t>
            </a:r>
            <a:endParaRPr lang="zh-TW" altLang="en-US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AB894F26-840E-4554-9649-FE88A2D18D27}"/>
              </a:ext>
            </a:extLst>
          </p:cNvPr>
          <p:cNvSpPr/>
          <p:nvPr/>
        </p:nvSpPr>
        <p:spPr>
          <a:xfrm>
            <a:off x="4627319" y="4102619"/>
            <a:ext cx="2937362" cy="1200329"/>
          </a:xfrm>
          <a:prstGeom prst="downArrow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組譯器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8CAE5D9-953A-8D39-3BE1-FD4F49B99399}"/>
              </a:ext>
            </a:extLst>
          </p:cNvPr>
          <p:cNvSpPr txBox="1"/>
          <p:nvPr/>
        </p:nvSpPr>
        <p:spPr>
          <a:xfrm>
            <a:off x="6335820" y="118219"/>
            <a:ext cx="211116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高階語言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AD23BD-DCDC-9DD4-75B8-74A9100B8D4B}"/>
              </a:ext>
            </a:extLst>
          </p:cNvPr>
          <p:cNvSpPr txBox="1"/>
          <p:nvPr/>
        </p:nvSpPr>
        <p:spPr>
          <a:xfrm>
            <a:off x="6335820" y="2714708"/>
            <a:ext cx="2111160" cy="461665"/>
          </a:xfrm>
          <a:prstGeom prst="rect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組合語言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32ACE7B-3A35-ECFE-C1A0-C260CA53E8E8}"/>
              </a:ext>
            </a:extLst>
          </p:cNvPr>
          <p:cNvSpPr txBox="1"/>
          <p:nvPr/>
        </p:nvSpPr>
        <p:spPr>
          <a:xfrm>
            <a:off x="3952875" y="5373448"/>
            <a:ext cx="42862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0: 00600513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4: 00200593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8: 00b51633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c: 00251693</a:t>
            </a:r>
            <a:endParaRPr lang="zh-TW" altLang="en-US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AE1B2B6-E009-ED98-FD28-83E6A1A34685}"/>
              </a:ext>
            </a:extLst>
          </p:cNvPr>
          <p:cNvSpPr txBox="1"/>
          <p:nvPr/>
        </p:nvSpPr>
        <p:spPr>
          <a:xfrm>
            <a:off x="6320076" y="5262587"/>
            <a:ext cx="2111160" cy="461665"/>
          </a:xfrm>
          <a:prstGeom prst="rect">
            <a:avLst/>
          </a:prstGeom>
          <a:ln w="28575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機器語言</a:t>
            </a:r>
          </a:p>
        </p:txBody>
      </p:sp>
    </p:spTree>
    <p:extLst>
      <p:ext uri="{BB962C8B-B14F-4D97-AF65-F5344CB8AC3E}">
        <p14:creationId xmlns:p14="http://schemas.microsoft.com/office/powerpoint/2010/main" val="400132290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 animBg="1"/>
      <p:bldP spid="5" grpId="0" animBg="1"/>
      <p:bldP spid="13" grpId="0" animBg="1"/>
      <p:bldP spid="16" grpId="0" animBg="1"/>
      <p:bldP spid="18" grpId="0" animBg="1"/>
      <p:bldP spid="21" grpId="0" animBg="1"/>
      <p:bldP spid="25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32ACE7B-3A35-ECFE-C1A0-C260CA53E8E8}"/>
              </a:ext>
            </a:extLst>
          </p:cNvPr>
          <p:cNvSpPr txBox="1"/>
          <p:nvPr/>
        </p:nvSpPr>
        <p:spPr>
          <a:xfrm>
            <a:off x="3952873" y="281373"/>
            <a:ext cx="42862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0: 00600513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4: 00200593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8: 00b51633</a:t>
            </a:r>
          </a:p>
          <a:p>
            <a:r>
              <a:rPr lang="it-IT" altLang="zh-TW" b="1" dirty="0">
                <a:latin typeface="Cascadia Mono" panose="020B0609020000020004" pitchFamily="49" charset="0"/>
                <a:cs typeface="Cascadia Mono" panose="020B0609020000020004" pitchFamily="49" charset="0"/>
              </a:rPr>
              <a:t>c: 00251693</a:t>
            </a:r>
            <a:endParaRPr lang="zh-TW" altLang="en-US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9505277-50E3-8E1C-9C7F-CD82CC25EF08}"/>
              </a:ext>
            </a:extLst>
          </p:cNvPr>
          <p:cNvSpPr/>
          <p:nvPr/>
        </p:nvSpPr>
        <p:spPr>
          <a:xfrm>
            <a:off x="4800600" y="2501830"/>
            <a:ext cx="2590800" cy="120032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Linker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A077E3-8570-E2C2-476D-8C2EADBE7D1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65" y="1814681"/>
            <a:ext cx="957780" cy="95778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E7DB7E1-9D72-7A62-593C-2DAC1AA6441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54" y="2501830"/>
            <a:ext cx="957780" cy="95778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EC8527D1-3493-FF27-C699-5EF367796D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65" y="3068705"/>
            <a:ext cx="957780" cy="957780"/>
          </a:xfrm>
          <a:prstGeom prst="rect">
            <a:avLst/>
          </a:prstGeom>
        </p:spPr>
      </p:pic>
      <p:sp>
        <p:nvSpPr>
          <p:cNvPr id="28" name="箭號: 向下 27">
            <a:extLst>
              <a:ext uri="{FF2B5EF4-FFF2-40B4-BE49-F238E27FC236}">
                <a16:creationId xmlns:a16="http://schemas.microsoft.com/office/drawing/2014/main" id="{BAF051B2-439A-F630-FAA2-1324F71CC1EF}"/>
              </a:ext>
            </a:extLst>
          </p:cNvPr>
          <p:cNvSpPr/>
          <p:nvPr/>
        </p:nvSpPr>
        <p:spPr>
          <a:xfrm rot="16200000">
            <a:off x="3599394" y="2399011"/>
            <a:ext cx="869556" cy="120032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6D3F33BF-5328-E3A0-87C4-563245BE3A9F}"/>
              </a:ext>
            </a:extLst>
          </p:cNvPr>
          <p:cNvSpPr/>
          <p:nvPr/>
        </p:nvSpPr>
        <p:spPr>
          <a:xfrm rot="5400000">
            <a:off x="7723049" y="2399012"/>
            <a:ext cx="869556" cy="1200329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FC5805-33C7-DBF7-2CEF-92A713F3D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106" y="4062602"/>
            <a:ext cx="1831785" cy="1831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8CF9F0-7434-FC97-BACE-A97C5E65C6E9}"/>
              </a:ext>
            </a:extLst>
          </p:cNvPr>
          <p:cNvSpPr txBox="1"/>
          <p:nvPr/>
        </p:nvSpPr>
        <p:spPr>
          <a:xfrm>
            <a:off x="5040419" y="6254830"/>
            <a:ext cx="2111160" cy="461665"/>
          </a:xfrm>
          <a:prstGeom prst="rect">
            <a:avLst/>
          </a:prstGeom>
          <a:solidFill>
            <a:srgbClr val="CC9900"/>
          </a:solidFill>
          <a:ln w="28575">
            <a:solidFill>
              <a:srgbClr val="8F651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可執行檔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DA98633-0626-61F0-78FE-7831B56D6730}"/>
              </a:ext>
            </a:extLst>
          </p:cNvPr>
          <p:cNvSpPr txBox="1"/>
          <p:nvPr/>
        </p:nvSpPr>
        <p:spPr>
          <a:xfrm>
            <a:off x="9222377" y="0"/>
            <a:ext cx="296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https://www.flaticon.com/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3316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 animBg="1"/>
      <p:bldP spid="29" grpId="0" animBg="1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2FC5805-33C7-DBF7-2CEF-92A713F3D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07" y="2083888"/>
            <a:ext cx="1831785" cy="18317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D88CF9F0-7434-FC97-BACE-A97C5E65C6E9}"/>
              </a:ext>
            </a:extLst>
          </p:cNvPr>
          <p:cNvSpPr txBox="1"/>
          <p:nvPr/>
        </p:nvSpPr>
        <p:spPr>
          <a:xfrm>
            <a:off x="1840019" y="4092061"/>
            <a:ext cx="2111160" cy="461665"/>
          </a:xfrm>
          <a:prstGeom prst="rect">
            <a:avLst/>
          </a:prstGeom>
          <a:solidFill>
            <a:srgbClr val="CC9900"/>
          </a:solidFill>
          <a:ln w="28575">
            <a:solidFill>
              <a:srgbClr val="8F651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可執行檔</a:t>
            </a:r>
          </a:p>
        </p:txBody>
      </p:sp>
      <p:pic>
        <p:nvPicPr>
          <p:cNvPr id="5" name="圖片 4" descr="一張含有 廣場 的圖片&#10;&#10;自動產生的描述">
            <a:extLst>
              <a:ext uri="{FF2B5EF4-FFF2-40B4-BE49-F238E27FC236}">
                <a16:creationId xmlns:a16="http://schemas.microsoft.com/office/drawing/2014/main" id="{270E564D-88F3-340A-3674-9AACFED6D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278" y="2380818"/>
            <a:ext cx="2096361" cy="2096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183B4E93-E487-BB65-89C4-282979526663}"/>
              </a:ext>
            </a:extLst>
          </p:cNvPr>
          <p:cNvSpPr/>
          <p:nvPr/>
        </p:nvSpPr>
        <p:spPr>
          <a:xfrm>
            <a:off x="4567682" y="2659259"/>
            <a:ext cx="2676093" cy="1539481"/>
          </a:xfrm>
          <a:prstGeom prst="rightArrow">
            <a:avLst/>
          </a:prstGeom>
          <a:solidFill>
            <a:srgbClr val="00B7A0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載入器</a:t>
            </a:r>
            <a:endParaRPr lang="en-US" altLang="zh-TW" sz="2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Loader</a:t>
            </a:r>
            <a:endParaRPr lang="zh-TW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CAA9240-5CC2-FECE-BDA6-C43F62E0F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10" y="600228"/>
            <a:ext cx="1523695" cy="1523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77A4D8B3-7BA8-681B-60F5-97123A9E1EEF}"/>
              </a:ext>
            </a:extLst>
          </p:cNvPr>
          <p:cNvSpPr txBox="1"/>
          <p:nvPr/>
        </p:nvSpPr>
        <p:spPr>
          <a:xfrm>
            <a:off x="7570410" y="4734074"/>
            <a:ext cx="2676093" cy="830997"/>
          </a:xfrm>
          <a:prstGeom prst="rect">
            <a:avLst/>
          </a:prstGeom>
          <a:solidFill>
            <a:srgbClr val="D82E3D"/>
          </a:solidFill>
          <a:ln w="28575">
            <a:solidFill>
              <a:srgbClr val="B9333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如何知道</a:t>
            </a:r>
            <a:endParaRPr lang="en-US" altLang="zh-TW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需要運作的步驟？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EAACD94-C4C4-F7FB-4B4B-2950DACF11BB}"/>
              </a:ext>
            </a:extLst>
          </p:cNvPr>
          <p:cNvSpPr txBox="1"/>
          <p:nvPr/>
        </p:nvSpPr>
        <p:spPr>
          <a:xfrm>
            <a:off x="9222377" y="0"/>
            <a:ext cx="296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https://www.flaticon.com/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164985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E32A3A0B-51E5-A6EC-293C-36D2A8178B47}"/>
              </a:ext>
            </a:extLst>
          </p:cNvPr>
          <p:cNvSpPr/>
          <p:nvPr/>
        </p:nvSpPr>
        <p:spPr>
          <a:xfrm rot="16200000">
            <a:off x="1678781" y="1861096"/>
            <a:ext cx="3286125" cy="3128963"/>
          </a:xfrm>
          <a:prstGeom prst="triangle">
            <a:avLst/>
          </a:prstGeom>
          <a:gradFill>
            <a:gsLst>
              <a:gs pos="0">
                <a:srgbClr val="C7425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 descr="一張含有 廣場 的圖片&#10;&#10;自動產生的描述">
            <a:extLst>
              <a:ext uri="{FF2B5EF4-FFF2-40B4-BE49-F238E27FC236}">
                <a16:creationId xmlns:a16="http://schemas.microsoft.com/office/drawing/2014/main" id="{706FEB58-F3E7-10F7-8E5E-83E22485B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9" y="2380819"/>
            <a:ext cx="2096361" cy="20963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4" name="Picture 2" descr="Intel Core i9-12900K Review - Fighting for the Performance Crown -  Architecture | TechPowerUp">
            <a:extLst>
              <a:ext uri="{FF2B5EF4-FFF2-40B4-BE49-F238E27FC236}">
                <a16:creationId xmlns:a16="http://schemas.microsoft.com/office/drawing/2014/main" id="{41DFE4DA-0DEF-C042-A06C-70F4A474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34" y="1396082"/>
            <a:ext cx="8083250" cy="40658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7F0CD1-3361-75A3-CAF6-F38448DD5B32}"/>
              </a:ext>
            </a:extLst>
          </p:cNvPr>
          <p:cNvSpPr txBox="1"/>
          <p:nvPr/>
        </p:nvSpPr>
        <p:spPr>
          <a:xfrm>
            <a:off x="8934450" y="0"/>
            <a:ext cx="325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https://www.techpowerup.com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38333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7FE342-1E92-28DE-E387-4AA5F9BB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7" y="1445773"/>
            <a:ext cx="11576846" cy="3802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D0B1F6-AADF-B688-E0DA-52B4DD579938}"/>
              </a:ext>
            </a:extLst>
          </p:cNvPr>
          <p:cNvSpPr txBox="1"/>
          <p:nvPr/>
        </p:nvSpPr>
        <p:spPr>
          <a:xfrm>
            <a:off x="7810500" y="0"/>
            <a:ext cx="438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Ripes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visual computer architecture simulator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67042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5470B2A-81E8-B953-214C-F368910EDB64}"/>
              </a:ext>
            </a:extLst>
          </p:cNvPr>
          <p:cNvSpPr/>
          <p:nvPr/>
        </p:nvSpPr>
        <p:spPr>
          <a:xfrm rot="10800000" flipH="1">
            <a:off x="0" y="-2503"/>
            <a:ext cx="2895600" cy="1364578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F6D797F-D8BE-C8B2-B186-0D2C0DCBE2CB}"/>
              </a:ext>
            </a:extLst>
          </p:cNvPr>
          <p:cNvSpPr/>
          <p:nvPr/>
        </p:nvSpPr>
        <p:spPr>
          <a:xfrm flipH="1">
            <a:off x="9296400" y="5493420"/>
            <a:ext cx="2895600" cy="136458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DAE7A3-70A4-43CC-4BF4-01C0CF168D23}"/>
              </a:ext>
            </a:extLst>
          </p:cNvPr>
          <p:cNvSpPr txBox="1"/>
          <p:nvPr/>
        </p:nvSpPr>
        <p:spPr>
          <a:xfrm rot="20070650">
            <a:off x="-1416151" y="-226458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7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E64646D-B030-46E5-A148-300070690F0C}"/>
              </a:ext>
            </a:extLst>
          </p:cNvPr>
          <p:cNvSpPr txBox="1"/>
          <p:nvPr/>
        </p:nvSpPr>
        <p:spPr>
          <a:xfrm rot="20084998">
            <a:off x="8646082" y="6141989"/>
            <a:ext cx="4846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010101001111010101001100010101010101010011000101010110100100010101010010</a:t>
            </a:r>
          </a:p>
          <a:p>
            <a:pPr algn="ctr"/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010110110101010101011101011010001001</a:t>
            </a:r>
            <a:endParaRPr lang="zh-TW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7FE342-1E92-28DE-E387-4AA5F9BB1E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577" y="1445773"/>
            <a:ext cx="11576846" cy="3802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B6BD433-70D9-F3A5-C50B-B65AB94C1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660" y="2380064"/>
            <a:ext cx="2212631" cy="19339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8D4E431-253A-A0BC-D1AA-F7865312D71F}"/>
              </a:ext>
            </a:extLst>
          </p:cNvPr>
          <p:cNvSpPr txBox="1"/>
          <p:nvPr/>
        </p:nvSpPr>
        <p:spPr>
          <a:xfrm>
            <a:off x="6566711" y="3143397"/>
            <a:ext cx="2111160" cy="461665"/>
          </a:xfrm>
          <a:prstGeom prst="rect">
            <a:avLst/>
          </a:prstGeom>
          <a:ln w="28575">
            <a:solidFill>
              <a:srgbClr val="323438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解碼器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746840-5C29-DC02-2CA6-8AB5A94D79BA}"/>
              </a:ext>
            </a:extLst>
          </p:cNvPr>
          <p:cNvSpPr txBox="1"/>
          <p:nvPr/>
        </p:nvSpPr>
        <p:spPr>
          <a:xfrm>
            <a:off x="7810500" y="0"/>
            <a:ext cx="438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Ripes</a:t>
            </a:r>
            <a:r>
              <a:rPr lang="en-US" altLang="zh-TW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- visual computer architecture simulator</a:t>
            </a:r>
            <a:endParaRPr lang="zh-TW" altLang="en-US" sz="12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983773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344</Words>
  <Application>Microsoft Office PowerPoint</Application>
  <PresentationFormat>寬螢幕</PresentationFormat>
  <Paragraphs>172</Paragraphs>
  <Slides>17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Cascadia Mono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Tsai XO</dc:creator>
  <cp:lastModifiedBy>謝祥辰</cp:lastModifiedBy>
  <cp:revision>50</cp:revision>
  <dcterms:created xsi:type="dcterms:W3CDTF">2022-05-28T15:45:59Z</dcterms:created>
  <dcterms:modified xsi:type="dcterms:W3CDTF">2022-07-24T06:17:59Z</dcterms:modified>
</cp:coreProperties>
</file>