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5" r:id="rId2"/>
    <p:sldId id="263" r:id="rId3"/>
    <p:sldId id="274" r:id="rId4"/>
    <p:sldId id="275" r:id="rId5"/>
    <p:sldId id="276" r:id="rId6"/>
    <p:sldId id="277" r:id="rId7"/>
    <p:sldId id="278" r:id="rId8"/>
    <p:sldId id="279" r:id="rId9"/>
    <p:sldId id="280" r:id="rId10"/>
    <p:sldId id="281" r:id="rId11"/>
    <p:sldId id="282" r:id="rId12"/>
    <p:sldId id="283" r:id="rId13"/>
    <p:sldId id="268" r:id="rId14"/>
    <p:sldId id="27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p:scale>
          <a:sx n="75" d="100"/>
          <a:sy n="75" d="100"/>
        </p:scale>
        <p:origin x="1308" y="8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829002-8B23-41CC-8963-1AC123553F5B}" type="datetimeFigureOut">
              <a:rPr lang="zh-CN" altLang="en-US" smtClean="0"/>
              <a:t>2021/11/29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BC76DC-1BD7-4FFC-A537-6414BCE5D5DD}" type="slidenum">
              <a:rPr lang="zh-CN" altLang="en-US" smtClean="0"/>
              <a:t>‹#›</a:t>
            </a:fld>
            <a:endParaRPr lang="zh-CN" altLang="en-US"/>
          </a:p>
        </p:txBody>
      </p:sp>
    </p:spTree>
    <p:extLst>
      <p:ext uri="{BB962C8B-B14F-4D97-AF65-F5344CB8AC3E}">
        <p14:creationId xmlns:p14="http://schemas.microsoft.com/office/powerpoint/2010/main" val="3090252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115384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304180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1089949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3421304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3237174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3257524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508535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88260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34438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1283903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3721340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1959839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496435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2039171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FD6D1417-214A-4D8C-A3EF-1320484C7201}" type="datetimeFigureOut">
              <a:rPr lang="zh-CN" altLang="en-US" smtClean="0"/>
              <a:t>2021/11/29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26B6AB-8961-46A8-B041-5CDFC6676F66}" type="slidenum">
              <a:rPr lang="zh-CN" altLang="en-US" smtClean="0"/>
              <a:t>‹#›</a:t>
            </a:fld>
            <a:endParaRPr lang="zh-CN" altLang="en-US"/>
          </a:p>
        </p:txBody>
      </p:sp>
    </p:spTree>
    <p:extLst>
      <p:ext uri="{BB962C8B-B14F-4D97-AF65-F5344CB8AC3E}">
        <p14:creationId xmlns:p14="http://schemas.microsoft.com/office/powerpoint/2010/main" val="637385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D6D1417-214A-4D8C-A3EF-1320484C7201}" type="datetimeFigureOut">
              <a:rPr lang="zh-CN" altLang="en-US" smtClean="0"/>
              <a:t>2021/11/29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26B6AB-8961-46A8-B041-5CDFC6676F66}" type="slidenum">
              <a:rPr lang="zh-CN" altLang="en-US" smtClean="0"/>
              <a:t>‹#›</a:t>
            </a:fld>
            <a:endParaRPr lang="zh-CN" altLang="en-US"/>
          </a:p>
        </p:txBody>
      </p:sp>
    </p:spTree>
    <p:extLst>
      <p:ext uri="{BB962C8B-B14F-4D97-AF65-F5344CB8AC3E}">
        <p14:creationId xmlns:p14="http://schemas.microsoft.com/office/powerpoint/2010/main" val="1105867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D6D1417-214A-4D8C-A3EF-1320484C7201}" type="datetimeFigureOut">
              <a:rPr lang="zh-CN" altLang="en-US" smtClean="0"/>
              <a:t>2021/11/29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26B6AB-8961-46A8-B041-5CDFC6676F66}" type="slidenum">
              <a:rPr lang="zh-CN" altLang="en-US" smtClean="0"/>
              <a:t>‹#›</a:t>
            </a:fld>
            <a:endParaRPr lang="zh-CN" altLang="en-US"/>
          </a:p>
        </p:txBody>
      </p:sp>
    </p:spTree>
    <p:extLst>
      <p:ext uri="{BB962C8B-B14F-4D97-AF65-F5344CB8AC3E}">
        <p14:creationId xmlns:p14="http://schemas.microsoft.com/office/powerpoint/2010/main" val="1373415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D6D1417-214A-4D8C-A3EF-1320484C7201}" type="datetimeFigureOut">
              <a:rPr lang="zh-CN" altLang="en-US" smtClean="0"/>
              <a:t>2021/11/29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26B6AB-8961-46A8-B041-5CDFC6676F66}" type="slidenum">
              <a:rPr lang="zh-CN" altLang="en-US" smtClean="0"/>
              <a:t>‹#›</a:t>
            </a:fld>
            <a:endParaRPr lang="zh-CN" altLang="en-US"/>
          </a:p>
        </p:txBody>
      </p:sp>
    </p:spTree>
    <p:extLst>
      <p:ext uri="{BB962C8B-B14F-4D97-AF65-F5344CB8AC3E}">
        <p14:creationId xmlns:p14="http://schemas.microsoft.com/office/powerpoint/2010/main" val="3954504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D6D1417-214A-4D8C-A3EF-1320484C7201}" type="datetimeFigureOut">
              <a:rPr lang="zh-CN" altLang="en-US" smtClean="0"/>
              <a:t>2021/11/29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26B6AB-8961-46A8-B041-5CDFC6676F66}" type="slidenum">
              <a:rPr lang="zh-CN" altLang="en-US" smtClean="0"/>
              <a:t>‹#›</a:t>
            </a:fld>
            <a:endParaRPr lang="zh-CN" altLang="en-US"/>
          </a:p>
        </p:txBody>
      </p:sp>
    </p:spTree>
    <p:extLst>
      <p:ext uri="{BB962C8B-B14F-4D97-AF65-F5344CB8AC3E}">
        <p14:creationId xmlns:p14="http://schemas.microsoft.com/office/powerpoint/2010/main" val="2787317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D6D1417-214A-4D8C-A3EF-1320484C7201}" type="datetimeFigureOut">
              <a:rPr lang="zh-CN" altLang="en-US" smtClean="0"/>
              <a:t>2021/11/29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26B6AB-8961-46A8-B041-5CDFC6676F66}" type="slidenum">
              <a:rPr lang="zh-CN" altLang="en-US" smtClean="0"/>
              <a:t>‹#›</a:t>
            </a:fld>
            <a:endParaRPr lang="zh-CN" altLang="en-US"/>
          </a:p>
        </p:txBody>
      </p:sp>
    </p:spTree>
    <p:extLst>
      <p:ext uri="{BB962C8B-B14F-4D97-AF65-F5344CB8AC3E}">
        <p14:creationId xmlns:p14="http://schemas.microsoft.com/office/powerpoint/2010/main" val="657764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D6D1417-214A-4D8C-A3EF-1320484C7201}" type="datetimeFigureOut">
              <a:rPr lang="zh-CN" altLang="en-US" smtClean="0"/>
              <a:t>2021/11/29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F26B6AB-8961-46A8-B041-5CDFC6676F66}" type="slidenum">
              <a:rPr lang="zh-CN" altLang="en-US" smtClean="0"/>
              <a:t>‹#›</a:t>
            </a:fld>
            <a:endParaRPr lang="zh-CN" altLang="en-US"/>
          </a:p>
        </p:txBody>
      </p:sp>
    </p:spTree>
    <p:extLst>
      <p:ext uri="{BB962C8B-B14F-4D97-AF65-F5344CB8AC3E}">
        <p14:creationId xmlns:p14="http://schemas.microsoft.com/office/powerpoint/2010/main" val="1156562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D6D1417-214A-4D8C-A3EF-1320484C7201}" type="datetimeFigureOut">
              <a:rPr lang="zh-CN" altLang="en-US" smtClean="0"/>
              <a:t>2021/11/29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F26B6AB-8961-46A8-B041-5CDFC6676F66}" type="slidenum">
              <a:rPr lang="zh-CN" altLang="en-US" smtClean="0"/>
              <a:t>‹#›</a:t>
            </a:fld>
            <a:endParaRPr lang="zh-CN" altLang="en-US"/>
          </a:p>
        </p:txBody>
      </p:sp>
    </p:spTree>
    <p:extLst>
      <p:ext uri="{BB962C8B-B14F-4D97-AF65-F5344CB8AC3E}">
        <p14:creationId xmlns:p14="http://schemas.microsoft.com/office/powerpoint/2010/main" val="3126752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6D1417-214A-4D8C-A3EF-1320484C7201}" type="datetimeFigureOut">
              <a:rPr lang="zh-CN" altLang="en-US" smtClean="0"/>
              <a:t>2021/11/29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F26B6AB-8961-46A8-B041-5CDFC6676F66}" type="slidenum">
              <a:rPr lang="zh-CN" altLang="en-US" smtClean="0"/>
              <a:t>‹#›</a:t>
            </a:fld>
            <a:endParaRPr lang="zh-CN" altLang="en-US"/>
          </a:p>
        </p:txBody>
      </p:sp>
    </p:spTree>
    <p:extLst>
      <p:ext uri="{BB962C8B-B14F-4D97-AF65-F5344CB8AC3E}">
        <p14:creationId xmlns:p14="http://schemas.microsoft.com/office/powerpoint/2010/main" val="3842521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D6D1417-214A-4D8C-A3EF-1320484C7201}" type="datetimeFigureOut">
              <a:rPr lang="zh-CN" altLang="en-US" smtClean="0"/>
              <a:t>2021/11/29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26B6AB-8961-46A8-B041-5CDFC6676F66}" type="slidenum">
              <a:rPr lang="zh-CN" altLang="en-US" smtClean="0"/>
              <a:t>‹#›</a:t>
            </a:fld>
            <a:endParaRPr lang="zh-CN" altLang="en-US"/>
          </a:p>
        </p:txBody>
      </p:sp>
    </p:spTree>
    <p:extLst>
      <p:ext uri="{BB962C8B-B14F-4D97-AF65-F5344CB8AC3E}">
        <p14:creationId xmlns:p14="http://schemas.microsoft.com/office/powerpoint/2010/main" val="3993513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D6D1417-214A-4D8C-A3EF-1320484C7201}" type="datetimeFigureOut">
              <a:rPr lang="zh-CN" altLang="en-US" smtClean="0"/>
              <a:t>2021/11/29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26B6AB-8961-46A8-B041-5CDFC6676F66}" type="slidenum">
              <a:rPr lang="zh-CN" altLang="en-US" smtClean="0"/>
              <a:t>‹#›</a:t>
            </a:fld>
            <a:endParaRPr lang="zh-CN" altLang="en-US"/>
          </a:p>
        </p:txBody>
      </p:sp>
    </p:spTree>
    <p:extLst>
      <p:ext uri="{BB962C8B-B14F-4D97-AF65-F5344CB8AC3E}">
        <p14:creationId xmlns:p14="http://schemas.microsoft.com/office/powerpoint/2010/main" val="2192862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6D1417-214A-4D8C-A3EF-1320484C7201}" type="datetimeFigureOut">
              <a:rPr lang="zh-CN" altLang="en-US" smtClean="0"/>
              <a:t>2021/11/29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26B6AB-8961-46A8-B041-5CDFC6676F66}" type="slidenum">
              <a:rPr lang="zh-CN" altLang="en-US" smtClean="0"/>
              <a:t>‹#›</a:t>
            </a:fld>
            <a:endParaRPr lang="zh-CN" altLang="en-US"/>
          </a:p>
        </p:txBody>
      </p:sp>
    </p:spTree>
    <p:extLst>
      <p:ext uri="{BB962C8B-B14F-4D97-AF65-F5344CB8AC3E}">
        <p14:creationId xmlns:p14="http://schemas.microsoft.com/office/powerpoint/2010/main" val="2907528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bd24218a68ba4b70c817e5e6e508ee7e"/>
          <p:cNvPicPr>
            <a:picLocks noChangeAspect="1"/>
          </p:cNvPicPr>
          <p:nvPr/>
        </p:nvPicPr>
        <p:blipFill>
          <a:blip r:embed="rId3">
            <a:lum bright="-100000" contrast="-72000"/>
          </a:blip>
          <a:stretch>
            <a:fillRect/>
          </a:stretch>
        </p:blipFill>
        <p:spPr>
          <a:xfrm rot="2760000" flipH="1">
            <a:off x="546100" y="-3275330"/>
            <a:ext cx="5967730" cy="7909560"/>
          </a:xfrm>
          <a:prstGeom prst="rect">
            <a:avLst/>
          </a:prstGeom>
        </p:spPr>
      </p:pic>
      <p:pic>
        <p:nvPicPr>
          <p:cNvPr id="15" name="图片 14" descr="bd24218a68ba4b70c817e5e6e508ee7e"/>
          <p:cNvPicPr>
            <a:picLocks noChangeAspect="1"/>
          </p:cNvPicPr>
          <p:nvPr/>
        </p:nvPicPr>
        <p:blipFill>
          <a:blip r:embed="rId3">
            <a:lum bright="-100000" contrast="-72000"/>
          </a:blip>
          <a:stretch>
            <a:fillRect/>
          </a:stretch>
        </p:blipFill>
        <p:spPr>
          <a:xfrm rot="18840000" flipH="1" flipV="1">
            <a:off x="-1573530" y="2793365"/>
            <a:ext cx="5967730" cy="7909560"/>
          </a:xfrm>
          <a:prstGeom prst="rect">
            <a:avLst/>
          </a:prstGeom>
        </p:spPr>
      </p:pic>
      <p:sp>
        <p:nvSpPr>
          <p:cNvPr id="16" name="矩形 15"/>
          <p:cNvSpPr/>
          <p:nvPr/>
        </p:nvSpPr>
        <p:spPr>
          <a:xfrm>
            <a:off x="8048625" y="2012315"/>
            <a:ext cx="1899285" cy="1899285"/>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69875" tIns="136525" rIns="269875" bIns="136525" rtlCol="0" anchor="ctr" anchorCtr="1"/>
          <a:lstStyle/>
          <a:p>
            <a:pPr algn="ctr"/>
            <a:endParaRPr lang="en-US" altLang="zh-CN" sz="11500" dirty="0">
              <a:solidFill>
                <a:schemeClr val="tx1"/>
              </a:solidFill>
              <a:latin typeface="方正细圆简体" panose="02010601030101010101" charset="-122"/>
              <a:ea typeface="方正细圆简体" panose="02010601030101010101" charset="-122"/>
            </a:endParaRPr>
          </a:p>
        </p:txBody>
      </p:sp>
      <p:sp>
        <p:nvSpPr>
          <p:cNvPr id="2" name="文本框 1">
            <a:extLst>
              <a:ext uri="{FF2B5EF4-FFF2-40B4-BE49-F238E27FC236}">
                <a16:creationId xmlns:a16="http://schemas.microsoft.com/office/drawing/2014/main" id="{D9F55A09-205D-4623-B2DC-A0ACDAB5963C}"/>
              </a:ext>
            </a:extLst>
          </p:cNvPr>
          <p:cNvSpPr txBox="1"/>
          <p:nvPr/>
        </p:nvSpPr>
        <p:spPr>
          <a:xfrm>
            <a:off x="6096000" y="2338886"/>
            <a:ext cx="5998916" cy="830997"/>
          </a:xfrm>
          <a:prstGeom prst="rect">
            <a:avLst/>
          </a:prstGeom>
          <a:noFill/>
        </p:spPr>
        <p:txBody>
          <a:bodyPr wrap="square" rtlCol="0">
            <a:spAutoFit/>
          </a:bodyPr>
          <a:lstStyle/>
          <a:p>
            <a:r>
              <a:rPr lang="en-US" altLang="zh-CN" sz="2400" dirty="0">
                <a:latin typeface="Bahnschrift Light" panose="020B0502040204020203" pitchFamily="34" charset="0"/>
              </a:rPr>
              <a:t>Towards Evaluating the Robustness of Neural Networks</a:t>
            </a:r>
            <a:endParaRPr lang="zh-CN" altLang="en-US" sz="2400" dirty="0">
              <a:latin typeface="Bahnschrift Light" panose="020B0502040204020203" pitchFamily="34" charset="0"/>
            </a:endParaRPr>
          </a:p>
        </p:txBody>
      </p:sp>
    </p:spTree>
    <p:extLst>
      <p:ext uri="{BB962C8B-B14F-4D97-AF65-F5344CB8AC3E}">
        <p14:creationId xmlns:p14="http://schemas.microsoft.com/office/powerpoint/2010/main" val="4279676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bd24218a68ba4b70c817e5e6e508ee7e"/>
          <p:cNvPicPr>
            <a:picLocks noChangeAspect="1"/>
          </p:cNvPicPr>
          <p:nvPr/>
        </p:nvPicPr>
        <p:blipFill>
          <a:blip r:embed="rId3">
            <a:lum bright="-100000" contrast="-6000"/>
          </a:blip>
          <a:srcRect t="59224" r="4501"/>
          <a:stretch>
            <a:fillRect/>
          </a:stretch>
        </p:blipFill>
        <p:spPr>
          <a:xfrm rot="18900000">
            <a:off x="-489268" y="-12223"/>
            <a:ext cx="4176395" cy="2363470"/>
          </a:xfrm>
          <a:prstGeom prst="rect">
            <a:avLst/>
          </a:prstGeom>
        </p:spPr>
      </p:pic>
      <p:pic>
        <p:nvPicPr>
          <p:cNvPr id="4" name="图片 3" descr="bd24218a68ba4b70c817e5e6e508ee7e"/>
          <p:cNvPicPr>
            <a:picLocks noChangeAspect="1"/>
          </p:cNvPicPr>
          <p:nvPr/>
        </p:nvPicPr>
        <p:blipFill>
          <a:blip r:embed="rId3">
            <a:lum bright="-100000" contrast="-6000"/>
          </a:blip>
          <a:srcRect t="59224" r="4501"/>
          <a:stretch>
            <a:fillRect/>
          </a:stretch>
        </p:blipFill>
        <p:spPr>
          <a:xfrm rot="2700000" flipH="1">
            <a:off x="9192905" y="488654"/>
            <a:ext cx="3699510" cy="2093595"/>
          </a:xfrm>
          <a:prstGeom prst="rect">
            <a:avLst/>
          </a:prstGeom>
        </p:spPr>
      </p:pic>
      <p:grpSp>
        <p:nvGrpSpPr>
          <p:cNvPr id="3" name="组合 2"/>
          <p:cNvGrpSpPr/>
          <p:nvPr/>
        </p:nvGrpSpPr>
        <p:grpSpPr>
          <a:xfrm>
            <a:off x="3616960" y="701198"/>
            <a:ext cx="4958080" cy="671195"/>
            <a:chOff x="6152" y="1018"/>
            <a:chExt cx="7808" cy="1057"/>
          </a:xfrm>
        </p:grpSpPr>
        <p:sp>
          <p:nvSpPr>
            <p:cNvPr id="10" name="文本框 9"/>
            <p:cNvSpPr txBox="1"/>
            <p:nvPr/>
          </p:nvSpPr>
          <p:spPr>
            <a:xfrm>
              <a:off x="6152" y="1068"/>
              <a:ext cx="7808" cy="582"/>
            </a:xfrm>
            <a:prstGeom prst="rect">
              <a:avLst/>
            </a:prstGeom>
            <a:noFill/>
          </p:spPr>
          <p:txBody>
            <a:bodyPr wrap="square" rtlCol="0">
              <a:spAutoFit/>
            </a:bodyPr>
            <a:lstStyle/>
            <a:p>
              <a:pPr algn="ctr">
                <a:lnSpc>
                  <a:spcPct val="90000"/>
                </a:lnSpc>
              </a:pPr>
              <a:r>
                <a:rPr lang="zh-CN" altLang="en-US" sz="2000" spc="400" dirty="0">
                  <a:solidFill>
                    <a:schemeClr val="tx1"/>
                  </a:solidFill>
                  <a:uFillTx/>
                  <a:latin typeface="方正细圆简体" panose="02010601030101010101" charset="-122"/>
                  <a:ea typeface="方正细圆简体" panose="02010601030101010101" charset="-122"/>
                </a:rPr>
                <a:t>实验方案</a:t>
              </a:r>
            </a:p>
          </p:txBody>
        </p:sp>
        <p:sp>
          <p:nvSpPr>
            <p:cNvPr id="2" name="圆角矩形 1"/>
            <p:cNvSpPr/>
            <p:nvPr/>
          </p:nvSpPr>
          <p:spPr>
            <a:xfrm>
              <a:off x="6450" y="1018"/>
              <a:ext cx="7212" cy="571"/>
            </a:xfrm>
            <a:prstGeom prst="roundRect">
              <a:avLst>
                <a:gd name="adj" fmla="val 0"/>
              </a:avLst>
            </a:prstGeom>
            <a:noFill/>
            <a:ln w="317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720" y="1549"/>
              <a:ext cx="6837" cy="526"/>
            </a:xfrm>
            <a:prstGeom prst="rect">
              <a:avLst/>
            </a:prstGeom>
            <a:noFill/>
          </p:spPr>
          <p:txBody>
            <a:bodyPr wrap="square" rtlCol="0">
              <a:spAutoFit/>
            </a:bodyPr>
            <a:lstStyle/>
            <a:p>
              <a:pPr algn="ctr" fontAlgn="base">
                <a:lnSpc>
                  <a:spcPct val="120000"/>
                </a:lnSpc>
                <a:buFont typeface="Arial" panose="020B0604020202020204" pitchFamily="34" charset="0"/>
              </a:pPr>
              <a:r>
                <a:rPr lang="en-US" altLang="x-none" sz="1400" dirty="0">
                  <a:solidFill>
                    <a:sysClr val="window" lastClr="FFFFFF">
                      <a:lumMod val="50000"/>
                    </a:sysClr>
                  </a:solidFill>
                  <a:latin typeface="+mn-lt"/>
                  <a:ea typeface="宋体" panose="02010600030101010101" pitchFamily="2" charset="-122"/>
                  <a:cs typeface="+mn-ea"/>
                  <a:sym typeface="+mn-ea"/>
                </a:rPr>
                <a:t>Experimental scheme</a:t>
              </a:r>
            </a:p>
          </p:txBody>
        </p:sp>
      </p:grpSp>
      <p:sp>
        <p:nvSpPr>
          <p:cNvPr id="5" name="文本框 4">
            <a:extLst>
              <a:ext uri="{FF2B5EF4-FFF2-40B4-BE49-F238E27FC236}">
                <a16:creationId xmlns:a16="http://schemas.microsoft.com/office/drawing/2014/main" id="{5FB93975-85E8-41B2-8A35-41716355E8BC}"/>
              </a:ext>
            </a:extLst>
          </p:cNvPr>
          <p:cNvSpPr txBox="1"/>
          <p:nvPr/>
        </p:nvSpPr>
        <p:spPr>
          <a:xfrm>
            <a:off x="625641" y="1463040"/>
            <a:ext cx="10568539" cy="369332"/>
          </a:xfrm>
          <a:prstGeom prst="rect">
            <a:avLst/>
          </a:prstGeom>
          <a:noFill/>
        </p:spPr>
        <p:txBody>
          <a:bodyPr wrap="square" rtlCol="0">
            <a:spAutoFit/>
          </a:bodyPr>
          <a:lstStyle/>
          <a:p>
            <a:pPr indent="457200"/>
            <a:r>
              <a:rPr lang="en-US" altLang="zh-CN" dirty="0"/>
              <a:t>2.</a:t>
            </a:r>
            <a:r>
              <a:rPr lang="zh-CN" altLang="en-US" dirty="0"/>
              <a:t>初始化实验数据</a:t>
            </a:r>
            <a:endParaRPr lang="en-US" altLang="zh-CN" dirty="0"/>
          </a:p>
        </p:txBody>
      </p:sp>
      <p:pic>
        <p:nvPicPr>
          <p:cNvPr id="9" name="图片 8">
            <a:extLst>
              <a:ext uri="{FF2B5EF4-FFF2-40B4-BE49-F238E27FC236}">
                <a16:creationId xmlns:a16="http://schemas.microsoft.com/office/drawing/2014/main" id="{0FCA51B8-21D6-41E0-B5BF-A107F187EEBD}"/>
              </a:ext>
            </a:extLst>
          </p:cNvPr>
          <p:cNvPicPr>
            <a:picLocks noChangeAspect="1"/>
          </p:cNvPicPr>
          <p:nvPr/>
        </p:nvPicPr>
        <p:blipFill>
          <a:blip r:embed="rId4"/>
          <a:stretch>
            <a:fillRect/>
          </a:stretch>
        </p:blipFill>
        <p:spPr>
          <a:xfrm>
            <a:off x="1598929" y="1832372"/>
            <a:ext cx="8216452" cy="4910614"/>
          </a:xfrm>
          <a:prstGeom prst="rect">
            <a:avLst/>
          </a:prstGeom>
        </p:spPr>
      </p:pic>
    </p:spTree>
    <p:extLst>
      <p:ext uri="{BB962C8B-B14F-4D97-AF65-F5344CB8AC3E}">
        <p14:creationId xmlns:p14="http://schemas.microsoft.com/office/powerpoint/2010/main" val="2384435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bd24218a68ba4b70c817e5e6e508ee7e"/>
          <p:cNvPicPr>
            <a:picLocks noChangeAspect="1"/>
          </p:cNvPicPr>
          <p:nvPr/>
        </p:nvPicPr>
        <p:blipFill>
          <a:blip r:embed="rId3">
            <a:lum bright="-100000" contrast="-6000"/>
          </a:blip>
          <a:srcRect t="59224" r="4501"/>
          <a:stretch>
            <a:fillRect/>
          </a:stretch>
        </p:blipFill>
        <p:spPr>
          <a:xfrm rot="18900000">
            <a:off x="-489268" y="-12223"/>
            <a:ext cx="4176395" cy="2363470"/>
          </a:xfrm>
          <a:prstGeom prst="rect">
            <a:avLst/>
          </a:prstGeom>
        </p:spPr>
      </p:pic>
      <p:pic>
        <p:nvPicPr>
          <p:cNvPr id="4" name="图片 3" descr="bd24218a68ba4b70c817e5e6e508ee7e"/>
          <p:cNvPicPr>
            <a:picLocks noChangeAspect="1"/>
          </p:cNvPicPr>
          <p:nvPr/>
        </p:nvPicPr>
        <p:blipFill>
          <a:blip r:embed="rId3">
            <a:lum bright="-100000" contrast="-6000"/>
          </a:blip>
          <a:srcRect t="59224" r="4501"/>
          <a:stretch>
            <a:fillRect/>
          </a:stretch>
        </p:blipFill>
        <p:spPr>
          <a:xfrm rot="2700000" flipH="1">
            <a:off x="9192905" y="488654"/>
            <a:ext cx="3699510" cy="2093595"/>
          </a:xfrm>
          <a:prstGeom prst="rect">
            <a:avLst/>
          </a:prstGeom>
        </p:spPr>
      </p:pic>
      <p:grpSp>
        <p:nvGrpSpPr>
          <p:cNvPr id="3" name="组合 2"/>
          <p:cNvGrpSpPr/>
          <p:nvPr/>
        </p:nvGrpSpPr>
        <p:grpSpPr>
          <a:xfrm>
            <a:off x="3616960" y="701198"/>
            <a:ext cx="4958080" cy="671195"/>
            <a:chOff x="6152" y="1018"/>
            <a:chExt cx="7808" cy="1057"/>
          </a:xfrm>
        </p:grpSpPr>
        <p:sp>
          <p:nvSpPr>
            <p:cNvPr id="10" name="文本框 9"/>
            <p:cNvSpPr txBox="1"/>
            <p:nvPr/>
          </p:nvSpPr>
          <p:spPr>
            <a:xfrm>
              <a:off x="6152" y="1068"/>
              <a:ext cx="7808" cy="582"/>
            </a:xfrm>
            <a:prstGeom prst="rect">
              <a:avLst/>
            </a:prstGeom>
            <a:noFill/>
          </p:spPr>
          <p:txBody>
            <a:bodyPr wrap="square" rtlCol="0">
              <a:spAutoFit/>
            </a:bodyPr>
            <a:lstStyle/>
            <a:p>
              <a:pPr algn="ctr">
                <a:lnSpc>
                  <a:spcPct val="90000"/>
                </a:lnSpc>
              </a:pPr>
              <a:r>
                <a:rPr lang="zh-CN" altLang="en-US" sz="2000" spc="400" dirty="0">
                  <a:solidFill>
                    <a:schemeClr val="tx1"/>
                  </a:solidFill>
                  <a:uFillTx/>
                  <a:latin typeface="方正细圆简体" panose="02010601030101010101" charset="-122"/>
                  <a:ea typeface="方正细圆简体" panose="02010601030101010101" charset="-122"/>
                </a:rPr>
                <a:t>实验方案</a:t>
              </a:r>
            </a:p>
          </p:txBody>
        </p:sp>
        <p:sp>
          <p:nvSpPr>
            <p:cNvPr id="2" name="圆角矩形 1"/>
            <p:cNvSpPr/>
            <p:nvPr/>
          </p:nvSpPr>
          <p:spPr>
            <a:xfrm>
              <a:off x="6450" y="1018"/>
              <a:ext cx="7212" cy="571"/>
            </a:xfrm>
            <a:prstGeom prst="roundRect">
              <a:avLst>
                <a:gd name="adj" fmla="val 0"/>
              </a:avLst>
            </a:prstGeom>
            <a:noFill/>
            <a:ln w="317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720" y="1549"/>
              <a:ext cx="6837" cy="526"/>
            </a:xfrm>
            <a:prstGeom prst="rect">
              <a:avLst/>
            </a:prstGeom>
            <a:noFill/>
          </p:spPr>
          <p:txBody>
            <a:bodyPr wrap="square" rtlCol="0">
              <a:spAutoFit/>
            </a:bodyPr>
            <a:lstStyle/>
            <a:p>
              <a:pPr algn="ctr" fontAlgn="base">
                <a:lnSpc>
                  <a:spcPct val="120000"/>
                </a:lnSpc>
                <a:buFont typeface="Arial" panose="020B0604020202020204" pitchFamily="34" charset="0"/>
              </a:pPr>
              <a:r>
                <a:rPr lang="en-US" altLang="x-none" sz="1400" dirty="0">
                  <a:solidFill>
                    <a:sysClr val="window" lastClr="FFFFFF">
                      <a:lumMod val="50000"/>
                    </a:sysClr>
                  </a:solidFill>
                  <a:latin typeface="+mn-lt"/>
                  <a:ea typeface="宋体" panose="02010600030101010101" pitchFamily="2" charset="-122"/>
                  <a:cs typeface="+mn-ea"/>
                  <a:sym typeface="+mn-ea"/>
                </a:rPr>
                <a:t>Experimental scheme</a:t>
              </a:r>
            </a:p>
          </p:txBody>
        </p:sp>
      </p:grpSp>
      <p:sp>
        <p:nvSpPr>
          <p:cNvPr id="5" name="文本框 4">
            <a:extLst>
              <a:ext uri="{FF2B5EF4-FFF2-40B4-BE49-F238E27FC236}">
                <a16:creationId xmlns:a16="http://schemas.microsoft.com/office/drawing/2014/main" id="{5FB93975-85E8-41B2-8A35-41716355E8BC}"/>
              </a:ext>
            </a:extLst>
          </p:cNvPr>
          <p:cNvSpPr txBox="1"/>
          <p:nvPr/>
        </p:nvSpPr>
        <p:spPr>
          <a:xfrm>
            <a:off x="625641" y="1463040"/>
            <a:ext cx="10568539" cy="369332"/>
          </a:xfrm>
          <a:prstGeom prst="rect">
            <a:avLst/>
          </a:prstGeom>
          <a:noFill/>
        </p:spPr>
        <p:txBody>
          <a:bodyPr wrap="square" rtlCol="0">
            <a:spAutoFit/>
          </a:bodyPr>
          <a:lstStyle/>
          <a:p>
            <a:pPr indent="457200"/>
            <a:r>
              <a:rPr lang="en-US" altLang="zh-CN" dirty="0"/>
              <a:t>3.</a:t>
            </a:r>
            <a:r>
              <a:rPr lang="zh-CN" altLang="en-US" dirty="0"/>
              <a:t>攻击训练好的模型</a:t>
            </a:r>
            <a:endParaRPr lang="en-US" altLang="zh-CN" dirty="0"/>
          </a:p>
        </p:txBody>
      </p:sp>
      <p:pic>
        <p:nvPicPr>
          <p:cNvPr id="7" name="图片 6">
            <a:extLst>
              <a:ext uri="{FF2B5EF4-FFF2-40B4-BE49-F238E27FC236}">
                <a16:creationId xmlns:a16="http://schemas.microsoft.com/office/drawing/2014/main" id="{B8AA3029-AE6A-4DAB-A04B-0CF81518F4CC}"/>
              </a:ext>
            </a:extLst>
          </p:cNvPr>
          <p:cNvPicPr>
            <a:picLocks noChangeAspect="1"/>
          </p:cNvPicPr>
          <p:nvPr/>
        </p:nvPicPr>
        <p:blipFill>
          <a:blip r:embed="rId4"/>
          <a:stretch>
            <a:fillRect/>
          </a:stretch>
        </p:blipFill>
        <p:spPr>
          <a:xfrm>
            <a:off x="1801684" y="1923019"/>
            <a:ext cx="8216452" cy="4910614"/>
          </a:xfrm>
          <a:prstGeom prst="rect">
            <a:avLst/>
          </a:prstGeom>
        </p:spPr>
      </p:pic>
    </p:spTree>
    <p:extLst>
      <p:ext uri="{BB962C8B-B14F-4D97-AF65-F5344CB8AC3E}">
        <p14:creationId xmlns:p14="http://schemas.microsoft.com/office/powerpoint/2010/main" val="2420590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bd24218a68ba4b70c817e5e6e508ee7e"/>
          <p:cNvPicPr>
            <a:picLocks noChangeAspect="1"/>
          </p:cNvPicPr>
          <p:nvPr/>
        </p:nvPicPr>
        <p:blipFill>
          <a:blip r:embed="rId3">
            <a:lum bright="-100000" contrast="-6000"/>
          </a:blip>
          <a:srcRect t="59224" r="4501"/>
          <a:stretch>
            <a:fillRect/>
          </a:stretch>
        </p:blipFill>
        <p:spPr>
          <a:xfrm rot="18900000">
            <a:off x="-489268" y="-12223"/>
            <a:ext cx="4176395" cy="2363470"/>
          </a:xfrm>
          <a:prstGeom prst="rect">
            <a:avLst/>
          </a:prstGeom>
        </p:spPr>
      </p:pic>
      <p:pic>
        <p:nvPicPr>
          <p:cNvPr id="4" name="图片 3" descr="bd24218a68ba4b70c817e5e6e508ee7e"/>
          <p:cNvPicPr>
            <a:picLocks noChangeAspect="1"/>
          </p:cNvPicPr>
          <p:nvPr/>
        </p:nvPicPr>
        <p:blipFill>
          <a:blip r:embed="rId3">
            <a:lum bright="-100000" contrast="-6000"/>
          </a:blip>
          <a:srcRect t="59224" r="4501"/>
          <a:stretch>
            <a:fillRect/>
          </a:stretch>
        </p:blipFill>
        <p:spPr>
          <a:xfrm rot="2700000" flipH="1">
            <a:off x="9192905" y="488654"/>
            <a:ext cx="3699510" cy="2093595"/>
          </a:xfrm>
          <a:prstGeom prst="rect">
            <a:avLst/>
          </a:prstGeom>
        </p:spPr>
      </p:pic>
      <p:grpSp>
        <p:nvGrpSpPr>
          <p:cNvPr id="3" name="组合 2"/>
          <p:cNvGrpSpPr/>
          <p:nvPr/>
        </p:nvGrpSpPr>
        <p:grpSpPr>
          <a:xfrm>
            <a:off x="3616960" y="701198"/>
            <a:ext cx="4958080" cy="671195"/>
            <a:chOff x="6152" y="1018"/>
            <a:chExt cx="7808" cy="1057"/>
          </a:xfrm>
        </p:grpSpPr>
        <p:sp>
          <p:nvSpPr>
            <p:cNvPr id="10" name="文本框 9"/>
            <p:cNvSpPr txBox="1"/>
            <p:nvPr/>
          </p:nvSpPr>
          <p:spPr>
            <a:xfrm>
              <a:off x="6152" y="1068"/>
              <a:ext cx="7808" cy="582"/>
            </a:xfrm>
            <a:prstGeom prst="rect">
              <a:avLst/>
            </a:prstGeom>
            <a:noFill/>
          </p:spPr>
          <p:txBody>
            <a:bodyPr wrap="square" rtlCol="0">
              <a:spAutoFit/>
            </a:bodyPr>
            <a:lstStyle/>
            <a:p>
              <a:pPr algn="ctr">
                <a:lnSpc>
                  <a:spcPct val="90000"/>
                </a:lnSpc>
              </a:pPr>
              <a:r>
                <a:rPr lang="zh-CN" altLang="en-US" sz="2000" spc="400" dirty="0">
                  <a:solidFill>
                    <a:schemeClr val="tx1"/>
                  </a:solidFill>
                  <a:uFillTx/>
                  <a:latin typeface="方正细圆简体" panose="02010601030101010101" charset="-122"/>
                  <a:ea typeface="方正细圆简体" panose="02010601030101010101" charset="-122"/>
                </a:rPr>
                <a:t>实验方案</a:t>
              </a:r>
            </a:p>
          </p:txBody>
        </p:sp>
        <p:sp>
          <p:nvSpPr>
            <p:cNvPr id="2" name="圆角矩形 1"/>
            <p:cNvSpPr/>
            <p:nvPr/>
          </p:nvSpPr>
          <p:spPr>
            <a:xfrm>
              <a:off x="6450" y="1018"/>
              <a:ext cx="7212" cy="571"/>
            </a:xfrm>
            <a:prstGeom prst="roundRect">
              <a:avLst>
                <a:gd name="adj" fmla="val 0"/>
              </a:avLst>
            </a:prstGeom>
            <a:noFill/>
            <a:ln w="317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720" y="1549"/>
              <a:ext cx="6837" cy="526"/>
            </a:xfrm>
            <a:prstGeom prst="rect">
              <a:avLst/>
            </a:prstGeom>
            <a:noFill/>
          </p:spPr>
          <p:txBody>
            <a:bodyPr wrap="square" rtlCol="0">
              <a:spAutoFit/>
            </a:bodyPr>
            <a:lstStyle/>
            <a:p>
              <a:pPr algn="ctr" fontAlgn="base">
                <a:lnSpc>
                  <a:spcPct val="120000"/>
                </a:lnSpc>
                <a:buFont typeface="Arial" panose="020B0604020202020204" pitchFamily="34" charset="0"/>
              </a:pPr>
              <a:r>
                <a:rPr lang="en-US" altLang="x-none" sz="1400" dirty="0">
                  <a:solidFill>
                    <a:sysClr val="window" lastClr="FFFFFF">
                      <a:lumMod val="50000"/>
                    </a:sysClr>
                  </a:solidFill>
                  <a:latin typeface="+mn-lt"/>
                  <a:ea typeface="宋体" panose="02010600030101010101" pitchFamily="2" charset="-122"/>
                  <a:cs typeface="+mn-ea"/>
                  <a:sym typeface="+mn-ea"/>
                </a:rPr>
                <a:t>Experimental scheme</a:t>
              </a:r>
            </a:p>
          </p:txBody>
        </p:sp>
      </p:grpSp>
      <p:sp>
        <p:nvSpPr>
          <p:cNvPr id="5" name="文本框 4">
            <a:extLst>
              <a:ext uri="{FF2B5EF4-FFF2-40B4-BE49-F238E27FC236}">
                <a16:creationId xmlns:a16="http://schemas.microsoft.com/office/drawing/2014/main" id="{5FB93975-85E8-41B2-8A35-41716355E8BC}"/>
              </a:ext>
            </a:extLst>
          </p:cNvPr>
          <p:cNvSpPr txBox="1"/>
          <p:nvPr/>
        </p:nvSpPr>
        <p:spPr>
          <a:xfrm>
            <a:off x="625641" y="1463040"/>
            <a:ext cx="10568539" cy="369332"/>
          </a:xfrm>
          <a:prstGeom prst="rect">
            <a:avLst/>
          </a:prstGeom>
          <a:noFill/>
        </p:spPr>
        <p:txBody>
          <a:bodyPr wrap="square" rtlCol="0">
            <a:spAutoFit/>
          </a:bodyPr>
          <a:lstStyle/>
          <a:p>
            <a:pPr indent="457200"/>
            <a:r>
              <a:rPr lang="en-US" altLang="zh-CN" dirty="0"/>
              <a:t>3.</a:t>
            </a:r>
            <a:r>
              <a:rPr lang="zh-CN" altLang="en-US" dirty="0"/>
              <a:t>攻击训练好的模型，得出结果</a:t>
            </a:r>
            <a:endParaRPr lang="en-US" altLang="zh-CN" dirty="0"/>
          </a:p>
        </p:txBody>
      </p:sp>
      <p:pic>
        <p:nvPicPr>
          <p:cNvPr id="9" name="图片 8">
            <a:extLst>
              <a:ext uri="{FF2B5EF4-FFF2-40B4-BE49-F238E27FC236}">
                <a16:creationId xmlns:a16="http://schemas.microsoft.com/office/drawing/2014/main" id="{3FFE2A38-7DC2-4A1B-B7BF-2974253749CF}"/>
              </a:ext>
            </a:extLst>
          </p:cNvPr>
          <p:cNvPicPr>
            <a:picLocks noChangeAspect="1"/>
          </p:cNvPicPr>
          <p:nvPr/>
        </p:nvPicPr>
        <p:blipFill>
          <a:blip r:embed="rId4"/>
          <a:stretch>
            <a:fillRect/>
          </a:stretch>
        </p:blipFill>
        <p:spPr>
          <a:xfrm>
            <a:off x="1801684" y="1947386"/>
            <a:ext cx="8216452" cy="4910614"/>
          </a:xfrm>
          <a:prstGeom prst="rect">
            <a:avLst/>
          </a:prstGeom>
        </p:spPr>
      </p:pic>
    </p:spTree>
    <p:extLst>
      <p:ext uri="{BB962C8B-B14F-4D97-AF65-F5344CB8AC3E}">
        <p14:creationId xmlns:p14="http://schemas.microsoft.com/office/powerpoint/2010/main" val="1388248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7BC67FE0-B101-4EE8-A134-7CA819AA135D}"/>
              </a:ext>
            </a:extLst>
          </p:cNvPr>
          <p:cNvPicPr>
            <a:picLocks noChangeAspect="1"/>
          </p:cNvPicPr>
          <p:nvPr/>
        </p:nvPicPr>
        <p:blipFill>
          <a:blip r:embed="rId3"/>
          <a:stretch>
            <a:fillRect/>
          </a:stretch>
        </p:blipFill>
        <p:spPr>
          <a:xfrm>
            <a:off x="354019" y="1467824"/>
            <a:ext cx="12192000" cy="3799036"/>
          </a:xfrm>
          <a:prstGeom prst="rect">
            <a:avLst/>
          </a:prstGeom>
        </p:spPr>
      </p:pic>
      <p:pic>
        <p:nvPicPr>
          <p:cNvPr id="8" name="图片 7" descr="bd24218a68ba4b70c817e5e6e508ee7e"/>
          <p:cNvPicPr>
            <a:picLocks noChangeAspect="1"/>
          </p:cNvPicPr>
          <p:nvPr/>
        </p:nvPicPr>
        <p:blipFill>
          <a:blip r:embed="rId4">
            <a:lum bright="-100000" contrast="-6000"/>
          </a:blip>
          <a:srcRect t="59224" r="4501"/>
          <a:stretch>
            <a:fillRect/>
          </a:stretch>
        </p:blipFill>
        <p:spPr>
          <a:xfrm rot="18900000">
            <a:off x="-947540" y="195363"/>
            <a:ext cx="4176395" cy="2363470"/>
          </a:xfrm>
          <a:prstGeom prst="rect">
            <a:avLst/>
          </a:prstGeom>
        </p:spPr>
      </p:pic>
      <p:pic>
        <p:nvPicPr>
          <p:cNvPr id="4" name="图片 3" descr="bd24218a68ba4b70c817e5e6e508ee7e"/>
          <p:cNvPicPr>
            <a:picLocks noChangeAspect="1"/>
          </p:cNvPicPr>
          <p:nvPr/>
        </p:nvPicPr>
        <p:blipFill>
          <a:blip r:embed="rId4">
            <a:lum bright="-100000" contrast="-6000"/>
          </a:blip>
          <a:srcRect t="59224" r="4501"/>
          <a:stretch>
            <a:fillRect/>
          </a:stretch>
        </p:blipFill>
        <p:spPr>
          <a:xfrm rot="2700000" flipH="1">
            <a:off x="9645606" y="66280"/>
            <a:ext cx="3699510" cy="2093595"/>
          </a:xfrm>
          <a:prstGeom prst="rect">
            <a:avLst/>
          </a:prstGeom>
        </p:spPr>
      </p:pic>
      <p:grpSp>
        <p:nvGrpSpPr>
          <p:cNvPr id="24" name="组合 23">
            <a:extLst>
              <a:ext uri="{FF2B5EF4-FFF2-40B4-BE49-F238E27FC236}">
                <a16:creationId xmlns:a16="http://schemas.microsoft.com/office/drawing/2014/main" id="{930F6CFA-E121-4328-B56E-42AD937C4A78}"/>
              </a:ext>
            </a:extLst>
          </p:cNvPr>
          <p:cNvGrpSpPr/>
          <p:nvPr/>
        </p:nvGrpSpPr>
        <p:grpSpPr>
          <a:xfrm>
            <a:off x="3255208" y="555624"/>
            <a:ext cx="5643880" cy="1139248"/>
            <a:chOff x="5363" y="875"/>
            <a:chExt cx="6837" cy="906"/>
          </a:xfrm>
        </p:grpSpPr>
        <p:sp>
          <p:nvSpPr>
            <p:cNvPr id="25" name="圆角矩形 1">
              <a:extLst>
                <a:ext uri="{FF2B5EF4-FFF2-40B4-BE49-F238E27FC236}">
                  <a16:creationId xmlns:a16="http://schemas.microsoft.com/office/drawing/2014/main" id="{323D03D5-5D7F-404C-8F7E-A293E4603A31}"/>
                </a:ext>
              </a:extLst>
            </p:cNvPr>
            <p:cNvSpPr/>
            <p:nvPr/>
          </p:nvSpPr>
          <p:spPr>
            <a:xfrm>
              <a:off x="6922" y="875"/>
              <a:ext cx="4021" cy="379"/>
            </a:xfrm>
            <a:prstGeom prst="roundRect">
              <a:avLst>
                <a:gd name="adj" fmla="val 0"/>
              </a:avLst>
            </a:prstGeom>
            <a:noFill/>
            <a:ln w="317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071C3111-55AE-4062-A666-6681894D3E60}"/>
                </a:ext>
              </a:extLst>
            </p:cNvPr>
            <p:cNvSpPr txBox="1"/>
            <p:nvPr/>
          </p:nvSpPr>
          <p:spPr>
            <a:xfrm>
              <a:off x="5363" y="1364"/>
              <a:ext cx="6837" cy="417"/>
            </a:xfrm>
            <a:prstGeom prst="rect">
              <a:avLst/>
            </a:prstGeom>
            <a:noFill/>
          </p:spPr>
          <p:txBody>
            <a:bodyPr wrap="square" rtlCol="0">
              <a:spAutoFit/>
            </a:bodyPr>
            <a:lstStyle/>
            <a:p>
              <a:pPr algn="ctr" fontAlgn="base">
                <a:lnSpc>
                  <a:spcPct val="120000"/>
                </a:lnSpc>
                <a:buFont typeface="Arial" panose="020B0604020202020204" pitchFamily="34" charset="0"/>
              </a:pPr>
              <a:r>
                <a:rPr lang="en-US" altLang="zh-CN" sz="1000" dirty="0">
                  <a:solidFill>
                    <a:sysClr val="window" lastClr="FFFFFF">
                      <a:lumMod val="50000"/>
                    </a:sysClr>
                  </a:solidFill>
                  <a:latin typeface="+mn-lt"/>
                  <a:ea typeface="宋体" panose="02010600030101010101" pitchFamily="2" charset="-122"/>
                  <a:cs typeface="+mn-ea"/>
                  <a:sym typeface="+mn-ea"/>
                </a:rPr>
                <a:t>Comparative experimental results </a:t>
              </a:r>
              <a:r>
                <a:rPr lang="en-US" altLang="zh-CN" sz="1000" dirty="0">
                  <a:solidFill>
                    <a:sysClr val="window" lastClr="FFFFFF">
                      <a:lumMod val="50000"/>
                    </a:sysClr>
                  </a:solidFill>
                  <a:ea typeface="宋体" panose="02010600030101010101" pitchFamily="2" charset="-122"/>
                  <a:cs typeface="+mn-ea"/>
                  <a:sym typeface="+mn-ea"/>
                </a:rPr>
                <a:t>are </a:t>
              </a:r>
              <a:r>
                <a:rPr lang="en-US" altLang="zh-CN" sz="1000" dirty="0">
                  <a:solidFill>
                    <a:sysClr val="window" lastClr="FFFFFF">
                      <a:lumMod val="50000"/>
                    </a:sysClr>
                  </a:solidFill>
                  <a:latin typeface="+mn-lt"/>
                  <a:ea typeface="宋体" panose="02010600030101010101" pitchFamily="2" charset="-122"/>
                  <a:cs typeface="+mn-ea"/>
                  <a:sym typeface="+mn-ea"/>
                </a:rPr>
                <a:t>discussed</a:t>
              </a:r>
              <a:endParaRPr lang="en-US" altLang="x-none" sz="1000" dirty="0">
                <a:solidFill>
                  <a:sysClr val="window" lastClr="FFFFFF">
                    <a:lumMod val="50000"/>
                  </a:sysClr>
                </a:solidFill>
                <a:latin typeface="+mn-lt"/>
                <a:ea typeface="宋体" panose="02010600030101010101" pitchFamily="2" charset="-122"/>
                <a:cs typeface="+mn-ea"/>
                <a:sym typeface="+mn-ea"/>
              </a:endParaRPr>
            </a:p>
          </p:txBody>
        </p:sp>
      </p:grpSp>
      <p:sp>
        <p:nvSpPr>
          <p:cNvPr id="27" name="文本框 26">
            <a:extLst>
              <a:ext uri="{FF2B5EF4-FFF2-40B4-BE49-F238E27FC236}">
                <a16:creationId xmlns:a16="http://schemas.microsoft.com/office/drawing/2014/main" id="{B99D77FA-F882-4964-9F15-F5074B1F2781}"/>
              </a:ext>
            </a:extLst>
          </p:cNvPr>
          <p:cNvSpPr txBox="1"/>
          <p:nvPr/>
        </p:nvSpPr>
        <p:spPr>
          <a:xfrm>
            <a:off x="4770761" y="609244"/>
            <a:ext cx="2862072" cy="369332"/>
          </a:xfrm>
          <a:prstGeom prst="rect">
            <a:avLst/>
          </a:prstGeom>
          <a:noFill/>
        </p:spPr>
        <p:txBody>
          <a:bodyPr wrap="square" rtlCol="0">
            <a:spAutoFit/>
          </a:bodyPr>
          <a:lstStyle/>
          <a:p>
            <a:pPr algn="ctr"/>
            <a:r>
              <a:rPr lang="zh-CN" altLang="en-US" dirty="0"/>
              <a:t>对比实验结果讨论</a:t>
            </a:r>
          </a:p>
        </p:txBody>
      </p:sp>
    </p:spTree>
    <p:extLst>
      <p:ext uri="{BB962C8B-B14F-4D97-AF65-F5344CB8AC3E}">
        <p14:creationId xmlns:p14="http://schemas.microsoft.com/office/powerpoint/2010/main" val="493354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bd24218a68ba4b70c817e5e6e508ee7e"/>
          <p:cNvPicPr>
            <a:picLocks noChangeAspect="1"/>
          </p:cNvPicPr>
          <p:nvPr/>
        </p:nvPicPr>
        <p:blipFill>
          <a:blip r:embed="rId3">
            <a:lum bright="-100000" contrast="-6000"/>
          </a:blip>
          <a:srcRect t="59224" r="4501"/>
          <a:stretch>
            <a:fillRect/>
          </a:stretch>
        </p:blipFill>
        <p:spPr>
          <a:xfrm rot="18900000">
            <a:off x="-1721485" y="-295910"/>
            <a:ext cx="4176395" cy="2363470"/>
          </a:xfrm>
          <a:prstGeom prst="rect">
            <a:avLst/>
          </a:prstGeom>
        </p:spPr>
      </p:pic>
      <p:pic>
        <p:nvPicPr>
          <p:cNvPr id="4" name="图片 3" descr="bd24218a68ba4b70c817e5e6e508ee7e"/>
          <p:cNvPicPr>
            <a:picLocks noChangeAspect="1"/>
          </p:cNvPicPr>
          <p:nvPr/>
        </p:nvPicPr>
        <p:blipFill>
          <a:blip r:embed="rId3">
            <a:lum bright="-100000" contrast="-6000"/>
          </a:blip>
          <a:srcRect t="59224" r="4501"/>
          <a:stretch>
            <a:fillRect/>
          </a:stretch>
        </p:blipFill>
        <p:spPr>
          <a:xfrm rot="2700000" flipH="1">
            <a:off x="9947910" y="102870"/>
            <a:ext cx="3699510" cy="2093595"/>
          </a:xfrm>
          <a:prstGeom prst="rect">
            <a:avLst/>
          </a:prstGeom>
        </p:spPr>
      </p:pic>
      <p:sp>
        <p:nvSpPr>
          <p:cNvPr id="11" name="文本框 10">
            <a:extLst>
              <a:ext uri="{FF2B5EF4-FFF2-40B4-BE49-F238E27FC236}">
                <a16:creationId xmlns:a16="http://schemas.microsoft.com/office/drawing/2014/main" id="{A4F1FDF4-E493-4C41-B5E3-F66DC593442B}"/>
              </a:ext>
            </a:extLst>
          </p:cNvPr>
          <p:cNvSpPr txBox="1"/>
          <p:nvPr/>
        </p:nvSpPr>
        <p:spPr>
          <a:xfrm>
            <a:off x="3616960" y="732948"/>
            <a:ext cx="4958080" cy="369570"/>
          </a:xfrm>
          <a:prstGeom prst="rect">
            <a:avLst/>
          </a:prstGeom>
          <a:noFill/>
        </p:spPr>
        <p:txBody>
          <a:bodyPr wrap="square" rtlCol="0">
            <a:spAutoFit/>
          </a:bodyPr>
          <a:lstStyle/>
          <a:p>
            <a:pPr algn="ctr">
              <a:lnSpc>
                <a:spcPct val="90000"/>
              </a:lnSpc>
            </a:pPr>
            <a:r>
              <a:rPr lang="zh-CN" altLang="en-US" sz="2000" spc="400" dirty="0">
                <a:solidFill>
                  <a:schemeClr val="tx1"/>
                </a:solidFill>
                <a:uFillTx/>
                <a:latin typeface="方正细圆简体" panose="02010601030101010101" charset="-122"/>
                <a:ea typeface="方正细圆简体" panose="02010601030101010101" charset="-122"/>
              </a:rPr>
              <a:t>结论</a:t>
            </a:r>
          </a:p>
        </p:txBody>
      </p:sp>
      <p:sp>
        <p:nvSpPr>
          <p:cNvPr id="12" name="文本框 11">
            <a:extLst>
              <a:ext uri="{FF2B5EF4-FFF2-40B4-BE49-F238E27FC236}">
                <a16:creationId xmlns:a16="http://schemas.microsoft.com/office/drawing/2014/main" id="{FF285DC8-55DD-42B0-9BB0-0F887140C680}"/>
              </a:ext>
            </a:extLst>
          </p:cNvPr>
          <p:cNvSpPr txBox="1"/>
          <p:nvPr/>
        </p:nvSpPr>
        <p:spPr>
          <a:xfrm>
            <a:off x="3924935" y="1094898"/>
            <a:ext cx="4341495" cy="334010"/>
          </a:xfrm>
          <a:prstGeom prst="rect">
            <a:avLst/>
          </a:prstGeom>
          <a:noFill/>
        </p:spPr>
        <p:txBody>
          <a:bodyPr wrap="square" rtlCol="0">
            <a:spAutoFit/>
          </a:bodyPr>
          <a:lstStyle/>
          <a:p>
            <a:pPr algn="ctr" fontAlgn="base">
              <a:lnSpc>
                <a:spcPct val="120000"/>
              </a:lnSpc>
              <a:buFont typeface="Arial" panose="020B0604020202020204" pitchFamily="34" charset="0"/>
            </a:pPr>
            <a:r>
              <a:rPr lang="en-US" altLang="x-none" sz="1400" dirty="0">
                <a:solidFill>
                  <a:sysClr val="window" lastClr="FFFFFF">
                    <a:lumMod val="50000"/>
                  </a:sysClr>
                </a:solidFill>
                <a:ea typeface="宋体" panose="02010600030101010101" pitchFamily="2" charset="-122"/>
                <a:cs typeface="+mn-ea"/>
                <a:sym typeface="+mn-ea"/>
              </a:rPr>
              <a:t>C</a:t>
            </a:r>
            <a:r>
              <a:rPr lang="en-US" altLang="zh-CN" sz="1400" dirty="0">
                <a:solidFill>
                  <a:sysClr val="window" lastClr="FFFFFF">
                    <a:lumMod val="50000"/>
                  </a:sysClr>
                </a:solidFill>
                <a:ea typeface="宋体" panose="02010600030101010101" pitchFamily="2" charset="-122"/>
                <a:cs typeface="+mn-ea"/>
                <a:sym typeface="+mn-ea"/>
              </a:rPr>
              <a:t>onclusion</a:t>
            </a:r>
            <a:endParaRPr lang="en-US" altLang="x-none" sz="1400" dirty="0">
              <a:solidFill>
                <a:sysClr val="window" lastClr="FFFFFF">
                  <a:lumMod val="50000"/>
                </a:sysClr>
              </a:solidFill>
              <a:latin typeface="+mn-lt"/>
              <a:ea typeface="宋体" panose="02010600030101010101" pitchFamily="2" charset="-122"/>
              <a:cs typeface="+mn-ea"/>
              <a:sym typeface="+mn-ea"/>
            </a:endParaRPr>
          </a:p>
        </p:txBody>
      </p:sp>
      <p:sp>
        <p:nvSpPr>
          <p:cNvPr id="13" name="文本框 12">
            <a:extLst>
              <a:ext uri="{FF2B5EF4-FFF2-40B4-BE49-F238E27FC236}">
                <a16:creationId xmlns:a16="http://schemas.microsoft.com/office/drawing/2014/main" id="{5EE8D7E0-2952-4C49-9881-DBEAD42188FE}"/>
              </a:ext>
            </a:extLst>
          </p:cNvPr>
          <p:cNvSpPr txBox="1"/>
          <p:nvPr/>
        </p:nvSpPr>
        <p:spPr>
          <a:xfrm>
            <a:off x="2032117" y="1534186"/>
            <a:ext cx="8127130" cy="2958630"/>
          </a:xfrm>
          <a:prstGeom prst="rect">
            <a:avLst/>
          </a:prstGeom>
          <a:noFill/>
        </p:spPr>
        <p:txBody>
          <a:bodyPr wrap="square" rtlCol="0">
            <a:spAutoFit/>
          </a:bodyPr>
          <a:lstStyle/>
          <a:p>
            <a:pPr indent="457200">
              <a:lnSpc>
                <a:spcPct val="150000"/>
              </a:lnSpc>
            </a:pPr>
            <a:r>
              <a:rPr lang="zh-CN" altLang="en-US" dirty="0"/>
              <a:t>对抗性例子的存在限制了深度学习的应用范围。如何构建针对对抗性例子的强有力的防御使一个有待解决的问题。为了解决这一问题，</a:t>
            </a:r>
            <a:r>
              <a:rPr lang="en-US" altLang="zh-CN" dirty="0"/>
              <a:t>defensive distillation</a:t>
            </a:r>
            <a:r>
              <a:rPr lang="zh-CN" altLang="en-US" dirty="0"/>
              <a:t>被提出作为一个通用程序来提高任意神经网络的稳定性。</a:t>
            </a:r>
            <a:endParaRPr lang="en-US" altLang="zh-CN" dirty="0"/>
          </a:p>
          <a:p>
            <a:pPr indent="457200">
              <a:lnSpc>
                <a:spcPct val="150000"/>
              </a:lnSpc>
            </a:pPr>
            <a:r>
              <a:rPr lang="zh-CN" altLang="en-US" dirty="0"/>
              <a:t>在这篇文章中，提出了击败</a:t>
            </a:r>
            <a:r>
              <a:rPr lang="en-US" altLang="zh-CN" dirty="0"/>
              <a:t>defensive distillation</a:t>
            </a:r>
            <a:r>
              <a:rPr lang="zh-CN" altLang="en-US" dirty="0"/>
              <a:t>的强大攻击，证明此攻击可以更一般地用于评估潜在防御的效能。通过系统地评估许多可能的攻击方法，确定了一种能够始终找到比所有现有方法更好的对抗例子的方法。实验这个评估作为三次</a:t>
            </a:r>
            <a:r>
              <a:rPr lang="en-US" altLang="zh-CN" dirty="0"/>
              <a:t>L0</a:t>
            </a:r>
            <a:r>
              <a:rPr lang="zh-CN" altLang="en-US" dirty="0"/>
              <a:t>、</a:t>
            </a:r>
            <a:r>
              <a:rPr lang="en-US" altLang="zh-CN" dirty="0"/>
              <a:t>L2</a:t>
            </a:r>
            <a:r>
              <a:rPr lang="zh-CN" altLang="en-US" dirty="0"/>
              <a:t>和</a:t>
            </a:r>
            <a:r>
              <a:rPr lang="en-US" altLang="zh-CN" dirty="0"/>
              <a:t>L</a:t>
            </a:r>
            <a:r>
              <a:rPr lang="zh-CN" altLang="en-US" dirty="0"/>
              <a:t>∞攻击的基础。</a:t>
            </a:r>
            <a:endParaRPr lang="en-US" altLang="zh-CN" dirty="0"/>
          </a:p>
        </p:txBody>
      </p:sp>
    </p:spTree>
    <p:extLst>
      <p:ext uri="{BB962C8B-B14F-4D97-AF65-F5344CB8AC3E}">
        <p14:creationId xmlns:p14="http://schemas.microsoft.com/office/powerpoint/2010/main" val="4151990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bd24218a68ba4b70c817e5e6e508ee7e"/>
          <p:cNvPicPr>
            <a:picLocks noChangeAspect="1"/>
          </p:cNvPicPr>
          <p:nvPr/>
        </p:nvPicPr>
        <p:blipFill>
          <a:blip r:embed="rId3">
            <a:lum bright="-100000" contrast="-6000"/>
          </a:blip>
          <a:srcRect t="59224" r="4501"/>
          <a:stretch>
            <a:fillRect/>
          </a:stretch>
        </p:blipFill>
        <p:spPr>
          <a:xfrm rot="18900000">
            <a:off x="-1721485" y="-295910"/>
            <a:ext cx="4176395" cy="2363470"/>
          </a:xfrm>
          <a:prstGeom prst="rect">
            <a:avLst/>
          </a:prstGeom>
        </p:spPr>
      </p:pic>
      <p:pic>
        <p:nvPicPr>
          <p:cNvPr id="4" name="图片 3" descr="bd24218a68ba4b70c817e5e6e508ee7e"/>
          <p:cNvPicPr>
            <a:picLocks noChangeAspect="1"/>
          </p:cNvPicPr>
          <p:nvPr/>
        </p:nvPicPr>
        <p:blipFill>
          <a:blip r:embed="rId3">
            <a:lum bright="-100000" contrast="-6000"/>
          </a:blip>
          <a:srcRect t="59224" r="4501"/>
          <a:stretch>
            <a:fillRect/>
          </a:stretch>
        </p:blipFill>
        <p:spPr>
          <a:xfrm rot="2700000" flipH="1">
            <a:off x="9947910" y="102870"/>
            <a:ext cx="3699510" cy="2093595"/>
          </a:xfrm>
          <a:prstGeom prst="rect">
            <a:avLst/>
          </a:prstGeom>
        </p:spPr>
      </p:pic>
      <p:grpSp>
        <p:nvGrpSpPr>
          <p:cNvPr id="3" name="组合 2"/>
          <p:cNvGrpSpPr/>
          <p:nvPr/>
        </p:nvGrpSpPr>
        <p:grpSpPr>
          <a:xfrm>
            <a:off x="3906520" y="555625"/>
            <a:ext cx="4341495" cy="867410"/>
            <a:chOff x="6152" y="875"/>
            <a:chExt cx="6837" cy="1366"/>
          </a:xfrm>
        </p:grpSpPr>
        <p:sp>
          <p:nvSpPr>
            <p:cNvPr id="2" name="圆角矩形 1"/>
            <p:cNvSpPr/>
            <p:nvPr/>
          </p:nvSpPr>
          <p:spPr>
            <a:xfrm>
              <a:off x="6922" y="875"/>
              <a:ext cx="5298" cy="887"/>
            </a:xfrm>
            <a:prstGeom prst="roundRect">
              <a:avLst>
                <a:gd name="adj" fmla="val 0"/>
              </a:avLst>
            </a:prstGeom>
            <a:noFill/>
            <a:ln w="317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152" y="1824"/>
              <a:ext cx="6837" cy="417"/>
            </a:xfrm>
            <a:prstGeom prst="rect">
              <a:avLst/>
            </a:prstGeom>
            <a:noFill/>
          </p:spPr>
          <p:txBody>
            <a:bodyPr wrap="square" rtlCol="0">
              <a:spAutoFit/>
            </a:bodyPr>
            <a:lstStyle/>
            <a:p>
              <a:pPr algn="ctr" fontAlgn="base">
                <a:lnSpc>
                  <a:spcPct val="120000"/>
                </a:lnSpc>
                <a:buFont typeface="Arial" panose="020B0604020202020204" pitchFamily="34" charset="0"/>
              </a:pPr>
              <a:r>
                <a:rPr lang="en-US" altLang="x-none" sz="1000" dirty="0">
                  <a:solidFill>
                    <a:sysClr val="window" lastClr="FFFFFF">
                      <a:lumMod val="50000"/>
                    </a:sysClr>
                  </a:solidFill>
                  <a:latin typeface="+mn-lt"/>
                  <a:ea typeface="宋体" panose="02010600030101010101" pitchFamily="2" charset="-122"/>
                  <a:cs typeface="+mn-ea"/>
                  <a:sym typeface="+mn-ea"/>
                </a:rPr>
                <a:t>Background and challenge of the problem</a:t>
              </a:r>
            </a:p>
          </p:txBody>
        </p:sp>
      </p:grpSp>
      <p:grpSp>
        <p:nvGrpSpPr>
          <p:cNvPr id="5" name="组合 4"/>
          <p:cNvGrpSpPr/>
          <p:nvPr/>
        </p:nvGrpSpPr>
        <p:grpSpPr>
          <a:xfrm>
            <a:off x="514846" y="2177735"/>
            <a:ext cx="11329621" cy="3327263"/>
            <a:chOff x="2323" y="3558"/>
            <a:chExt cx="14333" cy="4058"/>
          </a:xfrm>
        </p:grpSpPr>
        <p:sp>
          <p:nvSpPr>
            <p:cNvPr id="6" name="Oval 4"/>
            <p:cNvSpPr/>
            <p:nvPr/>
          </p:nvSpPr>
          <p:spPr>
            <a:xfrm>
              <a:off x="2323" y="3558"/>
              <a:ext cx="4055" cy="4058"/>
            </a:xfrm>
            <a:prstGeom prst="ellipse">
              <a:avLst/>
            </a:prstGeom>
            <a:solidFill>
              <a:schemeClr val="tx1"/>
            </a:solidFill>
            <a:ln w="9525" cap="flat" cmpd="sng" algn="ctr">
              <a:noFill/>
              <a:prstDash val="solid"/>
            </a:ln>
            <a:effectLst/>
          </p:spPr>
          <p:txBody>
            <a:bodyPr lIns="121910" tIns="60955" rIns="121910" bIns="60955" anchor="ctr"/>
            <a:lstStyle/>
            <a:p>
              <a:pPr algn="ctr" defTabSz="608965">
                <a:defRPr/>
              </a:pPr>
              <a:endParaRPr lang="en-US" sz="2400" kern="0" dirty="0">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7" name="Oval 5"/>
            <p:cNvSpPr/>
            <p:nvPr/>
          </p:nvSpPr>
          <p:spPr>
            <a:xfrm>
              <a:off x="5757" y="3558"/>
              <a:ext cx="4055" cy="4058"/>
            </a:xfrm>
            <a:prstGeom prst="ellipse">
              <a:avLst/>
            </a:prstGeom>
            <a:noFill/>
            <a:ln w="9525" cap="flat" cmpd="sng" algn="ctr">
              <a:solidFill>
                <a:schemeClr val="tx1"/>
              </a:solidFill>
              <a:prstDash val="solid"/>
            </a:ln>
            <a:effectLst/>
            <a:extLst>
              <a:ext uri="{909E8E84-426E-40DD-AFC4-6F175D3DCCD1}">
                <a14:hiddenFill xmlns:a14="http://schemas.microsoft.com/office/drawing/2010/main">
                  <a:solidFill>
                    <a:srgbClr val="E1363C"/>
                  </a:solidFill>
                </a14:hiddenFill>
              </a:ext>
            </a:extLst>
          </p:spPr>
          <p:txBody>
            <a:bodyPr lIns="121910" tIns="60955" rIns="121910" bIns="60955" anchor="ctr"/>
            <a:lstStyle/>
            <a:p>
              <a:pPr algn="ctr" defTabSz="608965">
                <a:defRPr/>
              </a:pPr>
              <a:endParaRPr lang="en-US" sz="2400" kern="0" dirty="0">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9" name="Oval 6"/>
            <p:cNvSpPr/>
            <p:nvPr/>
          </p:nvSpPr>
          <p:spPr>
            <a:xfrm>
              <a:off x="9213" y="3558"/>
              <a:ext cx="4055" cy="4058"/>
            </a:xfrm>
            <a:prstGeom prst="ellipse">
              <a:avLst/>
            </a:prstGeom>
            <a:solidFill>
              <a:schemeClr val="tx1"/>
            </a:solidFill>
            <a:ln w="9525" cap="flat" cmpd="sng" algn="ctr">
              <a:noFill/>
              <a:prstDash val="solid"/>
            </a:ln>
            <a:effectLst/>
          </p:spPr>
          <p:txBody>
            <a:bodyPr lIns="121910" tIns="60955" rIns="121910" bIns="60955" anchor="ctr"/>
            <a:lstStyle/>
            <a:p>
              <a:pPr algn="ctr" defTabSz="608965">
                <a:defRPr/>
              </a:pPr>
              <a:endParaRPr lang="en-US" sz="2400" kern="0" dirty="0">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11" name="Oval 7"/>
            <p:cNvSpPr/>
            <p:nvPr/>
          </p:nvSpPr>
          <p:spPr>
            <a:xfrm>
              <a:off x="12602" y="3558"/>
              <a:ext cx="4055" cy="4058"/>
            </a:xfrm>
            <a:prstGeom prst="ellipse">
              <a:avLst/>
            </a:prstGeom>
            <a:noFill/>
            <a:ln w="9525" cap="flat" cmpd="sng" algn="ctr">
              <a:solidFill>
                <a:schemeClr val="tx1"/>
              </a:solidFill>
              <a:prstDash val="solid"/>
            </a:ln>
            <a:effectLst/>
            <a:extLst>
              <a:ext uri="{909E8E84-426E-40DD-AFC4-6F175D3DCCD1}">
                <a14:hiddenFill xmlns:a14="http://schemas.microsoft.com/office/drawing/2010/main">
                  <a:solidFill>
                    <a:srgbClr val="E1363C"/>
                  </a:solidFill>
                </a14:hiddenFill>
              </a:ext>
            </a:extLst>
          </p:spPr>
          <p:txBody>
            <a:bodyPr lIns="121910" tIns="60955" rIns="121910" bIns="60955" anchor="ctr"/>
            <a:lstStyle/>
            <a:p>
              <a:pPr algn="ctr" defTabSz="608965">
                <a:defRPr/>
              </a:pPr>
              <a:endParaRPr lang="en-US" sz="2400" kern="0" dirty="0">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12" name="AutoShape 64"/>
            <p:cNvSpPr/>
            <p:nvPr/>
          </p:nvSpPr>
          <p:spPr bwMode="auto">
            <a:xfrm>
              <a:off x="3772" y="4219"/>
              <a:ext cx="1065" cy="8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61"/>
                    <a:pt x="21208" y="481"/>
                  </a:cubicBezTo>
                  <a:cubicBezTo>
                    <a:pt x="21470" y="798"/>
                    <a:pt x="21599" y="1177"/>
                    <a:pt x="21599" y="1618"/>
                  </a:cubicBezTo>
                  <a:lnTo>
                    <a:pt x="21599" y="19981"/>
                  </a:lnTo>
                  <a:cubicBezTo>
                    <a:pt x="21599" y="20422"/>
                    <a:pt x="21470" y="20801"/>
                    <a:pt x="21208" y="21121"/>
                  </a:cubicBezTo>
                  <a:cubicBezTo>
                    <a:pt x="20946" y="21441"/>
                    <a:pt x="20630" y="21599"/>
                    <a:pt x="20263" y="21599"/>
                  </a:cubicBezTo>
                  <a:lnTo>
                    <a:pt x="1346" y="21599"/>
                  </a:lnTo>
                  <a:cubicBezTo>
                    <a:pt x="979" y="21599"/>
                    <a:pt x="663" y="21441"/>
                    <a:pt x="399" y="21121"/>
                  </a:cubicBezTo>
                  <a:cubicBezTo>
                    <a:pt x="132" y="20801"/>
                    <a:pt x="0" y="20422"/>
                    <a:pt x="0" y="19981"/>
                  </a:cubicBezTo>
                  <a:lnTo>
                    <a:pt x="0" y="1618"/>
                  </a:lnTo>
                  <a:cubicBezTo>
                    <a:pt x="0" y="1177"/>
                    <a:pt x="132" y="798"/>
                    <a:pt x="399" y="481"/>
                  </a:cubicBezTo>
                  <a:cubicBezTo>
                    <a:pt x="663" y="161"/>
                    <a:pt x="979" y="0"/>
                    <a:pt x="1346" y="0"/>
                  </a:cubicBezTo>
                  <a:lnTo>
                    <a:pt x="20263" y="0"/>
                  </a:lnTo>
                  <a:close/>
                  <a:moveTo>
                    <a:pt x="19805" y="2252"/>
                  </a:moveTo>
                  <a:lnTo>
                    <a:pt x="8590" y="2252"/>
                  </a:lnTo>
                  <a:lnTo>
                    <a:pt x="8426" y="3545"/>
                  </a:lnTo>
                  <a:lnTo>
                    <a:pt x="1804" y="3545"/>
                  </a:lnTo>
                  <a:lnTo>
                    <a:pt x="1804" y="5501"/>
                  </a:lnTo>
                  <a:lnTo>
                    <a:pt x="19805" y="5501"/>
                  </a:lnTo>
                  <a:lnTo>
                    <a:pt x="19805" y="2252"/>
                  </a:lnTo>
                  <a:close/>
                  <a:moveTo>
                    <a:pt x="19805" y="17746"/>
                  </a:moveTo>
                  <a:lnTo>
                    <a:pt x="1804" y="17746"/>
                  </a:lnTo>
                  <a:lnTo>
                    <a:pt x="1804" y="19350"/>
                  </a:lnTo>
                  <a:lnTo>
                    <a:pt x="19805" y="19350"/>
                  </a:lnTo>
                  <a:lnTo>
                    <a:pt x="19805" y="17746"/>
                  </a:lnTo>
                  <a:close/>
                  <a:moveTo>
                    <a:pt x="3116" y="2743"/>
                  </a:moveTo>
                  <a:lnTo>
                    <a:pt x="6820" y="2743"/>
                  </a:lnTo>
                  <a:lnTo>
                    <a:pt x="6820" y="1436"/>
                  </a:lnTo>
                  <a:lnTo>
                    <a:pt x="3116" y="1436"/>
                  </a:lnTo>
                  <a:lnTo>
                    <a:pt x="3116" y="2743"/>
                  </a:lnTo>
                  <a:close/>
                  <a:moveTo>
                    <a:pt x="6529" y="11631"/>
                  </a:moveTo>
                  <a:cubicBezTo>
                    <a:pt x="6529" y="12342"/>
                    <a:pt x="6639" y="13011"/>
                    <a:pt x="6862" y="13634"/>
                  </a:cubicBezTo>
                  <a:cubicBezTo>
                    <a:pt x="7084" y="14257"/>
                    <a:pt x="7388" y="14800"/>
                    <a:pt x="7775" y="15264"/>
                  </a:cubicBezTo>
                  <a:cubicBezTo>
                    <a:pt x="8162" y="15731"/>
                    <a:pt x="8617" y="16095"/>
                    <a:pt x="9134" y="16359"/>
                  </a:cubicBezTo>
                  <a:cubicBezTo>
                    <a:pt x="9655" y="16630"/>
                    <a:pt x="10211" y="16762"/>
                    <a:pt x="10806" y="16762"/>
                  </a:cubicBezTo>
                  <a:cubicBezTo>
                    <a:pt x="11398" y="16762"/>
                    <a:pt x="11954" y="16630"/>
                    <a:pt x="12470" y="16359"/>
                  </a:cubicBezTo>
                  <a:cubicBezTo>
                    <a:pt x="12984" y="16095"/>
                    <a:pt x="13435" y="15731"/>
                    <a:pt x="13824" y="15264"/>
                  </a:cubicBezTo>
                  <a:cubicBezTo>
                    <a:pt x="14211" y="14800"/>
                    <a:pt x="14515" y="14257"/>
                    <a:pt x="14737" y="13634"/>
                  </a:cubicBezTo>
                  <a:cubicBezTo>
                    <a:pt x="14960" y="13011"/>
                    <a:pt x="15070" y="12342"/>
                    <a:pt x="15070" y="11631"/>
                  </a:cubicBezTo>
                  <a:cubicBezTo>
                    <a:pt x="15070" y="10917"/>
                    <a:pt x="14960" y="10250"/>
                    <a:pt x="14737" y="9625"/>
                  </a:cubicBezTo>
                  <a:cubicBezTo>
                    <a:pt x="14515" y="9002"/>
                    <a:pt x="14211" y="8461"/>
                    <a:pt x="13824" y="8003"/>
                  </a:cubicBezTo>
                  <a:cubicBezTo>
                    <a:pt x="13435" y="7542"/>
                    <a:pt x="12982" y="7178"/>
                    <a:pt x="12463" y="6914"/>
                  </a:cubicBezTo>
                  <a:cubicBezTo>
                    <a:pt x="11944" y="6646"/>
                    <a:pt x="11391" y="6511"/>
                    <a:pt x="10806" y="6511"/>
                  </a:cubicBezTo>
                  <a:cubicBezTo>
                    <a:pt x="10211" y="6511"/>
                    <a:pt x="9655" y="6646"/>
                    <a:pt x="9134" y="6914"/>
                  </a:cubicBezTo>
                  <a:cubicBezTo>
                    <a:pt x="8617" y="7178"/>
                    <a:pt x="8162" y="7542"/>
                    <a:pt x="7775" y="8003"/>
                  </a:cubicBezTo>
                  <a:cubicBezTo>
                    <a:pt x="7388" y="8461"/>
                    <a:pt x="7084" y="9002"/>
                    <a:pt x="6862" y="9625"/>
                  </a:cubicBezTo>
                  <a:cubicBezTo>
                    <a:pt x="6639" y="10250"/>
                    <a:pt x="6529" y="10917"/>
                    <a:pt x="6529" y="11631"/>
                  </a:cubicBezTo>
                  <a:moveTo>
                    <a:pt x="13724" y="11631"/>
                  </a:moveTo>
                  <a:cubicBezTo>
                    <a:pt x="13724" y="12109"/>
                    <a:pt x="13648" y="12565"/>
                    <a:pt x="13501" y="12999"/>
                  </a:cubicBezTo>
                  <a:cubicBezTo>
                    <a:pt x="13352" y="13434"/>
                    <a:pt x="13146" y="13813"/>
                    <a:pt x="12879" y="14127"/>
                  </a:cubicBezTo>
                  <a:cubicBezTo>
                    <a:pt x="12612" y="14439"/>
                    <a:pt x="12301" y="14688"/>
                    <a:pt x="11942" y="14870"/>
                  </a:cubicBezTo>
                  <a:cubicBezTo>
                    <a:pt x="11582" y="15052"/>
                    <a:pt x="11205" y="15144"/>
                    <a:pt x="10806" y="15144"/>
                  </a:cubicBezTo>
                  <a:cubicBezTo>
                    <a:pt x="10407" y="15144"/>
                    <a:pt x="10025" y="15052"/>
                    <a:pt x="9662" y="14870"/>
                  </a:cubicBezTo>
                  <a:cubicBezTo>
                    <a:pt x="9300" y="14688"/>
                    <a:pt x="8987" y="14439"/>
                    <a:pt x="8725" y="14127"/>
                  </a:cubicBezTo>
                  <a:cubicBezTo>
                    <a:pt x="8463" y="13813"/>
                    <a:pt x="8257" y="13440"/>
                    <a:pt x="8103" y="13008"/>
                  </a:cubicBezTo>
                  <a:cubicBezTo>
                    <a:pt x="7951" y="12579"/>
                    <a:pt x="7875" y="12118"/>
                    <a:pt x="7875" y="11631"/>
                  </a:cubicBezTo>
                  <a:cubicBezTo>
                    <a:pt x="7875" y="11152"/>
                    <a:pt x="7951" y="10700"/>
                    <a:pt x="8103" y="10265"/>
                  </a:cubicBezTo>
                  <a:cubicBezTo>
                    <a:pt x="8257" y="9836"/>
                    <a:pt x="8463" y="9460"/>
                    <a:pt x="8725" y="9140"/>
                  </a:cubicBezTo>
                  <a:cubicBezTo>
                    <a:pt x="8987" y="8823"/>
                    <a:pt x="9298" y="8576"/>
                    <a:pt x="9657" y="8394"/>
                  </a:cubicBezTo>
                  <a:cubicBezTo>
                    <a:pt x="10015" y="8218"/>
                    <a:pt x="10399" y="8130"/>
                    <a:pt x="10806" y="8130"/>
                  </a:cubicBezTo>
                  <a:cubicBezTo>
                    <a:pt x="11205" y="8130"/>
                    <a:pt x="11582" y="8218"/>
                    <a:pt x="11942" y="8394"/>
                  </a:cubicBezTo>
                  <a:cubicBezTo>
                    <a:pt x="12301" y="8576"/>
                    <a:pt x="12612" y="8823"/>
                    <a:pt x="12879" y="9140"/>
                  </a:cubicBezTo>
                  <a:cubicBezTo>
                    <a:pt x="13146" y="9460"/>
                    <a:pt x="13352" y="9836"/>
                    <a:pt x="13501" y="10265"/>
                  </a:cubicBezTo>
                  <a:cubicBezTo>
                    <a:pt x="13648" y="10700"/>
                    <a:pt x="13724" y="11152"/>
                    <a:pt x="13724" y="11631"/>
                  </a:cubicBezTo>
                  <a:moveTo>
                    <a:pt x="9692" y="11631"/>
                  </a:moveTo>
                  <a:cubicBezTo>
                    <a:pt x="9692" y="11246"/>
                    <a:pt x="9799" y="10929"/>
                    <a:pt x="10020" y="10682"/>
                  </a:cubicBezTo>
                  <a:cubicBezTo>
                    <a:pt x="10238" y="10432"/>
                    <a:pt x="10500" y="10309"/>
                    <a:pt x="10806" y="10309"/>
                  </a:cubicBezTo>
                  <a:lnTo>
                    <a:pt x="10806" y="10280"/>
                  </a:lnTo>
                  <a:cubicBezTo>
                    <a:pt x="10945" y="10280"/>
                    <a:pt x="11065" y="10224"/>
                    <a:pt x="11163" y="10109"/>
                  </a:cubicBezTo>
                  <a:cubicBezTo>
                    <a:pt x="11261" y="9998"/>
                    <a:pt x="11310" y="9862"/>
                    <a:pt x="11310" y="9704"/>
                  </a:cubicBezTo>
                  <a:cubicBezTo>
                    <a:pt x="11310" y="9533"/>
                    <a:pt x="11261" y="9392"/>
                    <a:pt x="11163" y="9275"/>
                  </a:cubicBezTo>
                  <a:cubicBezTo>
                    <a:pt x="11065" y="9157"/>
                    <a:pt x="10945" y="9096"/>
                    <a:pt x="10806" y="9096"/>
                  </a:cubicBezTo>
                  <a:cubicBezTo>
                    <a:pt x="10228" y="9096"/>
                    <a:pt x="9733" y="9348"/>
                    <a:pt x="9322" y="9848"/>
                  </a:cubicBezTo>
                  <a:cubicBezTo>
                    <a:pt x="8913" y="10350"/>
                    <a:pt x="8708" y="10943"/>
                    <a:pt x="8708" y="11628"/>
                  </a:cubicBezTo>
                  <a:cubicBezTo>
                    <a:pt x="8708" y="11777"/>
                    <a:pt x="8757" y="11913"/>
                    <a:pt x="8854" y="12027"/>
                  </a:cubicBezTo>
                  <a:cubicBezTo>
                    <a:pt x="8952" y="12147"/>
                    <a:pt x="9063" y="12206"/>
                    <a:pt x="9187" y="12206"/>
                  </a:cubicBezTo>
                  <a:cubicBezTo>
                    <a:pt x="9329" y="12206"/>
                    <a:pt x="9447" y="12148"/>
                    <a:pt x="9545" y="12027"/>
                  </a:cubicBezTo>
                  <a:cubicBezTo>
                    <a:pt x="9643" y="11916"/>
                    <a:pt x="9692" y="11780"/>
                    <a:pt x="9692" y="11631"/>
                  </a:cubicBezTo>
                </a:path>
              </a:pathLst>
            </a:custGeom>
            <a:solidFill>
              <a:sysClr val="window" lastClr="FFFFFF"/>
            </a:solidFill>
            <a:ln>
              <a:noFill/>
            </a:ln>
            <a:effectLst/>
          </p:spPr>
          <p:txBody>
            <a:bodyPr lIns="19048" tIns="19048" rIns="19048" bIns="19048" anchor="ctr"/>
            <a:lstStyle/>
            <a:p>
              <a:pPr defTabSz="170815">
                <a:defRPr/>
              </a:pPr>
              <a:endParaRPr lang="es-ES" sz="1100" kern="0">
                <a:solidFill>
                  <a:srgbClr val="44CEB9"/>
                </a:solidFill>
                <a:effectLst>
                  <a:outerShdw blurRad="38100" dist="38100" dir="2700000" algn="tl">
                    <a:srgbClr val="000000"/>
                  </a:outerShdw>
                </a:effectLst>
                <a:latin typeface="Arial" panose="020B0604020202020204" pitchFamily="34" charset="0"/>
                <a:ea typeface="微软雅黑" panose="020B0503020204020204" charset="-122"/>
                <a:cs typeface="Gill Sans" pitchFamily="2" charset="0"/>
                <a:sym typeface="Arial" panose="020B0604020202020204" pitchFamily="34" charset="0"/>
              </a:endParaRPr>
            </a:p>
          </p:txBody>
        </p:sp>
        <p:sp>
          <p:nvSpPr>
            <p:cNvPr id="13" name="Freeform 82"/>
            <p:cNvSpPr>
              <a:spLocks noChangeArrowheads="1"/>
            </p:cNvSpPr>
            <p:nvPr/>
          </p:nvSpPr>
          <p:spPr bwMode="auto">
            <a:xfrm>
              <a:off x="7149" y="4226"/>
              <a:ext cx="1226" cy="996"/>
            </a:xfrm>
            <a:custGeom>
              <a:avLst/>
              <a:gdLst>
                <a:gd name="T0" fmla="*/ 443 w 497"/>
                <a:gd name="T1" fmla="*/ 0 h 444"/>
                <a:gd name="T2" fmla="*/ 443 w 497"/>
                <a:gd name="T3" fmla="*/ 0 h 444"/>
                <a:gd name="T4" fmla="*/ 53 w 497"/>
                <a:gd name="T5" fmla="*/ 0 h 444"/>
                <a:gd name="T6" fmla="*/ 0 w 497"/>
                <a:gd name="T7" fmla="*/ 53 h 444"/>
                <a:gd name="T8" fmla="*/ 0 w 497"/>
                <a:gd name="T9" fmla="*/ 345 h 444"/>
                <a:gd name="T10" fmla="*/ 53 w 497"/>
                <a:gd name="T11" fmla="*/ 399 h 444"/>
                <a:gd name="T12" fmla="*/ 151 w 497"/>
                <a:gd name="T13" fmla="*/ 399 h 444"/>
                <a:gd name="T14" fmla="*/ 151 w 497"/>
                <a:gd name="T15" fmla="*/ 345 h 444"/>
                <a:gd name="T16" fmla="*/ 44 w 497"/>
                <a:gd name="T17" fmla="*/ 345 h 444"/>
                <a:gd name="T18" fmla="*/ 44 w 497"/>
                <a:gd name="T19" fmla="*/ 124 h 444"/>
                <a:gd name="T20" fmla="*/ 443 w 497"/>
                <a:gd name="T21" fmla="*/ 124 h 444"/>
                <a:gd name="T22" fmla="*/ 443 w 497"/>
                <a:gd name="T23" fmla="*/ 345 h 444"/>
                <a:gd name="T24" fmla="*/ 345 w 497"/>
                <a:gd name="T25" fmla="*/ 345 h 444"/>
                <a:gd name="T26" fmla="*/ 345 w 497"/>
                <a:gd name="T27" fmla="*/ 399 h 444"/>
                <a:gd name="T28" fmla="*/ 443 w 497"/>
                <a:gd name="T29" fmla="*/ 399 h 444"/>
                <a:gd name="T30" fmla="*/ 496 w 497"/>
                <a:gd name="T31" fmla="*/ 345 h 444"/>
                <a:gd name="T32" fmla="*/ 496 w 497"/>
                <a:gd name="T33" fmla="*/ 53 h 444"/>
                <a:gd name="T34" fmla="*/ 443 w 497"/>
                <a:gd name="T35" fmla="*/ 0 h 444"/>
                <a:gd name="T36" fmla="*/ 62 w 497"/>
                <a:gd name="T37" fmla="*/ 80 h 444"/>
                <a:gd name="T38" fmla="*/ 62 w 497"/>
                <a:gd name="T39" fmla="*/ 80 h 444"/>
                <a:gd name="T40" fmla="*/ 44 w 497"/>
                <a:gd name="T41" fmla="*/ 62 h 444"/>
                <a:gd name="T42" fmla="*/ 62 w 497"/>
                <a:gd name="T43" fmla="*/ 45 h 444"/>
                <a:gd name="T44" fmla="*/ 79 w 497"/>
                <a:gd name="T45" fmla="*/ 62 h 444"/>
                <a:gd name="T46" fmla="*/ 62 w 497"/>
                <a:gd name="T47" fmla="*/ 80 h 444"/>
                <a:gd name="T48" fmla="*/ 116 w 497"/>
                <a:gd name="T49" fmla="*/ 80 h 444"/>
                <a:gd name="T50" fmla="*/ 116 w 497"/>
                <a:gd name="T51" fmla="*/ 80 h 444"/>
                <a:gd name="T52" fmla="*/ 97 w 497"/>
                <a:gd name="T53" fmla="*/ 62 h 444"/>
                <a:gd name="T54" fmla="*/ 116 w 497"/>
                <a:gd name="T55" fmla="*/ 45 h 444"/>
                <a:gd name="T56" fmla="*/ 132 w 497"/>
                <a:gd name="T57" fmla="*/ 62 h 444"/>
                <a:gd name="T58" fmla="*/ 116 w 497"/>
                <a:gd name="T59" fmla="*/ 80 h 444"/>
                <a:gd name="T60" fmla="*/ 443 w 497"/>
                <a:gd name="T61" fmla="*/ 80 h 444"/>
                <a:gd name="T62" fmla="*/ 443 w 497"/>
                <a:gd name="T63" fmla="*/ 80 h 444"/>
                <a:gd name="T64" fmla="*/ 151 w 497"/>
                <a:gd name="T65" fmla="*/ 80 h 444"/>
                <a:gd name="T66" fmla="*/ 151 w 497"/>
                <a:gd name="T67" fmla="*/ 53 h 444"/>
                <a:gd name="T68" fmla="*/ 443 w 497"/>
                <a:gd name="T69" fmla="*/ 53 h 444"/>
                <a:gd name="T70" fmla="*/ 443 w 497"/>
                <a:gd name="T71" fmla="*/ 80 h 444"/>
                <a:gd name="T72" fmla="*/ 248 w 497"/>
                <a:gd name="T73" fmla="*/ 177 h 444"/>
                <a:gd name="T74" fmla="*/ 248 w 497"/>
                <a:gd name="T75" fmla="*/ 177 h 444"/>
                <a:gd name="T76" fmla="*/ 124 w 497"/>
                <a:gd name="T77" fmla="*/ 301 h 444"/>
                <a:gd name="T78" fmla="*/ 204 w 497"/>
                <a:gd name="T79" fmla="*/ 301 h 444"/>
                <a:gd name="T80" fmla="*/ 204 w 497"/>
                <a:gd name="T81" fmla="*/ 443 h 444"/>
                <a:gd name="T82" fmla="*/ 292 w 497"/>
                <a:gd name="T83" fmla="*/ 443 h 444"/>
                <a:gd name="T84" fmla="*/ 292 w 497"/>
                <a:gd name="T85" fmla="*/ 301 h 444"/>
                <a:gd name="T86" fmla="*/ 363 w 497"/>
                <a:gd name="T87" fmla="*/ 301 h 444"/>
                <a:gd name="T88" fmla="*/ 248 w 497"/>
                <a:gd name="T89" fmla="*/ 177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444">
                  <a:moveTo>
                    <a:pt x="443" y="0"/>
                  </a:moveTo>
                  <a:lnTo>
                    <a:pt x="443" y="0"/>
                  </a:lnTo>
                  <a:cubicBezTo>
                    <a:pt x="53" y="0"/>
                    <a:pt x="53" y="0"/>
                    <a:pt x="53" y="0"/>
                  </a:cubicBezTo>
                  <a:cubicBezTo>
                    <a:pt x="17" y="0"/>
                    <a:pt x="0" y="26"/>
                    <a:pt x="0" y="53"/>
                  </a:cubicBezTo>
                  <a:cubicBezTo>
                    <a:pt x="0" y="345"/>
                    <a:pt x="0" y="345"/>
                    <a:pt x="0" y="345"/>
                  </a:cubicBezTo>
                  <a:cubicBezTo>
                    <a:pt x="0" y="373"/>
                    <a:pt x="17" y="399"/>
                    <a:pt x="53" y="399"/>
                  </a:cubicBezTo>
                  <a:cubicBezTo>
                    <a:pt x="151" y="399"/>
                    <a:pt x="151" y="399"/>
                    <a:pt x="151" y="399"/>
                  </a:cubicBezTo>
                  <a:cubicBezTo>
                    <a:pt x="151" y="345"/>
                    <a:pt x="151" y="345"/>
                    <a:pt x="151" y="345"/>
                  </a:cubicBezTo>
                  <a:cubicBezTo>
                    <a:pt x="44" y="345"/>
                    <a:pt x="44" y="345"/>
                    <a:pt x="44" y="345"/>
                  </a:cubicBezTo>
                  <a:cubicBezTo>
                    <a:pt x="44" y="124"/>
                    <a:pt x="44" y="124"/>
                    <a:pt x="44" y="124"/>
                  </a:cubicBezTo>
                  <a:cubicBezTo>
                    <a:pt x="443" y="124"/>
                    <a:pt x="443" y="124"/>
                    <a:pt x="443" y="124"/>
                  </a:cubicBezTo>
                  <a:cubicBezTo>
                    <a:pt x="443" y="345"/>
                    <a:pt x="443" y="345"/>
                    <a:pt x="443" y="345"/>
                  </a:cubicBezTo>
                  <a:cubicBezTo>
                    <a:pt x="345" y="345"/>
                    <a:pt x="345" y="345"/>
                    <a:pt x="345" y="345"/>
                  </a:cubicBezTo>
                  <a:cubicBezTo>
                    <a:pt x="345" y="399"/>
                    <a:pt x="345" y="399"/>
                    <a:pt x="345" y="399"/>
                  </a:cubicBezTo>
                  <a:cubicBezTo>
                    <a:pt x="443" y="399"/>
                    <a:pt x="443" y="399"/>
                    <a:pt x="443" y="399"/>
                  </a:cubicBezTo>
                  <a:cubicBezTo>
                    <a:pt x="470" y="399"/>
                    <a:pt x="496" y="373"/>
                    <a:pt x="496" y="345"/>
                  </a:cubicBezTo>
                  <a:cubicBezTo>
                    <a:pt x="496" y="53"/>
                    <a:pt x="496" y="53"/>
                    <a:pt x="496" y="53"/>
                  </a:cubicBezTo>
                  <a:cubicBezTo>
                    <a:pt x="496" y="26"/>
                    <a:pt x="470" y="0"/>
                    <a:pt x="443" y="0"/>
                  </a:cubicBezTo>
                  <a:close/>
                  <a:moveTo>
                    <a:pt x="62" y="80"/>
                  </a:moveTo>
                  <a:lnTo>
                    <a:pt x="62" y="80"/>
                  </a:lnTo>
                  <a:cubicBezTo>
                    <a:pt x="53" y="80"/>
                    <a:pt x="44" y="71"/>
                    <a:pt x="44" y="62"/>
                  </a:cubicBezTo>
                  <a:cubicBezTo>
                    <a:pt x="44" y="53"/>
                    <a:pt x="53" y="45"/>
                    <a:pt x="62" y="45"/>
                  </a:cubicBezTo>
                  <a:cubicBezTo>
                    <a:pt x="71" y="45"/>
                    <a:pt x="79" y="53"/>
                    <a:pt x="79" y="62"/>
                  </a:cubicBezTo>
                  <a:cubicBezTo>
                    <a:pt x="79" y="71"/>
                    <a:pt x="71" y="80"/>
                    <a:pt x="62" y="80"/>
                  </a:cubicBezTo>
                  <a:close/>
                  <a:moveTo>
                    <a:pt x="116" y="80"/>
                  </a:moveTo>
                  <a:lnTo>
                    <a:pt x="116" y="80"/>
                  </a:lnTo>
                  <a:cubicBezTo>
                    <a:pt x="107" y="80"/>
                    <a:pt x="97" y="71"/>
                    <a:pt x="97" y="62"/>
                  </a:cubicBezTo>
                  <a:cubicBezTo>
                    <a:pt x="97" y="53"/>
                    <a:pt x="107" y="45"/>
                    <a:pt x="116" y="45"/>
                  </a:cubicBezTo>
                  <a:cubicBezTo>
                    <a:pt x="124" y="45"/>
                    <a:pt x="132" y="53"/>
                    <a:pt x="132" y="62"/>
                  </a:cubicBezTo>
                  <a:cubicBezTo>
                    <a:pt x="132" y="71"/>
                    <a:pt x="124" y="80"/>
                    <a:pt x="116" y="80"/>
                  </a:cubicBezTo>
                  <a:close/>
                  <a:moveTo>
                    <a:pt x="443" y="80"/>
                  </a:moveTo>
                  <a:lnTo>
                    <a:pt x="443" y="80"/>
                  </a:lnTo>
                  <a:cubicBezTo>
                    <a:pt x="151" y="80"/>
                    <a:pt x="151" y="80"/>
                    <a:pt x="151" y="80"/>
                  </a:cubicBezTo>
                  <a:cubicBezTo>
                    <a:pt x="151" y="53"/>
                    <a:pt x="151" y="53"/>
                    <a:pt x="151" y="53"/>
                  </a:cubicBezTo>
                  <a:cubicBezTo>
                    <a:pt x="443" y="53"/>
                    <a:pt x="443" y="53"/>
                    <a:pt x="443" y="53"/>
                  </a:cubicBezTo>
                  <a:lnTo>
                    <a:pt x="443" y="80"/>
                  </a:lnTo>
                  <a:close/>
                  <a:moveTo>
                    <a:pt x="248" y="177"/>
                  </a:moveTo>
                  <a:lnTo>
                    <a:pt x="248" y="177"/>
                  </a:lnTo>
                  <a:cubicBezTo>
                    <a:pt x="124" y="301"/>
                    <a:pt x="124" y="301"/>
                    <a:pt x="124" y="301"/>
                  </a:cubicBezTo>
                  <a:cubicBezTo>
                    <a:pt x="204" y="301"/>
                    <a:pt x="204" y="301"/>
                    <a:pt x="204" y="301"/>
                  </a:cubicBezTo>
                  <a:cubicBezTo>
                    <a:pt x="204" y="443"/>
                    <a:pt x="204" y="443"/>
                    <a:pt x="204" y="443"/>
                  </a:cubicBezTo>
                  <a:cubicBezTo>
                    <a:pt x="292" y="443"/>
                    <a:pt x="292" y="443"/>
                    <a:pt x="292" y="443"/>
                  </a:cubicBezTo>
                  <a:cubicBezTo>
                    <a:pt x="292" y="301"/>
                    <a:pt x="292" y="301"/>
                    <a:pt x="292" y="301"/>
                  </a:cubicBezTo>
                  <a:cubicBezTo>
                    <a:pt x="363" y="301"/>
                    <a:pt x="363" y="301"/>
                    <a:pt x="363" y="301"/>
                  </a:cubicBezTo>
                  <a:lnTo>
                    <a:pt x="248" y="177"/>
                  </a:lnTo>
                  <a:close/>
                </a:path>
              </a:pathLst>
            </a:custGeom>
            <a:solidFill>
              <a:schemeClr val="tx1"/>
            </a:solidFill>
            <a:ln>
              <a:solidFill>
                <a:schemeClr val="tx1"/>
              </a:solidFill>
            </a:ln>
            <a:effectLst/>
          </p:spPr>
          <p:txBody>
            <a:bodyPr wrap="none" anchor="ctr"/>
            <a:lstStyle/>
            <a:p>
              <a:pPr defTabSz="608965">
                <a:defRPr/>
              </a:pPr>
              <a:endParaRPr lang="en-US" sz="2400" kern="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14" name="Freeform 102"/>
            <p:cNvSpPr>
              <a:spLocks noChangeArrowheads="1"/>
            </p:cNvSpPr>
            <p:nvPr/>
          </p:nvSpPr>
          <p:spPr bwMode="auto">
            <a:xfrm>
              <a:off x="10550" y="4161"/>
              <a:ext cx="1224" cy="1094"/>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ysClr val="window" lastClr="FFFFFF"/>
            </a:solidFill>
            <a:ln>
              <a:noFill/>
            </a:ln>
            <a:effectLst/>
          </p:spPr>
          <p:txBody>
            <a:bodyPr wrap="none" anchor="ctr"/>
            <a:lstStyle/>
            <a:p>
              <a:pPr defTabSz="608965">
                <a:defRPr/>
              </a:pPr>
              <a:endParaRPr lang="en-US" sz="2400" kern="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15" name="Freeform 116"/>
            <p:cNvSpPr>
              <a:spLocks noChangeArrowheads="1"/>
            </p:cNvSpPr>
            <p:nvPr/>
          </p:nvSpPr>
          <p:spPr bwMode="auto">
            <a:xfrm>
              <a:off x="14060" y="3997"/>
              <a:ext cx="1097" cy="1140"/>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tx1"/>
            </a:solidFill>
            <a:ln>
              <a:noFill/>
            </a:ln>
            <a:effectLst/>
          </p:spPr>
          <p:txBody>
            <a:bodyPr wrap="none" anchor="ctr"/>
            <a:lstStyle/>
            <a:p>
              <a:pPr defTabSz="608965">
                <a:defRPr/>
              </a:pPr>
              <a:endParaRPr lang="en-US" sz="2400" kern="0">
                <a:solidFill>
                  <a:prstClr val="black"/>
                </a:solidFill>
                <a:latin typeface="Arial" panose="020B0604020202020204" pitchFamily="34" charset="0"/>
                <a:ea typeface="微软雅黑" panose="020B0503020204020204" charset="-122"/>
                <a:sym typeface="Arial" panose="020B0604020202020204" pitchFamily="34" charset="0"/>
              </a:endParaRPr>
            </a:p>
          </p:txBody>
        </p:sp>
      </p:grpSp>
      <p:sp>
        <p:nvSpPr>
          <p:cNvPr id="20" name="矩形 19"/>
          <p:cNvSpPr/>
          <p:nvPr/>
        </p:nvSpPr>
        <p:spPr>
          <a:xfrm>
            <a:off x="4415839" y="3800475"/>
            <a:ext cx="1180366" cy="307627"/>
          </a:xfrm>
          <a:prstGeom prst="rect">
            <a:avLst/>
          </a:prstGeom>
        </p:spPr>
        <p:txBody>
          <a:bodyPr wrap="square">
            <a:spAutoFit/>
          </a:bodyPr>
          <a:lstStyle/>
          <a:p>
            <a:pPr algn="ctr"/>
            <a:endParaRPr lang="en-US" altLang="zh-CN" sz="1400" b="1" dirty="0">
              <a:solidFill>
                <a:schemeClr val="tx1">
                  <a:alpha val="92000"/>
                </a:schemeClr>
              </a:solidFill>
              <a:latin typeface="+mn-lt"/>
              <a:ea typeface="微软雅黑" panose="020B0503020204020204" charset="-122"/>
              <a:cs typeface="Arial" panose="020B0604020202020204" pitchFamily="34" charset="0"/>
            </a:endParaRPr>
          </a:p>
        </p:txBody>
      </p:sp>
      <p:sp>
        <p:nvSpPr>
          <p:cNvPr id="17" name="文本框 16">
            <a:extLst>
              <a:ext uri="{FF2B5EF4-FFF2-40B4-BE49-F238E27FC236}">
                <a16:creationId xmlns:a16="http://schemas.microsoft.com/office/drawing/2014/main" id="{A590268D-27BA-4CDF-BC11-95934469B0AA}"/>
              </a:ext>
            </a:extLst>
          </p:cNvPr>
          <p:cNvSpPr txBox="1"/>
          <p:nvPr/>
        </p:nvSpPr>
        <p:spPr>
          <a:xfrm>
            <a:off x="4897628" y="663052"/>
            <a:ext cx="2862072" cy="369332"/>
          </a:xfrm>
          <a:prstGeom prst="rect">
            <a:avLst/>
          </a:prstGeom>
          <a:noFill/>
        </p:spPr>
        <p:txBody>
          <a:bodyPr wrap="square" rtlCol="0">
            <a:spAutoFit/>
          </a:bodyPr>
          <a:lstStyle/>
          <a:p>
            <a:r>
              <a:rPr lang="zh-CN" altLang="en-US" dirty="0"/>
              <a:t> 问题的背景与挑战</a:t>
            </a:r>
          </a:p>
        </p:txBody>
      </p:sp>
      <p:sp>
        <p:nvSpPr>
          <p:cNvPr id="21" name="文本框 20">
            <a:extLst>
              <a:ext uri="{FF2B5EF4-FFF2-40B4-BE49-F238E27FC236}">
                <a16:creationId xmlns:a16="http://schemas.microsoft.com/office/drawing/2014/main" id="{FE695A3D-DA2F-4224-8295-05E3D6558C99}"/>
              </a:ext>
            </a:extLst>
          </p:cNvPr>
          <p:cNvSpPr txBox="1"/>
          <p:nvPr/>
        </p:nvSpPr>
        <p:spPr>
          <a:xfrm>
            <a:off x="1724284" y="3519763"/>
            <a:ext cx="749788" cy="369332"/>
          </a:xfrm>
          <a:prstGeom prst="rect">
            <a:avLst/>
          </a:prstGeom>
          <a:noFill/>
        </p:spPr>
        <p:txBody>
          <a:bodyPr wrap="square" rtlCol="0">
            <a:spAutoFit/>
          </a:bodyPr>
          <a:lstStyle/>
          <a:p>
            <a:r>
              <a:rPr lang="en-US" altLang="zh-CN" dirty="0"/>
              <a:t>00</a:t>
            </a:r>
            <a:r>
              <a:rPr lang="en-US" altLang="zh-CN" b="1" dirty="0">
                <a:solidFill>
                  <a:schemeClr val="bg1"/>
                </a:solidFill>
              </a:rPr>
              <a:t>1</a:t>
            </a:r>
            <a:endParaRPr lang="zh-CN" altLang="en-US" b="1" dirty="0"/>
          </a:p>
        </p:txBody>
      </p:sp>
      <p:sp>
        <p:nvSpPr>
          <p:cNvPr id="35" name="文本框 34">
            <a:extLst>
              <a:ext uri="{FF2B5EF4-FFF2-40B4-BE49-F238E27FC236}">
                <a16:creationId xmlns:a16="http://schemas.microsoft.com/office/drawing/2014/main" id="{CE2517A9-249C-4B76-A5B2-5A3C265139ED}"/>
              </a:ext>
            </a:extLst>
          </p:cNvPr>
          <p:cNvSpPr txBox="1"/>
          <p:nvPr/>
        </p:nvSpPr>
        <p:spPr>
          <a:xfrm>
            <a:off x="1083915" y="3850867"/>
            <a:ext cx="2246193" cy="1384995"/>
          </a:xfrm>
          <a:prstGeom prst="rect">
            <a:avLst/>
          </a:prstGeom>
          <a:noFill/>
        </p:spPr>
        <p:txBody>
          <a:bodyPr wrap="square" rtlCol="0">
            <a:spAutoFit/>
          </a:bodyPr>
          <a:lstStyle/>
          <a:p>
            <a:r>
              <a:rPr lang="zh-CN" altLang="en-US" sz="1400" dirty="0">
                <a:solidFill>
                  <a:schemeClr val="bg1"/>
                </a:solidFill>
              </a:rPr>
              <a:t>神经网络为大多数及其学习任务提供了最先进的结果。但神经网络在对抗的例子中很脆弱，这使得神经网络很难应用于安全关键领域。</a:t>
            </a:r>
          </a:p>
        </p:txBody>
      </p:sp>
      <p:sp>
        <p:nvSpPr>
          <p:cNvPr id="36" name="文本框 35">
            <a:extLst>
              <a:ext uri="{FF2B5EF4-FFF2-40B4-BE49-F238E27FC236}">
                <a16:creationId xmlns:a16="http://schemas.microsoft.com/office/drawing/2014/main" id="{4210EA9A-4B22-4EC1-BA9C-6B6B654761DF}"/>
              </a:ext>
            </a:extLst>
          </p:cNvPr>
          <p:cNvSpPr txBox="1"/>
          <p:nvPr/>
        </p:nvSpPr>
        <p:spPr>
          <a:xfrm>
            <a:off x="4142644" y="3593688"/>
            <a:ext cx="1163406" cy="369332"/>
          </a:xfrm>
          <a:prstGeom prst="rect">
            <a:avLst/>
          </a:prstGeom>
          <a:noFill/>
        </p:spPr>
        <p:txBody>
          <a:bodyPr wrap="square" rtlCol="0">
            <a:spAutoFit/>
          </a:bodyPr>
          <a:lstStyle/>
          <a:p>
            <a:pPr algn="ctr"/>
            <a:r>
              <a:rPr lang="en-US" altLang="zh-CN" dirty="0"/>
              <a:t>    </a:t>
            </a:r>
            <a:r>
              <a:rPr lang="en-US" altLang="zh-CN" b="1" dirty="0"/>
              <a:t>2</a:t>
            </a:r>
            <a:endParaRPr lang="zh-CN" altLang="en-US" b="1" dirty="0"/>
          </a:p>
        </p:txBody>
      </p:sp>
      <p:sp>
        <p:nvSpPr>
          <p:cNvPr id="37" name="文本框 36">
            <a:extLst>
              <a:ext uri="{FF2B5EF4-FFF2-40B4-BE49-F238E27FC236}">
                <a16:creationId xmlns:a16="http://schemas.microsoft.com/office/drawing/2014/main" id="{E4F30E39-DF41-45FB-89FD-045DB5EB2945}"/>
              </a:ext>
            </a:extLst>
          </p:cNvPr>
          <p:cNvSpPr txBox="1"/>
          <p:nvPr/>
        </p:nvSpPr>
        <p:spPr>
          <a:xfrm>
            <a:off x="3956940" y="3889095"/>
            <a:ext cx="1968584" cy="1384995"/>
          </a:xfrm>
          <a:prstGeom prst="rect">
            <a:avLst/>
          </a:prstGeom>
          <a:noFill/>
        </p:spPr>
        <p:txBody>
          <a:bodyPr wrap="square" rtlCol="0">
            <a:spAutoFit/>
          </a:bodyPr>
          <a:lstStyle/>
          <a:p>
            <a:r>
              <a:rPr lang="zh-CN" altLang="en-US" sz="1400" dirty="0"/>
              <a:t>最近提出的一种新的方法</a:t>
            </a:r>
            <a:r>
              <a:rPr lang="en-US" altLang="zh-CN" sz="1400" dirty="0"/>
              <a:t>defensive distillation</a:t>
            </a:r>
            <a:r>
              <a:rPr lang="zh-CN" altLang="en-US" sz="1400" dirty="0"/>
              <a:t>可以利用任意的神经网络，提高其稳定性，将当前攻击的成功率从</a:t>
            </a:r>
            <a:r>
              <a:rPr lang="en-US" altLang="zh-CN" sz="1400" dirty="0"/>
              <a:t>95%</a:t>
            </a:r>
            <a:r>
              <a:rPr lang="zh-CN" altLang="en-US" sz="1400" dirty="0"/>
              <a:t>降低到</a:t>
            </a:r>
            <a:r>
              <a:rPr lang="en-US" altLang="zh-CN" sz="1400" dirty="0"/>
              <a:t>0.5%</a:t>
            </a:r>
            <a:r>
              <a:rPr lang="zh-CN" altLang="en-US" sz="1400" dirty="0"/>
              <a:t>。</a:t>
            </a:r>
          </a:p>
        </p:txBody>
      </p:sp>
      <p:sp>
        <p:nvSpPr>
          <p:cNvPr id="38" name="文本框 37">
            <a:extLst>
              <a:ext uri="{FF2B5EF4-FFF2-40B4-BE49-F238E27FC236}">
                <a16:creationId xmlns:a16="http://schemas.microsoft.com/office/drawing/2014/main" id="{35E431AD-CAE1-4329-BF22-DBD21512B944}"/>
              </a:ext>
            </a:extLst>
          </p:cNvPr>
          <p:cNvSpPr txBox="1"/>
          <p:nvPr/>
        </p:nvSpPr>
        <p:spPr>
          <a:xfrm>
            <a:off x="7275868" y="3599156"/>
            <a:ext cx="1139918" cy="369332"/>
          </a:xfrm>
          <a:prstGeom prst="rect">
            <a:avLst/>
          </a:prstGeom>
          <a:noFill/>
        </p:spPr>
        <p:txBody>
          <a:bodyPr wrap="square" rtlCol="0">
            <a:spAutoFit/>
          </a:bodyPr>
          <a:lstStyle/>
          <a:p>
            <a:r>
              <a:rPr lang="en-US" altLang="zh-CN" b="1" dirty="0">
                <a:solidFill>
                  <a:schemeClr val="bg1"/>
                </a:solidFill>
              </a:rPr>
              <a:t>3</a:t>
            </a:r>
            <a:endParaRPr lang="zh-CN" altLang="en-US" b="1" dirty="0">
              <a:solidFill>
                <a:schemeClr val="bg1"/>
              </a:solidFill>
            </a:endParaRPr>
          </a:p>
        </p:txBody>
      </p:sp>
      <p:sp>
        <p:nvSpPr>
          <p:cNvPr id="39" name="文本框 38">
            <a:extLst>
              <a:ext uri="{FF2B5EF4-FFF2-40B4-BE49-F238E27FC236}">
                <a16:creationId xmlns:a16="http://schemas.microsoft.com/office/drawing/2014/main" id="{5EDD7C6D-FE77-49A2-B0EB-29A2E7D1D84B}"/>
              </a:ext>
            </a:extLst>
          </p:cNvPr>
          <p:cNvSpPr txBox="1"/>
          <p:nvPr/>
        </p:nvSpPr>
        <p:spPr>
          <a:xfrm>
            <a:off x="6696585" y="3954213"/>
            <a:ext cx="1925584" cy="1169551"/>
          </a:xfrm>
          <a:prstGeom prst="rect">
            <a:avLst/>
          </a:prstGeom>
          <a:noFill/>
        </p:spPr>
        <p:txBody>
          <a:bodyPr wrap="square" rtlCol="0">
            <a:spAutoFit/>
          </a:bodyPr>
          <a:lstStyle/>
          <a:p>
            <a:r>
              <a:rPr lang="zh-CN" altLang="en-US" sz="1400" dirty="0">
                <a:solidFill>
                  <a:schemeClr val="bg1"/>
                </a:solidFill>
              </a:rPr>
              <a:t>为了证明</a:t>
            </a:r>
            <a:r>
              <a:rPr lang="en-US" altLang="zh-CN" sz="1400" dirty="0">
                <a:solidFill>
                  <a:schemeClr val="bg1"/>
                </a:solidFill>
              </a:rPr>
              <a:t>defensive distillation</a:t>
            </a:r>
            <a:r>
              <a:rPr lang="zh-CN" altLang="en-US" sz="1400" dirty="0">
                <a:solidFill>
                  <a:schemeClr val="bg1"/>
                </a:solidFill>
              </a:rPr>
              <a:t>并没有显著提高神经网络的稳定性，本文引入了三种新的攻击算法。</a:t>
            </a:r>
          </a:p>
        </p:txBody>
      </p:sp>
      <p:sp>
        <p:nvSpPr>
          <p:cNvPr id="40" name="文本框 39">
            <a:extLst>
              <a:ext uri="{FF2B5EF4-FFF2-40B4-BE49-F238E27FC236}">
                <a16:creationId xmlns:a16="http://schemas.microsoft.com/office/drawing/2014/main" id="{6758FF7F-7F8B-4894-8EAD-F7DA7E598377}"/>
              </a:ext>
            </a:extLst>
          </p:cNvPr>
          <p:cNvSpPr txBox="1"/>
          <p:nvPr/>
        </p:nvSpPr>
        <p:spPr>
          <a:xfrm>
            <a:off x="10179535" y="3593688"/>
            <a:ext cx="1234440" cy="369332"/>
          </a:xfrm>
          <a:prstGeom prst="rect">
            <a:avLst/>
          </a:prstGeom>
          <a:noFill/>
        </p:spPr>
        <p:txBody>
          <a:bodyPr wrap="square" rtlCol="0">
            <a:spAutoFit/>
          </a:bodyPr>
          <a:lstStyle/>
          <a:p>
            <a:r>
              <a:rPr lang="en-US" altLang="zh-CN" b="1" dirty="0"/>
              <a:t>4</a:t>
            </a:r>
            <a:endParaRPr lang="zh-CN" altLang="en-US" b="1" dirty="0"/>
          </a:p>
        </p:txBody>
      </p:sp>
      <p:sp>
        <p:nvSpPr>
          <p:cNvPr id="41" name="文本框 40">
            <a:extLst>
              <a:ext uri="{FF2B5EF4-FFF2-40B4-BE49-F238E27FC236}">
                <a16:creationId xmlns:a16="http://schemas.microsoft.com/office/drawing/2014/main" id="{CFE958BB-2B03-429B-A23B-F0D0EED3F3F6}"/>
              </a:ext>
            </a:extLst>
          </p:cNvPr>
          <p:cNvSpPr txBox="1"/>
          <p:nvPr/>
        </p:nvSpPr>
        <p:spPr>
          <a:xfrm>
            <a:off x="9069482" y="3934297"/>
            <a:ext cx="2607672" cy="1169551"/>
          </a:xfrm>
          <a:prstGeom prst="rect">
            <a:avLst/>
          </a:prstGeom>
          <a:noFill/>
        </p:spPr>
        <p:txBody>
          <a:bodyPr wrap="square" rtlCol="0">
            <a:spAutoFit/>
          </a:bodyPr>
          <a:lstStyle/>
          <a:p>
            <a:r>
              <a:rPr lang="zh-CN" altLang="en-US" sz="1400" dirty="0"/>
              <a:t>这三种攻击算法在</a:t>
            </a:r>
            <a:r>
              <a:rPr lang="en-US" altLang="zh-CN" sz="1400" dirty="0"/>
              <a:t>distillation</a:t>
            </a:r>
            <a:r>
              <a:rPr lang="zh-CN" altLang="en-US" sz="1400" dirty="0"/>
              <a:t>和未</a:t>
            </a:r>
            <a:r>
              <a:rPr lang="en-US" altLang="zh-CN" sz="1400" dirty="0"/>
              <a:t>distillation</a:t>
            </a:r>
            <a:r>
              <a:rPr lang="zh-CN" altLang="en-US" sz="1400" dirty="0"/>
              <a:t>的神经网络上都有</a:t>
            </a:r>
            <a:r>
              <a:rPr lang="en-US" altLang="zh-CN" sz="1400" dirty="0"/>
              <a:t>100%</a:t>
            </a:r>
            <a:r>
              <a:rPr lang="zh-CN" altLang="en-US" sz="1400" dirty="0"/>
              <a:t>的概率成功。这三次攻击是针对之前文献中使用的三个距离度量进行定制的。</a:t>
            </a:r>
          </a:p>
        </p:txBody>
      </p:sp>
    </p:spTree>
    <p:extLst>
      <p:ext uri="{BB962C8B-B14F-4D97-AF65-F5344CB8AC3E}">
        <p14:creationId xmlns:p14="http://schemas.microsoft.com/office/powerpoint/2010/main" val="2980416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bd24218a68ba4b70c817e5e6e508ee7e"/>
          <p:cNvPicPr>
            <a:picLocks noChangeAspect="1"/>
          </p:cNvPicPr>
          <p:nvPr/>
        </p:nvPicPr>
        <p:blipFill>
          <a:blip r:embed="rId3">
            <a:lum bright="-100000" contrast="-6000"/>
          </a:blip>
          <a:srcRect t="59224" r="4501"/>
          <a:stretch>
            <a:fillRect/>
          </a:stretch>
        </p:blipFill>
        <p:spPr>
          <a:xfrm rot="18900000">
            <a:off x="-1721485" y="-295910"/>
            <a:ext cx="4176395" cy="2363470"/>
          </a:xfrm>
          <a:prstGeom prst="rect">
            <a:avLst/>
          </a:prstGeom>
        </p:spPr>
      </p:pic>
      <p:pic>
        <p:nvPicPr>
          <p:cNvPr id="4" name="图片 3" descr="bd24218a68ba4b70c817e5e6e508ee7e"/>
          <p:cNvPicPr>
            <a:picLocks noChangeAspect="1"/>
          </p:cNvPicPr>
          <p:nvPr/>
        </p:nvPicPr>
        <p:blipFill>
          <a:blip r:embed="rId3">
            <a:lum bright="-100000" contrast="-6000"/>
          </a:blip>
          <a:srcRect t="59224" r="4501"/>
          <a:stretch>
            <a:fillRect/>
          </a:stretch>
        </p:blipFill>
        <p:spPr>
          <a:xfrm rot="2700000" flipH="1">
            <a:off x="9947910" y="102870"/>
            <a:ext cx="3699510" cy="2093595"/>
          </a:xfrm>
          <a:prstGeom prst="rect">
            <a:avLst/>
          </a:prstGeom>
        </p:spPr>
      </p:pic>
      <p:grpSp>
        <p:nvGrpSpPr>
          <p:cNvPr id="50" name="组合 49"/>
          <p:cNvGrpSpPr/>
          <p:nvPr/>
        </p:nvGrpSpPr>
        <p:grpSpPr>
          <a:xfrm>
            <a:off x="1440378" y="590921"/>
            <a:ext cx="2169319" cy="424194"/>
            <a:chOff x="973931" y="3396132"/>
            <a:chExt cx="2169319" cy="424194"/>
          </a:xfrm>
          <a:solidFill>
            <a:schemeClr val="tx1"/>
          </a:solidFill>
        </p:grpSpPr>
        <p:sp>
          <p:nvSpPr>
            <p:cNvPr id="51" name="矩形 50"/>
            <p:cNvSpPr/>
            <p:nvPr/>
          </p:nvSpPr>
          <p:spPr>
            <a:xfrm>
              <a:off x="973932" y="3396132"/>
              <a:ext cx="2169318" cy="371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p:cNvSpPr txBox="1"/>
            <p:nvPr/>
          </p:nvSpPr>
          <p:spPr>
            <a:xfrm>
              <a:off x="973931" y="3420216"/>
              <a:ext cx="2169319" cy="400110"/>
            </a:xfrm>
            <a:prstGeom prst="rect">
              <a:avLst/>
            </a:prstGeom>
            <a:grpFill/>
          </p:spPr>
          <p:txBody>
            <a:bodyPr wrap="square" rtlCol="0">
              <a:spAutoFit/>
            </a:bodyPr>
            <a:lstStyle/>
            <a:p>
              <a:pPr algn="ctr"/>
              <a:r>
                <a:rPr lang="zh-CN" altLang="en-US" sz="2000" dirty="0">
                  <a:solidFill>
                    <a:schemeClr val="bg1"/>
                  </a:solidFill>
                  <a:latin typeface="造字工房悦黑体验版纤细体" pitchFamily="50" charset="-122"/>
                  <a:ea typeface="造字工房悦黑体验版纤细体" pitchFamily="50" charset="-122"/>
                </a:rPr>
                <a:t>主要贡献</a:t>
              </a:r>
            </a:p>
          </p:txBody>
        </p:sp>
      </p:grpSp>
      <p:grpSp>
        <p:nvGrpSpPr>
          <p:cNvPr id="53" name="组合 52"/>
          <p:cNvGrpSpPr/>
          <p:nvPr/>
        </p:nvGrpSpPr>
        <p:grpSpPr>
          <a:xfrm>
            <a:off x="7986732" y="643581"/>
            <a:ext cx="2183607" cy="400110"/>
            <a:chOff x="9034460" y="3410361"/>
            <a:chExt cx="2183607" cy="400110"/>
          </a:xfrm>
          <a:solidFill>
            <a:schemeClr val="tx1"/>
          </a:solidFill>
        </p:grpSpPr>
        <p:sp>
          <p:nvSpPr>
            <p:cNvPr id="54" name="矩形 53"/>
            <p:cNvSpPr/>
            <p:nvPr/>
          </p:nvSpPr>
          <p:spPr>
            <a:xfrm>
              <a:off x="9048749" y="3410420"/>
              <a:ext cx="2169318" cy="371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文本框 54"/>
            <p:cNvSpPr txBox="1"/>
            <p:nvPr/>
          </p:nvSpPr>
          <p:spPr>
            <a:xfrm>
              <a:off x="9034460" y="3410361"/>
              <a:ext cx="2183607" cy="400110"/>
            </a:xfrm>
            <a:prstGeom prst="rect">
              <a:avLst/>
            </a:prstGeom>
            <a:grpFill/>
          </p:spPr>
          <p:txBody>
            <a:bodyPr wrap="square" rtlCol="0">
              <a:spAutoFit/>
            </a:bodyPr>
            <a:lstStyle/>
            <a:p>
              <a:pPr algn="ctr"/>
              <a:r>
                <a:rPr lang="zh-CN" altLang="en-US" sz="2000" dirty="0">
                  <a:solidFill>
                    <a:schemeClr val="bg1"/>
                  </a:solidFill>
                  <a:latin typeface="造字工房悦黑体验版纤细体" pitchFamily="50" charset="-122"/>
                  <a:ea typeface="造字工房悦黑体验版纤细体" pitchFamily="50" charset="-122"/>
                </a:rPr>
                <a:t>相关工作</a:t>
              </a:r>
            </a:p>
          </p:txBody>
        </p:sp>
      </p:grpSp>
      <p:sp>
        <p:nvSpPr>
          <p:cNvPr id="60" name="文本框 59"/>
          <p:cNvSpPr txBox="1"/>
          <p:nvPr/>
        </p:nvSpPr>
        <p:spPr>
          <a:xfrm>
            <a:off x="4271961" y="4727764"/>
            <a:ext cx="3200399" cy="400110"/>
          </a:xfrm>
          <a:prstGeom prst="rect">
            <a:avLst/>
          </a:prstGeom>
          <a:noFill/>
        </p:spPr>
        <p:txBody>
          <a:bodyPr wrap="square" rtlCol="0">
            <a:spAutoFit/>
          </a:bodyPr>
          <a:lstStyle/>
          <a:p>
            <a:pPr algn="ctr"/>
            <a:r>
              <a:rPr lang="en-US" altLang="zh-CN" sz="2000" dirty="0">
                <a:solidFill>
                  <a:schemeClr val="bg1"/>
                </a:solidFill>
                <a:latin typeface="造字工房悦黑体验版纤细体" pitchFamily="50" charset="-122"/>
                <a:ea typeface="造字工房悦黑体验版纤细体" pitchFamily="50" charset="-122"/>
              </a:rPr>
              <a:t>&gt;&gt;&gt; ADD TEXT HERE &lt;&lt;&lt;</a:t>
            </a:r>
            <a:endParaRPr lang="zh-CN" altLang="en-US" sz="2000" dirty="0">
              <a:solidFill>
                <a:schemeClr val="bg1"/>
              </a:solidFill>
              <a:latin typeface="造字工房悦黑体验版纤细体" pitchFamily="50" charset="-122"/>
              <a:ea typeface="造字工房悦黑体验版纤细体" pitchFamily="50" charset="-122"/>
            </a:endParaRPr>
          </a:p>
        </p:txBody>
      </p:sp>
      <p:sp>
        <p:nvSpPr>
          <p:cNvPr id="2" name="文本框 1">
            <a:extLst>
              <a:ext uri="{FF2B5EF4-FFF2-40B4-BE49-F238E27FC236}">
                <a16:creationId xmlns:a16="http://schemas.microsoft.com/office/drawing/2014/main" id="{C0D439D8-C791-4780-9C37-A060E736505E}"/>
              </a:ext>
            </a:extLst>
          </p:cNvPr>
          <p:cNvSpPr txBox="1"/>
          <p:nvPr/>
        </p:nvSpPr>
        <p:spPr>
          <a:xfrm>
            <a:off x="430835" y="1390200"/>
            <a:ext cx="5302700" cy="3770391"/>
          </a:xfrm>
          <a:prstGeom prst="rect">
            <a:avLst/>
          </a:prstGeom>
          <a:noFill/>
        </p:spPr>
        <p:txBody>
          <a:bodyPr wrap="square" rtlCol="0">
            <a:spAutoFit/>
          </a:bodyPr>
          <a:lstStyle/>
          <a:p>
            <a:pPr indent="457200">
              <a:lnSpc>
                <a:spcPts val="2400"/>
              </a:lnSpc>
            </a:pPr>
            <a:r>
              <a:rPr lang="zh-CN" altLang="en-US" dirty="0"/>
              <a:t>为</a:t>
            </a:r>
            <a:r>
              <a:rPr lang="en-US" altLang="zh-CN" dirty="0"/>
              <a:t>L0,L2</a:t>
            </a:r>
            <a:r>
              <a:rPr lang="zh-CN" altLang="en-US" dirty="0"/>
              <a:t>和</a:t>
            </a:r>
            <a:r>
              <a:rPr lang="en-US" altLang="zh-CN" dirty="0"/>
              <a:t>L</a:t>
            </a:r>
            <a:r>
              <a:rPr lang="zh-CN" altLang="en-US" dirty="0"/>
              <a:t>∞距离度量引入了三种新的攻击。我们的攻击比以前的方法更有效。我们的</a:t>
            </a:r>
            <a:r>
              <a:rPr lang="en-US" altLang="zh-CN" dirty="0"/>
              <a:t>L0</a:t>
            </a:r>
            <a:r>
              <a:rPr lang="zh-CN" altLang="en-US" dirty="0"/>
              <a:t>攻击时第一个公开发布的攻击，它会导致对</a:t>
            </a:r>
            <a:r>
              <a:rPr lang="en-US" altLang="zh-CN" dirty="0"/>
              <a:t>ImageNet</a:t>
            </a:r>
            <a:r>
              <a:rPr lang="zh-CN" altLang="en-US" dirty="0"/>
              <a:t>数据集有针对性的错误分类。</a:t>
            </a:r>
            <a:endParaRPr lang="en-US" altLang="zh-CN" dirty="0"/>
          </a:p>
          <a:p>
            <a:pPr indent="457200">
              <a:lnSpc>
                <a:spcPts val="2400"/>
              </a:lnSpc>
            </a:pPr>
            <a:r>
              <a:rPr lang="zh-CN" altLang="en-US" dirty="0"/>
              <a:t>这些攻击应用于</a:t>
            </a:r>
            <a:r>
              <a:rPr lang="en-US" altLang="zh-CN" sz="1800" dirty="0"/>
              <a:t>defensive distillation</a:t>
            </a:r>
            <a:r>
              <a:rPr lang="zh-CN" altLang="en-US" dirty="0"/>
              <a:t>，并且发现</a:t>
            </a:r>
            <a:r>
              <a:rPr lang="en-US" altLang="zh-CN" sz="1800" dirty="0"/>
              <a:t>defensive distillation</a:t>
            </a:r>
            <a:r>
              <a:rPr lang="zh-CN" altLang="en-US" sz="1800" dirty="0"/>
              <a:t>比起</a:t>
            </a:r>
            <a:r>
              <a:rPr lang="en-US" altLang="zh-CN" sz="1800" dirty="0"/>
              <a:t>undistilled</a:t>
            </a:r>
            <a:r>
              <a:rPr lang="zh-CN" altLang="en-US" sz="1800" dirty="0"/>
              <a:t>网络提供了很少的安全性。</a:t>
            </a:r>
            <a:endParaRPr lang="en-US" altLang="zh-CN" sz="1800" dirty="0"/>
          </a:p>
          <a:p>
            <a:pPr indent="457200">
              <a:lnSpc>
                <a:spcPts val="2400"/>
              </a:lnSpc>
            </a:pPr>
            <a:r>
              <a:rPr lang="zh-CN" altLang="en-US" dirty="0"/>
              <a:t>在一个简单的可转移性测试中使用高置信度的对抗性例子来评估防御，并证明该测试打破了</a:t>
            </a:r>
            <a:r>
              <a:rPr lang="en-US" altLang="zh-CN" sz="1800" dirty="0"/>
              <a:t>defensive distillation</a:t>
            </a:r>
            <a:r>
              <a:rPr lang="zh-CN" altLang="en-US" sz="1800" dirty="0"/>
              <a:t>。</a:t>
            </a:r>
            <a:endParaRPr lang="en-US" altLang="zh-CN" sz="1800" dirty="0"/>
          </a:p>
          <a:p>
            <a:pPr indent="457200">
              <a:lnSpc>
                <a:spcPts val="2400"/>
              </a:lnSpc>
            </a:pPr>
            <a:r>
              <a:rPr lang="zh-CN" altLang="en-US" dirty="0"/>
              <a:t>我们系统地评估了寻找对抗例子的目标函数的选择，并表明选择可以显著地影响攻击地效力。</a:t>
            </a:r>
          </a:p>
        </p:txBody>
      </p:sp>
      <p:sp>
        <p:nvSpPr>
          <p:cNvPr id="3" name="文本框 2">
            <a:extLst>
              <a:ext uri="{FF2B5EF4-FFF2-40B4-BE49-F238E27FC236}">
                <a16:creationId xmlns:a16="http://schemas.microsoft.com/office/drawing/2014/main" id="{C78D8012-D027-455A-B602-303B886E74B0}"/>
              </a:ext>
            </a:extLst>
          </p:cNvPr>
          <p:cNvSpPr txBox="1"/>
          <p:nvPr/>
        </p:nvSpPr>
        <p:spPr>
          <a:xfrm>
            <a:off x="6304547" y="1390200"/>
            <a:ext cx="5201369" cy="1997470"/>
          </a:xfrm>
          <a:prstGeom prst="rect">
            <a:avLst/>
          </a:prstGeom>
          <a:noFill/>
        </p:spPr>
        <p:txBody>
          <a:bodyPr wrap="square" rtlCol="0">
            <a:spAutoFit/>
          </a:bodyPr>
          <a:lstStyle/>
          <a:p>
            <a:pPr indent="457200">
              <a:lnSpc>
                <a:spcPts val="2500"/>
              </a:lnSpc>
            </a:pPr>
            <a:r>
              <a:rPr lang="zh-CN" altLang="en-US" dirty="0"/>
              <a:t>创建了一组攻击，可用于构造神经网络稳定性的上界。这些攻击被用于对三个标准数据集的攻击：</a:t>
            </a:r>
            <a:r>
              <a:rPr lang="en-US" altLang="zh-CN" dirty="0"/>
              <a:t>MNIST</a:t>
            </a:r>
            <a:r>
              <a:rPr lang="zh-CN" altLang="en-US" dirty="0"/>
              <a:t>，一个数字识别任务（</a:t>
            </a:r>
            <a:r>
              <a:rPr lang="en-US" altLang="zh-CN" dirty="0"/>
              <a:t>0-9</a:t>
            </a:r>
            <a:r>
              <a:rPr lang="zh-CN" altLang="en-US" dirty="0"/>
              <a:t>）；</a:t>
            </a:r>
            <a:r>
              <a:rPr lang="en-US" altLang="zh-CN" dirty="0"/>
              <a:t>CIFAR-10</a:t>
            </a:r>
            <a:r>
              <a:rPr lang="zh-CN" altLang="en-US" dirty="0"/>
              <a:t>，一个小图像识别任务，也有</a:t>
            </a:r>
            <a:r>
              <a:rPr lang="en-US" altLang="zh-CN" dirty="0"/>
              <a:t>10</a:t>
            </a:r>
            <a:r>
              <a:rPr lang="zh-CN" altLang="en-US" dirty="0"/>
              <a:t>类；以及</a:t>
            </a:r>
            <a:r>
              <a:rPr lang="en-US" altLang="zh-CN" dirty="0"/>
              <a:t>ImageNet</a:t>
            </a:r>
            <a:r>
              <a:rPr lang="zh-CN" altLang="en-US" dirty="0"/>
              <a:t>，一个包含</a:t>
            </a:r>
            <a:r>
              <a:rPr lang="en-US" altLang="zh-CN" dirty="0"/>
              <a:t>1000</a:t>
            </a:r>
            <a:r>
              <a:rPr lang="zh-CN" altLang="en-US" dirty="0"/>
              <a:t>个类的大图像识别任务。</a:t>
            </a:r>
          </a:p>
        </p:txBody>
      </p:sp>
    </p:spTree>
    <p:extLst>
      <p:ext uri="{BB962C8B-B14F-4D97-AF65-F5344CB8AC3E}">
        <p14:creationId xmlns:p14="http://schemas.microsoft.com/office/powerpoint/2010/main" val="2409341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bd24218a68ba4b70c817e5e6e508ee7e"/>
          <p:cNvPicPr>
            <a:picLocks noChangeAspect="1"/>
          </p:cNvPicPr>
          <p:nvPr/>
        </p:nvPicPr>
        <p:blipFill>
          <a:blip r:embed="rId3">
            <a:lum bright="-100000" contrast="-6000"/>
          </a:blip>
          <a:srcRect t="59224" r="4501"/>
          <a:stretch>
            <a:fillRect/>
          </a:stretch>
        </p:blipFill>
        <p:spPr>
          <a:xfrm rot="18900000">
            <a:off x="-489268" y="-12223"/>
            <a:ext cx="4176395" cy="2363470"/>
          </a:xfrm>
          <a:prstGeom prst="rect">
            <a:avLst/>
          </a:prstGeom>
        </p:spPr>
      </p:pic>
      <p:pic>
        <p:nvPicPr>
          <p:cNvPr id="4" name="图片 3" descr="bd24218a68ba4b70c817e5e6e508ee7e"/>
          <p:cNvPicPr>
            <a:picLocks noChangeAspect="1"/>
          </p:cNvPicPr>
          <p:nvPr/>
        </p:nvPicPr>
        <p:blipFill>
          <a:blip r:embed="rId3">
            <a:lum bright="-100000" contrast="-6000"/>
          </a:blip>
          <a:srcRect t="59224" r="4501"/>
          <a:stretch>
            <a:fillRect/>
          </a:stretch>
        </p:blipFill>
        <p:spPr>
          <a:xfrm rot="2700000" flipH="1">
            <a:off x="9192905" y="488654"/>
            <a:ext cx="3699510" cy="2093595"/>
          </a:xfrm>
          <a:prstGeom prst="rect">
            <a:avLst/>
          </a:prstGeom>
        </p:spPr>
      </p:pic>
      <p:grpSp>
        <p:nvGrpSpPr>
          <p:cNvPr id="3" name="组合 2"/>
          <p:cNvGrpSpPr/>
          <p:nvPr/>
        </p:nvGrpSpPr>
        <p:grpSpPr>
          <a:xfrm>
            <a:off x="3616960" y="701198"/>
            <a:ext cx="4958080" cy="671195"/>
            <a:chOff x="6152" y="1018"/>
            <a:chExt cx="7808" cy="1057"/>
          </a:xfrm>
        </p:grpSpPr>
        <p:sp>
          <p:nvSpPr>
            <p:cNvPr id="10" name="文本框 9"/>
            <p:cNvSpPr txBox="1"/>
            <p:nvPr/>
          </p:nvSpPr>
          <p:spPr>
            <a:xfrm>
              <a:off x="6152" y="1068"/>
              <a:ext cx="7808" cy="582"/>
            </a:xfrm>
            <a:prstGeom prst="rect">
              <a:avLst/>
            </a:prstGeom>
            <a:noFill/>
          </p:spPr>
          <p:txBody>
            <a:bodyPr wrap="square" rtlCol="0">
              <a:spAutoFit/>
            </a:bodyPr>
            <a:lstStyle/>
            <a:p>
              <a:pPr algn="ctr">
                <a:lnSpc>
                  <a:spcPct val="90000"/>
                </a:lnSpc>
              </a:pPr>
              <a:r>
                <a:rPr lang="zh-CN" altLang="en-US" sz="2000" spc="400" dirty="0">
                  <a:latin typeface="方正细圆简体" panose="02010601030101010101" charset="-122"/>
                  <a:ea typeface="方正细圆简体" panose="02010601030101010101" charset="-122"/>
                </a:rPr>
                <a:t>攻击算法</a:t>
              </a:r>
              <a:endParaRPr lang="zh-CN" altLang="en-US" sz="2000" spc="400" dirty="0">
                <a:solidFill>
                  <a:schemeClr val="tx1"/>
                </a:solidFill>
                <a:uFillTx/>
                <a:latin typeface="方正细圆简体" panose="02010601030101010101" charset="-122"/>
                <a:ea typeface="方正细圆简体" panose="02010601030101010101" charset="-122"/>
              </a:endParaRPr>
            </a:p>
          </p:txBody>
        </p:sp>
        <p:sp>
          <p:nvSpPr>
            <p:cNvPr id="2" name="圆角矩形 1"/>
            <p:cNvSpPr/>
            <p:nvPr/>
          </p:nvSpPr>
          <p:spPr>
            <a:xfrm>
              <a:off x="6450" y="1018"/>
              <a:ext cx="7212" cy="571"/>
            </a:xfrm>
            <a:prstGeom prst="roundRect">
              <a:avLst>
                <a:gd name="adj" fmla="val 0"/>
              </a:avLst>
            </a:prstGeom>
            <a:noFill/>
            <a:ln w="317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720" y="1549"/>
              <a:ext cx="6837" cy="526"/>
            </a:xfrm>
            <a:prstGeom prst="rect">
              <a:avLst/>
            </a:prstGeom>
            <a:noFill/>
          </p:spPr>
          <p:txBody>
            <a:bodyPr wrap="square" rtlCol="0">
              <a:spAutoFit/>
            </a:bodyPr>
            <a:lstStyle/>
            <a:p>
              <a:pPr algn="ctr" fontAlgn="base">
                <a:lnSpc>
                  <a:spcPct val="120000"/>
                </a:lnSpc>
                <a:buFont typeface="Arial" panose="020B0604020202020204" pitchFamily="34" charset="0"/>
              </a:pPr>
              <a:r>
                <a:rPr lang="en-US" altLang="x-none" sz="1400" dirty="0">
                  <a:solidFill>
                    <a:sysClr val="window" lastClr="FFFFFF">
                      <a:lumMod val="50000"/>
                    </a:sysClr>
                  </a:solidFill>
                  <a:ea typeface="宋体" panose="02010600030101010101" pitchFamily="2" charset="-122"/>
                  <a:cs typeface="+mn-ea"/>
                  <a:sym typeface="+mn-ea"/>
                </a:rPr>
                <a:t>A</a:t>
              </a:r>
              <a:r>
                <a:rPr lang="en-US" altLang="zh-CN" sz="1400" dirty="0">
                  <a:solidFill>
                    <a:sysClr val="window" lastClr="FFFFFF">
                      <a:lumMod val="50000"/>
                    </a:sysClr>
                  </a:solidFill>
                  <a:ea typeface="宋体" panose="02010600030101010101" pitchFamily="2" charset="-122"/>
                  <a:cs typeface="+mn-ea"/>
                  <a:sym typeface="+mn-ea"/>
                </a:rPr>
                <a:t>ttack algorithm</a:t>
              </a:r>
              <a:endParaRPr lang="en-US" altLang="x-none" sz="1400" dirty="0">
                <a:solidFill>
                  <a:sysClr val="window" lastClr="FFFFFF">
                    <a:lumMod val="50000"/>
                  </a:sysClr>
                </a:solidFill>
                <a:latin typeface="+mn-lt"/>
                <a:ea typeface="宋体" panose="02010600030101010101" pitchFamily="2" charset="-122"/>
                <a:cs typeface="+mn-ea"/>
                <a:sym typeface="+mn-ea"/>
              </a:endParaRPr>
            </a:p>
          </p:txBody>
        </p:sp>
      </p:grpSp>
      <p:sp>
        <p:nvSpPr>
          <p:cNvPr id="5" name="文本框 4">
            <a:extLst>
              <a:ext uri="{FF2B5EF4-FFF2-40B4-BE49-F238E27FC236}">
                <a16:creationId xmlns:a16="http://schemas.microsoft.com/office/drawing/2014/main" id="{5FB93975-85E8-41B2-8A35-41716355E8BC}"/>
              </a:ext>
            </a:extLst>
          </p:cNvPr>
          <p:cNvSpPr txBox="1"/>
          <p:nvPr/>
        </p:nvSpPr>
        <p:spPr>
          <a:xfrm>
            <a:off x="625641" y="1463040"/>
            <a:ext cx="10568539" cy="4801314"/>
          </a:xfrm>
          <a:prstGeom prst="rect">
            <a:avLst/>
          </a:prstGeom>
          <a:noFill/>
        </p:spPr>
        <p:txBody>
          <a:bodyPr wrap="square" rtlCol="0">
            <a:spAutoFit/>
          </a:bodyPr>
          <a:lstStyle/>
          <a:p>
            <a:pPr indent="457200"/>
            <a:r>
              <a:rPr lang="en-US" altLang="zh-CN" dirty="0"/>
              <a:t>1.L-BFGS</a:t>
            </a:r>
          </a:p>
          <a:p>
            <a:pPr indent="457200"/>
            <a:r>
              <a:rPr lang="en-US" altLang="zh-CN" dirty="0" err="1"/>
              <a:t>Szegedy</a:t>
            </a:r>
            <a:r>
              <a:rPr lang="zh-CN" altLang="en-US" dirty="0"/>
              <a:t>等人使用盒约束的</a:t>
            </a:r>
            <a:r>
              <a:rPr lang="en-US" altLang="zh-CN" dirty="0"/>
              <a:t>L-BFGS</a:t>
            </a:r>
            <a:r>
              <a:rPr lang="zh-CN" altLang="en-US" dirty="0"/>
              <a:t>生成了对抗例子。给定一个图像</a:t>
            </a:r>
            <a:r>
              <a:rPr lang="en-US" altLang="zh-CN" dirty="0"/>
              <a:t>x</a:t>
            </a:r>
            <a:r>
              <a:rPr lang="zh-CN" altLang="en-US" dirty="0"/>
              <a:t>，他们的方法是找到一个不同的图像</a:t>
            </a:r>
            <a:r>
              <a:rPr lang="en-US" altLang="zh-CN" dirty="0"/>
              <a:t>x’</a:t>
            </a:r>
            <a:r>
              <a:rPr lang="zh-CN" altLang="en-US" dirty="0"/>
              <a:t>类似于</a:t>
            </a:r>
            <a:r>
              <a:rPr lang="en-US" altLang="zh-CN" dirty="0"/>
              <a:t>x</a:t>
            </a:r>
            <a:r>
              <a:rPr lang="zh-CN" altLang="en-US" dirty="0"/>
              <a:t>在</a:t>
            </a:r>
            <a:r>
              <a:rPr lang="en-US" altLang="zh-CN" dirty="0"/>
              <a:t>L2</a:t>
            </a:r>
            <a:r>
              <a:rPr lang="zh-CN" altLang="en-US" dirty="0"/>
              <a:t>下距离，却被分类器以不同的方式标记。他们将问题建模为约束最小化问题：</a:t>
            </a:r>
            <a:endParaRPr lang="en-US" altLang="zh-CN" dirty="0"/>
          </a:p>
          <a:p>
            <a:pPr indent="457200"/>
            <a:endParaRPr lang="en-US" altLang="zh-CN" dirty="0"/>
          </a:p>
          <a:p>
            <a:pPr indent="457200"/>
            <a:endParaRPr lang="en-US" altLang="zh-CN" dirty="0"/>
          </a:p>
          <a:p>
            <a:pPr indent="457200"/>
            <a:endParaRPr lang="en-US" altLang="zh-CN" dirty="0"/>
          </a:p>
          <a:p>
            <a:pPr indent="457200"/>
            <a:endParaRPr lang="en-US" altLang="zh-CN" dirty="0"/>
          </a:p>
          <a:p>
            <a:pPr indent="457200"/>
            <a:endParaRPr lang="en-US" altLang="zh-CN" dirty="0"/>
          </a:p>
          <a:p>
            <a:pPr indent="457200"/>
            <a:r>
              <a:rPr lang="zh-CN" altLang="en-US" dirty="0"/>
              <a:t>然而，这个问题可能很难解决，所以</a:t>
            </a:r>
            <a:r>
              <a:rPr lang="en-US" altLang="zh-CN" dirty="0" err="1"/>
              <a:t>Szegedy</a:t>
            </a:r>
            <a:r>
              <a:rPr lang="zh-CN" altLang="en-US" dirty="0"/>
              <a:t>等人可以解决以下问题：</a:t>
            </a:r>
            <a:endParaRPr lang="en-US" altLang="zh-CN" dirty="0"/>
          </a:p>
          <a:p>
            <a:pPr indent="457200"/>
            <a:endParaRPr lang="en-US" altLang="zh-CN" dirty="0"/>
          </a:p>
          <a:p>
            <a:pPr indent="457200"/>
            <a:endParaRPr lang="en-US" altLang="zh-CN" dirty="0"/>
          </a:p>
          <a:p>
            <a:pPr indent="457200"/>
            <a:endParaRPr lang="en-US" altLang="zh-CN" dirty="0"/>
          </a:p>
          <a:p>
            <a:pPr indent="457200"/>
            <a:endParaRPr lang="en-US" altLang="zh-CN" dirty="0"/>
          </a:p>
          <a:p>
            <a:pPr indent="457200"/>
            <a:r>
              <a:rPr lang="zh-CN" altLang="en-US" dirty="0"/>
              <a:t>其中</a:t>
            </a:r>
            <a:r>
              <a:rPr lang="en-US" altLang="zh-CN" dirty="0" err="1"/>
              <a:t>loss</a:t>
            </a:r>
            <a:r>
              <a:rPr lang="en-US" altLang="zh-CN" baseline="-25000" dirty="0" err="1"/>
              <a:t>F,l</a:t>
            </a:r>
            <a:r>
              <a:rPr lang="zh-CN" altLang="en-US" dirty="0"/>
              <a:t>是一个函数，它将一个图像映射为一个正实数。一种常用的损失函数是交叉熵。行搜索是为了找到常数</a:t>
            </a:r>
            <a:r>
              <a:rPr lang="en-US" altLang="zh-CN" dirty="0"/>
              <a:t>c&gt;0</a:t>
            </a:r>
            <a:r>
              <a:rPr lang="zh-CN" altLang="en-US" dirty="0"/>
              <a:t>，它产生一个最小距离的对抗性例子，我们反复解决这个优化问题的多个值的</a:t>
            </a:r>
            <a:r>
              <a:rPr lang="en-US" altLang="zh-CN" dirty="0"/>
              <a:t>c</a:t>
            </a:r>
            <a:r>
              <a:rPr lang="zh-CN" altLang="en-US" dirty="0"/>
              <a:t>，自适应更新</a:t>
            </a:r>
            <a:r>
              <a:rPr lang="en-US" altLang="zh-CN" dirty="0"/>
              <a:t>c</a:t>
            </a:r>
            <a:r>
              <a:rPr lang="zh-CN" altLang="en-US" dirty="0"/>
              <a:t>使用平分搜索或任何其他方法的一维优化。</a:t>
            </a:r>
            <a:endParaRPr lang="en-US" altLang="zh-CN" dirty="0"/>
          </a:p>
          <a:p>
            <a:pPr indent="457200"/>
            <a:endParaRPr lang="en-US" altLang="zh-CN" dirty="0"/>
          </a:p>
        </p:txBody>
      </p:sp>
      <p:pic>
        <p:nvPicPr>
          <p:cNvPr id="11" name="图片 10">
            <a:extLst>
              <a:ext uri="{FF2B5EF4-FFF2-40B4-BE49-F238E27FC236}">
                <a16:creationId xmlns:a16="http://schemas.microsoft.com/office/drawing/2014/main" id="{652363EC-047C-4680-AD99-5B4410EF648D}"/>
              </a:ext>
            </a:extLst>
          </p:cNvPr>
          <p:cNvPicPr>
            <a:picLocks noChangeAspect="1"/>
          </p:cNvPicPr>
          <p:nvPr/>
        </p:nvPicPr>
        <p:blipFill>
          <a:blip r:embed="rId4"/>
          <a:stretch>
            <a:fillRect/>
          </a:stretch>
        </p:blipFill>
        <p:spPr>
          <a:xfrm>
            <a:off x="1806747" y="2386370"/>
            <a:ext cx="7187741" cy="1349235"/>
          </a:xfrm>
          <a:prstGeom prst="rect">
            <a:avLst/>
          </a:prstGeom>
        </p:spPr>
      </p:pic>
      <p:pic>
        <p:nvPicPr>
          <p:cNvPr id="13" name="图片 12">
            <a:extLst>
              <a:ext uri="{FF2B5EF4-FFF2-40B4-BE49-F238E27FC236}">
                <a16:creationId xmlns:a16="http://schemas.microsoft.com/office/drawing/2014/main" id="{38A05903-E887-4DF6-A896-88D2FBDF18E4}"/>
              </a:ext>
            </a:extLst>
          </p:cNvPr>
          <p:cNvPicPr>
            <a:picLocks noChangeAspect="1"/>
          </p:cNvPicPr>
          <p:nvPr/>
        </p:nvPicPr>
        <p:blipFill>
          <a:blip r:embed="rId5"/>
          <a:stretch>
            <a:fillRect/>
          </a:stretch>
        </p:blipFill>
        <p:spPr>
          <a:xfrm>
            <a:off x="2688195" y="3978113"/>
            <a:ext cx="6815610" cy="1051550"/>
          </a:xfrm>
          <a:prstGeom prst="rect">
            <a:avLst/>
          </a:prstGeom>
        </p:spPr>
      </p:pic>
    </p:spTree>
    <p:extLst>
      <p:ext uri="{BB962C8B-B14F-4D97-AF65-F5344CB8AC3E}">
        <p14:creationId xmlns:p14="http://schemas.microsoft.com/office/powerpoint/2010/main" val="1743110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3221EC47-92FE-475E-8FD6-37E7830791C4}"/>
              </a:ext>
            </a:extLst>
          </p:cNvPr>
          <p:cNvPicPr>
            <a:picLocks noChangeAspect="1"/>
          </p:cNvPicPr>
          <p:nvPr/>
        </p:nvPicPr>
        <p:blipFill>
          <a:blip r:embed="rId3"/>
          <a:stretch>
            <a:fillRect/>
          </a:stretch>
        </p:blipFill>
        <p:spPr>
          <a:xfrm>
            <a:off x="2188413" y="5304460"/>
            <a:ext cx="7268279" cy="928430"/>
          </a:xfrm>
          <a:prstGeom prst="rect">
            <a:avLst/>
          </a:prstGeom>
        </p:spPr>
      </p:pic>
      <p:pic>
        <p:nvPicPr>
          <p:cNvPr id="12" name="图片 11">
            <a:extLst>
              <a:ext uri="{FF2B5EF4-FFF2-40B4-BE49-F238E27FC236}">
                <a16:creationId xmlns:a16="http://schemas.microsoft.com/office/drawing/2014/main" id="{78A3B35B-31DD-4BB3-9FB3-4A9B5D3F9979}"/>
              </a:ext>
            </a:extLst>
          </p:cNvPr>
          <p:cNvPicPr>
            <a:picLocks noChangeAspect="1"/>
          </p:cNvPicPr>
          <p:nvPr/>
        </p:nvPicPr>
        <p:blipFill>
          <a:blip r:embed="rId4"/>
          <a:stretch>
            <a:fillRect/>
          </a:stretch>
        </p:blipFill>
        <p:spPr>
          <a:xfrm>
            <a:off x="4515375" y="4340769"/>
            <a:ext cx="2270055" cy="815590"/>
          </a:xfrm>
          <a:prstGeom prst="rect">
            <a:avLst/>
          </a:prstGeom>
        </p:spPr>
      </p:pic>
      <p:pic>
        <p:nvPicPr>
          <p:cNvPr id="7" name="图片 6">
            <a:extLst>
              <a:ext uri="{FF2B5EF4-FFF2-40B4-BE49-F238E27FC236}">
                <a16:creationId xmlns:a16="http://schemas.microsoft.com/office/drawing/2014/main" id="{B77ABAC2-E777-4C72-A96B-1AA758A269C5}"/>
              </a:ext>
            </a:extLst>
          </p:cNvPr>
          <p:cNvPicPr>
            <a:picLocks noChangeAspect="1"/>
          </p:cNvPicPr>
          <p:nvPr/>
        </p:nvPicPr>
        <p:blipFill>
          <a:blip r:embed="rId5"/>
          <a:stretch>
            <a:fillRect/>
          </a:stretch>
        </p:blipFill>
        <p:spPr>
          <a:xfrm>
            <a:off x="2643994" y="2448241"/>
            <a:ext cx="6012818" cy="778934"/>
          </a:xfrm>
          <a:prstGeom prst="rect">
            <a:avLst/>
          </a:prstGeom>
        </p:spPr>
      </p:pic>
      <p:pic>
        <p:nvPicPr>
          <p:cNvPr id="8" name="图片 7" descr="bd24218a68ba4b70c817e5e6e508ee7e"/>
          <p:cNvPicPr>
            <a:picLocks noChangeAspect="1"/>
          </p:cNvPicPr>
          <p:nvPr/>
        </p:nvPicPr>
        <p:blipFill>
          <a:blip r:embed="rId6">
            <a:lum bright="-100000" contrast="-6000"/>
          </a:blip>
          <a:srcRect t="59224" r="4501"/>
          <a:stretch>
            <a:fillRect/>
          </a:stretch>
        </p:blipFill>
        <p:spPr>
          <a:xfrm rot="18900000">
            <a:off x="-489268" y="-12223"/>
            <a:ext cx="4176395" cy="2363470"/>
          </a:xfrm>
          <a:prstGeom prst="rect">
            <a:avLst/>
          </a:prstGeom>
        </p:spPr>
      </p:pic>
      <p:pic>
        <p:nvPicPr>
          <p:cNvPr id="4" name="图片 3" descr="bd24218a68ba4b70c817e5e6e508ee7e"/>
          <p:cNvPicPr>
            <a:picLocks noChangeAspect="1"/>
          </p:cNvPicPr>
          <p:nvPr/>
        </p:nvPicPr>
        <p:blipFill>
          <a:blip r:embed="rId6">
            <a:lum bright="-100000" contrast="-6000"/>
          </a:blip>
          <a:srcRect t="59224" r="4501"/>
          <a:stretch>
            <a:fillRect/>
          </a:stretch>
        </p:blipFill>
        <p:spPr>
          <a:xfrm rot="2700000" flipH="1">
            <a:off x="9192905" y="488654"/>
            <a:ext cx="3699510" cy="2093595"/>
          </a:xfrm>
          <a:prstGeom prst="rect">
            <a:avLst/>
          </a:prstGeom>
        </p:spPr>
      </p:pic>
      <p:grpSp>
        <p:nvGrpSpPr>
          <p:cNvPr id="3" name="组合 2"/>
          <p:cNvGrpSpPr/>
          <p:nvPr/>
        </p:nvGrpSpPr>
        <p:grpSpPr>
          <a:xfrm>
            <a:off x="3616960" y="701198"/>
            <a:ext cx="4958080" cy="671195"/>
            <a:chOff x="6152" y="1018"/>
            <a:chExt cx="7808" cy="1057"/>
          </a:xfrm>
        </p:grpSpPr>
        <p:sp>
          <p:nvSpPr>
            <p:cNvPr id="10" name="文本框 9"/>
            <p:cNvSpPr txBox="1"/>
            <p:nvPr/>
          </p:nvSpPr>
          <p:spPr>
            <a:xfrm>
              <a:off x="6152" y="1068"/>
              <a:ext cx="7808" cy="582"/>
            </a:xfrm>
            <a:prstGeom prst="rect">
              <a:avLst/>
            </a:prstGeom>
            <a:noFill/>
          </p:spPr>
          <p:txBody>
            <a:bodyPr wrap="square" rtlCol="0">
              <a:spAutoFit/>
            </a:bodyPr>
            <a:lstStyle/>
            <a:p>
              <a:pPr algn="ctr">
                <a:lnSpc>
                  <a:spcPct val="90000"/>
                </a:lnSpc>
              </a:pPr>
              <a:r>
                <a:rPr lang="zh-CN" altLang="en-US" sz="2000" spc="400" dirty="0">
                  <a:latin typeface="方正细圆简体" panose="02010601030101010101" charset="-122"/>
                  <a:ea typeface="方正细圆简体" panose="02010601030101010101" charset="-122"/>
                </a:rPr>
                <a:t>攻击算法</a:t>
              </a:r>
              <a:endParaRPr lang="zh-CN" altLang="en-US" sz="2000" spc="400" dirty="0">
                <a:solidFill>
                  <a:schemeClr val="tx1"/>
                </a:solidFill>
                <a:uFillTx/>
                <a:latin typeface="方正细圆简体" panose="02010601030101010101" charset="-122"/>
                <a:ea typeface="方正细圆简体" panose="02010601030101010101" charset="-122"/>
              </a:endParaRPr>
            </a:p>
          </p:txBody>
        </p:sp>
        <p:sp>
          <p:nvSpPr>
            <p:cNvPr id="2" name="圆角矩形 1"/>
            <p:cNvSpPr/>
            <p:nvPr/>
          </p:nvSpPr>
          <p:spPr>
            <a:xfrm>
              <a:off x="6450" y="1018"/>
              <a:ext cx="7212" cy="571"/>
            </a:xfrm>
            <a:prstGeom prst="roundRect">
              <a:avLst>
                <a:gd name="adj" fmla="val 0"/>
              </a:avLst>
            </a:prstGeom>
            <a:noFill/>
            <a:ln w="317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720" y="1549"/>
              <a:ext cx="6837" cy="526"/>
            </a:xfrm>
            <a:prstGeom prst="rect">
              <a:avLst/>
            </a:prstGeom>
            <a:noFill/>
          </p:spPr>
          <p:txBody>
            <a:bodyPr wrap="square" rtlCol="0">
              <a:spAutoFit/>
            </a:bodyPr>
            <a:lstStyle/>
            <a:p>
              <a:pPr algn="ctr" fontAlgn="base">
                <a:lnSpc>
                  <a:spcPct val="120000"/>
                </a:lnSpc>
                <a:buFont typeface="Arial" panose="020B0604020202020204" pitchFamily="34" charset="0"/>
              </a:pPr>
              <a:r>
                <a:rPr lang="en-US" altLang="x-none" sz="1400" dirty="0">
                  <a:solidFill>
                    <a:sysClr val="window" lastClr="FFFFFF">
                      <a:lumMod val="50000"/>
                    </a:sysClr>
                  </a:solidFill>
                  <a:ea typeface="宋体" panose="02010600030101010101" pitchFamily="2" charset="-122"/>
                  <a:cs typeface="+mn-ea"/>
                  <a:sym typeface="+mn-ea"/>
                </a:rPr>
                <a:t>A</a:t>
              </a:r>
              <a:r>
                <a:rPr lang="en-US" altLang="zh-CN" sz="1400" dirty="0">
                  <a:solidFill>
                    <a:sysClr val="window" lastClr="FFFFFF">
                      <a:lumMod val="50000"/>
                    </a:sysClr>
                  </a:solidFill>
                  <a:ea typeface="宋体" panose="02010600030101010101" pitchFamily="2" charset="-122"/>
                  <a:cs typeface="+mn-ea"/>
                  <a:sym typeface="+mn-ea"/>
                </a:rPr>
                <a:t>ttack algorithm</a:t>
              </a:r>
              <a:endParaRPr lang="en-US" altLang="x-none" sz="1400" dirty="0">
                <a:solidFill>
                  <a:sysClr val="window" lastClr="FFFFFF">
                    <a:lumMod val="50000"/>
                  </a:sysClr>
                </a:solidFill>
                <a:latin typeface="+mn-lt"/>
                <a:ea typeface="宋体" panose="02010600030101010101" pitchFamily="2" charset="-122"/>
                <a:cs typeface="+mn-ea"/>
                <a:sym typeface="+mn-ea"/>
              </a:endParaRPr>
            </a:p>
          </p:txBody>
        </p:sp>
      </p:grpSp>
      <p:sp>
        <p:nvSpPr>
          <p:cNvPr id="5" name="文本框 4">
            <a:extLst>
              <a:ext uri="{FF2B5EF4-FFF2-40B4-BE49-F238E27FC236}">
                <a16:creationId xmlns:a16="http://schemas.microsoft.com/office/drawing/2014/main" id="{5FB93975-85E8-41B2-8A35-41716355E8BC}"/>
              </a:ext>
            </a:extLst>
          </p:cNvPr>
          <p:cNvSpPr txBox="1"/>
          <p:nvPr/>
        </p:nvSpPr>
        <p:spPr>
          <a:xfrm>
            <a:off x="625641" y="1463040"/>
            <a:ext cx="10568539" cy="5632311"/>
          </a:xfrm>
          <a:prstGeom prst="rect">
            <a:avLst/>
          </a:prstGeom>
          <a:noFill/>
        </p:spPr>
        <p:txBody>
          <a:bodyPr wrap="square" rtlCol="0">
            <a:spAutoFit/>
          </a:bodyPr>
          <a:lstStyle/>
          <a:p>
            <a:pPr indent="457200"/>
            <a:r>
              <a:rPr lang="en-US" altLang="zh-CN" dirty="0"/>
              <a:t>2.</a:t>
            </a:r>
            <a:r>
              <a:rPr lang="zh-CN" altLang="en-US" dirty="0"/>
              <a:t>快速梯度符号</a:t>
            </a:r>
            <a:endParaRPr lang="en-US" altLang="zh-CN" dirty="0"/>
          </a:p>
          <a:p>
            <a:pPr indent="457200"/>
            <a:r>
              <a:rPr lang="zh-CN" altLang="en-US" dirty="0"/>
              <a:t>快速梯度符号方法于</a:t>
            </a:r>
            <a:r>
              <a:rPr lang="en-US" altLang="zh-CN" dirty="0"/>
              <a:t>L-BFGS</a:t>
            </a:r>
            <a:r>
              <a:rPr lang="zh-CN" altLang="en-US" dirty="0"/>
              <a:t>方法有两个关键的区别：首先，它对</a:t>
            </a:r>
            <a:r>
              <a:rPr lang="en-US" altLang="zh-CN" dirty="0"/>
              <a:t>L</a:t>
            </a:r>
            <a:r>
              <a:rPr lang="zh-CN" altLang="en-US" dirty="0"/>
              <a:t>∞距离度量进行了优化，其次，它的设计主要是为了快速，而不是产生非常接近的对抗示例。给定一个图像</a:t>
            </a:r>
            <a:r>
              <a:rPr lang="en-US" altLang="zh-CN" dirty="0"/>
              <a:t>x</a:t>
            </a:r>
            <a:r>
              <a:rPr lang="zh-CN" altLang="en-US" dirty="0"/>
              <a:t>，快速梯度符号方法设置在</a:t>
            </a:r>
            <a:r>
              <a:rPr lang="el-GR" altLang="zh-CN" dirty="0"/>
              <a:t>ε</a:t>
            </a:r>
            <a:r>
              <a:rPr lang="zh-CN" altLang="en-US" dirty="0"/>
              <a:t>足够小，</a:t>
            </a:r>
            <a:r>
              <a:rPr lang="en-US" altLang="zh-CN" dirty="0"/>
              <a:t>t</a:t>
            </a:r>
            <a:r>
              <a:rPr lang="zh-CN" altLang="en-US" dirty="0"/>
              <a:t>是目标标签的位置。</a:t>
            </a:r>
            <a:endParaRPr lang="en-US" altLang="zh-CN" dirty="0"/>
          </a:p>
          <a:p>
            <a:pPr indent="457200"/>
            <a:endParaRPr lang="en-US" altLang="zh-CN" dirty="0"/>
          </a:p>
          <a:p>
            <a:pPr indent="457200"/>
            <a:endParaRPr lang="en-US" altLang="zh-CN" dirty="0"/>
          </a:p>
          <a:p>
            <a:pPr indent="457200"/>
            <a:r>
              <a:rPr lang="zh-CN" altLang="en-US" dirty="0"/>
              <a:t>直观地说，对于每个像素，快速梯度符号发利用损失函数的梯度来确定像素的强度应该向哪个方向变化（是增加还是减少）以使损失函数最小；然后它同时移动所有像素。需要注意的是，快速梯度符号攻击的设计是快速的，而不是最优的。它并不是要产生最小的对抗性干扰。</a:t>
            </a:r>
            <a:endParaRPr lang="en-US" altLang="zh-CN" dirty="0"/>
          </a:p>
          <a:p>
            <a:pPr indent="457200"/>
            <a:r>
              <a:rPr lang="zh-CN" altLang="en-US" dirty="0"/>
              <a:t>迭代梯度符号：</a:t>
            </a:r>
            <a:r>
              <a:rPr lang="en-US" altLang="zh-CN" dirty="0" err="1"/>
              <a:t>Kurakin</a:t>
            </a:r>
            <a:r>
              <a:rPr lang="zh-CN" altLang="en-US" dirty="0"/>
              <a:t>等人介绍了快速梯度符号方法的简单改进，替代了快速梯度符号中对单个步骤</a:t>
            </a:r>
            <a:r>
              <a:rPr lang="el-GR" altLang="zh-CN" dirty="0"/>
              <a:t>ε</a:t>
            </a:r>
            <a:r>
              <a:rPr lang="zh-CN" altLang="en-US" dirty="0"/>
              <a:t>大小的获取，而是采取多个较小的步骤</a:t>
            </a:r>
            <a:r>
              <a:rPr lang="en-US" altLang="zh-CN" dirty="0"/>
              <a:t>ɑ</a:t>
            </a:r>
            <a:r>
              <a:rPr lang="zh-CN" altLang="en-US" dirty="0"/>
              <a:t>，结果是相同的。具体来说，从设置开始</a:t>
            </a:r>
            <a:endParaRPr lang="en-US" altLang="zh-CN" dirty="0"/>
          </a:p>
          <a:p>
            <a:pPr indent="457200"/>
            <a:endParaRPr lang="en-US" altLang="zh-CN" dirty="0"/>
          </a:p>
          <a:p>
            <a:pPr indent="457200"/>
            <a:endParaRPr lang="en-US" altLang="zh-CN" dirty="0"/>
          </a:p>
          <a:p>
            <a:pPr indent="457200"/>
            <a:r>
              <a:rPr lang="zh-CN" altLang="en-US" dirty="0"/>
              <a:t>然后在每次迭代中</a:t>
            </a:r>
            <a:endParaRPr lang="en-US" altLang="zh-CN" dirty="0"/>
          </a:p>
          <a:p>
            <a:pPr indent="457200"/>
            <a:endParaRPr lang="en-US" altLang="zh-CN" dirty="0"/>
          </a:p>
          <a:p>
            <a:pPr indent="457200"/>
            <a:endParaRPr lang="en-US" altLang="zh-CN" dirty="0"/>
          </a:p>
          <a:p>
            <a:pPr indent="457200"/>
            <a:endParaRPr lang="en-US" altLang="zh-CN" dirty="0"/>
          </a:p>
          <a:p>
            <a:pPr indent="457200"/>
            <a:r>
              <a:rPr lang="zh-CN" altLang="en-US" dirty="0"/>
              <a:t>发现迭代梯度符号比快速梯度符号产生更好的结果。</a:t>
            </a:r>
            <a:endParaRPr lang="en-US" altLang="zh-CN" dirty="0"/>
          </a:p>
          <a:p>
            <a:pPr indent="457200"/>
            <a:endParaRPr lang="en-US" altLang="zh-CN" dirty="0"/>
          </a:p>
          <a:p>
            <a:pPr indent="457200"/>
            <a:endParaRPr lang="en-US" altLang="zh-CN" dirty="0"/>
          </a:p>
        </p:txBody>
      </p:sp>
    </p:spTree>
    <p:extLst>
      <p:ext uri="{BB962C8B-B14F-4D97-AF65-F5344CB8AC3E}">
        <p14:creationId xmlns:p14="http://schemas.microsoft.com/office/powerpoint/2010/main" val="1671922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id="{A1ED9AFE-8577-4222-B6A5-BD58B44EEFCB}"/>
              </a:ext>
            </a:extLst>
          </p:cNvPr>
          <p:cNvPicPr>
            <a:picLocks noChangeAspect="1"/>
          </p:cNvPicPr>
          <p:nvPr/>
        </p:nvPicPr>
        <p:blipFill>
          <a:blip r:embed="rId3"/>
          <a:stretch>
            <a:fillRect/>
          </a:stretch>
        </p:blipFill>
        <p:spPr>
          <a:xfrm>
            <a:off x="3005071" y="5676444"/>
            <a:ext cx="6181857" cy="640666"/>
          </a:xfrm>
          <a:prstGeom prst="rect">
            <a:avLst/>
          </a:prstGeom>
        </p:spPr>
      </p:pic>
      <p:pic>
        <p:nvPicPr>
          <p:cNvPr id="8" name="图片 7" descr="bd24218a68ba4b70c817e5e6e508ee7e"/>
          <p:cNvPicPr>
            <a:picLocks noChangeAspect="1"/>
          </p:cNvPicPr>
          <p:nvPr/>
        </p:nvPicPr>
        <p:blipFill>
          <a:blip r:embed="rId4">
            <a:lum bright="-100000" contrast="-6000"/>
          </a:blip>
          <a:srcRect t="59224" r="4501"/>
          <a:stretch>
            <a:fillRect/>
          </a:stretch>
        </p:blipFill>
        <p:spPr>
          <a:xfrm rot="18900000">
            <a:off x="-489268" y="-12223"/>
            <a:ext cx="4176395" cy="2363470"/>
          </a:xfrm>
          <a:prstGeom prst="rect">
            <a:avLst/>
          </a:prstGeom>
        </p:spPr>
      </p:pic>
      <p:pic>
        <p:nvPicPr>
          <p:cNvPr id="4" name="图片 3" descr="bd24218a68ba4b70c817e5e6e508ee7e"/>
          <p:cNvPicPr>
            <a:picLocks noChangeAspect="1"/>
          </p:cNvPicPr>
          <p:nvPr/>
        </p:nvPicPr>
        <p:blipFill>
          <a:blip r:embed="rId4">
            <a:lum bright="-100000" contrast="-6000"/>
          </a:blip>
          <a:srcRect t="59224" r="4501"/>
          <a:stretch>
            <a:fillRect/>
          </a:stretch>
        </p:blipFill>
        <p:spPr>
          <a:xfrm rot="2700000" flipH="1">
            <a:off x="9192905" y="488654"/>
            <a:ext cx="3699510" cy="2093595"/>
          </a:xfrm>
          <a:prstGeom prst="rect">
            <a:avLst/>
          </a:prstGeom>
        </p:spPr>
      </p:pic>
      <p:grpSp>
        <p:nvGrpSpPr>
          <p:cNvPr id="3" name="组合 2"/>
          <p:cNvGrpSpPr/>
          <p:nvPr/>
        </p:nvGrpSpPr>
        <p:grpSpPr>
          <a:xfrm>
            <a:off x="3616960" y="701198"/>
            <a:ext cx="4958080" cy="671195"/>
            <a:chOff x="6152" y="1018"/>
            <a:chExt cx="7808" cy="1057"/>
          </a:xfrm>
        </p:grpSpPr>
        <p:sp>
          <p:nvSpPr>
            <p:cNvPr id="10" name="文本框 9"/>
            <p:cNvSpPr txBox="1"/>
            <p:nvPr/>
          </p:nvSpPr>
          <p:spPr>
            <a:xfrm>
              <a:off x="6152" y="1068"/>
              <a:ext cx="7808" cy="582"/>
            </a:xfrm>
            <a:prstGeom prst="rect">
              <a:avLst/>
            </a:prstGeom>
            <a:noFill/>
          </p:spPr>
          <p:txBody>
            <a:bodyPr wrap="square" rtlCol="0">
              <a:spAutoFit/>
            </a:bodyPr>
            <a:lstStyle/>
            <a:p>
              <a:pPr algn="ctr">
                <a:lnSpc>
                  <a:spcPct val="90000"/>
                </a:lnSpc>
              </a:pPr>
              <a:r>
                <a:rPr lang="zh-CN" altLang="en-US" sz="2000" spc="400" dirty="0">
                  <a:latin typeface="方正细圆简体" panose="02010601030101010101" charset="-122"/>
                  <a:ea typeface="方正细圆简体" panose="02010601030101010101" charset="-122"/>
                </a:rPr>
                <a:t>攻击算法</a:t>
              </a:r>
              <a:endParaRPr lang="zh-CN" altLang="en-US" sz="2000" spc="400" dirty="0">
                <a:solidFill>
                  <a:schemeClr val="tx1"/>
                </a:solidFill>
                <a:uFillTx/>
                <a:latin typeface="方正细圆简体" panose="02010601030101010101" charset="-122"/>
                <a:ea typeface="方正细圆简体" panose="02010601030101010101" charset="-122"/>
              </a:endParaRPr>
            </a:p>
          </p:txBody>
        </p:sp>
        <p:sp>
          <p:nvSpPr>
            <p:cNvPr id="2" name="圆角矩形 1"/>
            <p:cNvSpPr/>
            <p:nvPr/>
          </p:nvSpPr>
          <p:spPr>
            <a:xfrm>
              <a:off x="6450" y="1018"/>
              <a:ext cx="7212" cy="571"/>
            </a:xfrm>
            <a:prstGeom prst="roundRect">
              <a:avLst>
                <a:gd name="adj" fmla="val 0"/>
              </a:avLst>
            </a:prstGeom>
            <a:noFill/>
            <a:ln w="317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720" y="1549"/>
              <a:ext cx="6837" cy="526"/>
            </a:xfrm>
            <a:prstGeom prst="rect">
              <a:avLst/>
            </a:prstGeom>
            <a:noFill/>
          </p:spPr>
          <p:txBody>
            <a:bodyPr wrap="square" rtlCol="0">
              <a:spAutoFit/>
            </a:bodyPr>
            <a:lstStyle/>
            <a:p>
              <a:pPr algn="ctr" fontAlgn="base">
                <a:lnSpc>
                  <a:spcPct val="120000"/>
                </a:lnSpc>
                <a:buFont typeface="Arial" panose="020B0604020202020204" pitchFamily="34" charset="0"/>
              </a:pPr>
              <a:r>
                <a:rPr lang="en-US" altLang="x-none" sz="1400" dirty="0">
                  <a:solidFill>
                    <a:sysClr val="window" lastClr="FFFFFF">
                      <a:lumMod val="50000"/>
                    </a:sysClr>
                  </a:solidFill>
                  <a:ea typeface="宋体" panose="02010600030101010101" pitchFamily="2" charset="-122"/>
                  <a:cs typeface="+mn-ea"/>
                  <a:sym typeface="+mn-ea"/>
                </a:rPr>
                <a:t>A</a:t>
              </a:r>
              <a:r>
                <a:rPr lang="en-US" altLang="zh-CN" sz="1400" dirty="0">
                  <a:solidFill>
                    <a:sysClr val="window" lastClr="FFFFFF">
                      <a:lumMod val="50000"/>
                    </a:sysClr>
                  </a:solidFill>
                  <a:ea typeface="宋体" panose="02010600030101010101" pitchFamily="2" charset="-122"/>
                  <a:cs typeface="+mn-ea"/>
                  <a:sym typeface="+mn-ea"/>
                </a:rPr>
                <a:t>ttack algorithm</a:t>
              </a:r>
              <a:endParaRPr lang="en-US" altLang="x-none" sz="1400" dirty="0">
                <a:solidFill>
                  <a:sysClr val="window" lastClr="FFFFFF">
                    <a:lumMod val="50000"/>
                  </a:sysClr>
                </a:solidFill>
                <a:latin typeface="+mn-lt"/>
                <a:ea typeface="宋体" panose="02010600030101010101" pitchFamily="2" charset="-122"/>
                <a:cs typeface="+mn-ea"/>
                <a:sym typeface="+mn-ea"/>
              </a:endParaRPr>
            </a:p>
          </p:txBody>
        </p:sp>
      </p:grpSp>
      <p:sp>
        <p:nvSpPr>
          <p:cNvPr id="5" name="文本框 4">
            <a:extLst>
              <a:ext uri="{FF2B5EF4-FFF2-40B4-BE49-F238E27FC236}">
                <a16:creationId xmlns:a16="http://schemas.microsoft.com/office/drawing/2014/main" id="{5FB93975-85E8-41B2-8A35-41716355E8BC}"/>
              </a:ext>
            </a:extLst>
          </p:cNvPr>
          <p:cNvSpPr txBox="1"/>
          <p:nvPr/>
        </p:nvSpPr>
        <p:spPr>
          <a:xfrm>
            <a:off x="625641" y="1463040"/>
            <a:ext cx="10568539" cy="5632311"/>
          </a:xfrm>
          <a:prstGeom prst="rect">
            <a:avLst/>
          </a:prstGeom>
          <a:noFill/>
        </p:spPr>
        <p:txBody>
          <a:bodyPr wrap="square" rtlCol="0">
            <a:spAutoFit/>
          </a:bodyPr>
          <a:lstStyle/>
          <a:p>
            <a:pPr indent="457200"/>
            <a:r>
              <a:rPr lang="en-US" altLang="zh-CN" dirty="0"/>
              <a:t>3.JSMA</a:t>
            </a:r>
          </a:p>
          <a:p>
            <a:pPr indent="457200"/>
            <a:r>
              <a:rPr lang="en-US" altLang="zh-CN" dirty="0" err="1"/>
              <a:t>Papernot</a:t>
            </a:r>
            <a:r>
              <a:rPr lang="zh-CN" altLang="en-US" dirty="0"/>
              <a:t>等人引入了一种在</a:t>
            </a:r>
            <a:r>
              <a:rPr lang="en-US" altLang="zh-CN" dirty="0"/>
              <a:t>L0</a:t>
            </a:r>
            <a:r>
              <a:rPr lang="zh-CN" altLang="en-US" dirty="0"/>
              <a:t>距离下优化的攻击，称为基于雅可比矩阵的显著图攻击（</a:t>
            </a:r>
            <a:r>
              <a:rPr lang="en-US" altLang="zh-CN" dirty="0"/>
              <a:t>JSMA</a:t>
            </a:r>
            <a:r>
              <a:rPr lang="zh-CN" altLang="en-US" dirty="0"/>
              <a:t>）。我们对他们的攻击算法进行了简要的总结。</a:t>
            </a:r>
            <a:endParaRPr lang="en-US" altLang="zh-CN" dirty="0"/>
          </a:p>
          <a:p>
            <a:pPr indent="457200"/>
            <a:r>
              <a:rPr lang="zh-CN" altLang="en-US" dirty="0"/>
              <a:t>从高水平上说，攻击是一种贪婪算法，每次选取一个像素进行修改，每次迭代增加目标分类。他们使用梯度▽</a:t>
            </a:r>
            <a:r>
              <a:rPr lang="en-US" altLang="zh-CN" dirty="0"/>
              <a:t>Z(x)l</a:t>
            </a:r>
            <a:r>
              <a:rPr lang="zh-CN" altLang="en-US" dirty="0"/>
              <a:t>来计算一个显著图，该图模拟了每个像素对结果分类的影响。较大的值表明，改变它将显著增加模型将图像标记为目标类</a:t>
            </a:r>
            <a:r>
              <a:rPr lang="en-US" altLang="zh-CN" dirty="0"/>
              <a:t>l</a:t>
            </a:r>
            <a:r>
              <a:rPr lang="zh-CN" altLang="en-US" dirty="0"/>
              <a:t>的可能性。它选择最重要的像素并对其进行修改，以增加出现第</a:t>
            </a:r>
            <a:r>
              <a:rPr lang="en-US" altLang="zh-CN" dirty="0"/>
              <a:t>1</a:t>
            </a:r>
            <a:r>
              <a:rPr lang="zh-CN" altLang="en-US" dirty="0"/>
              <a:t>类的可能性。这个过程重复进行，直到修改像素的阈值大于设置的阈值，从而使攻击被检测到，或者它成功地改变了分类。</a:t>
            </a:r>
            <a:endParaRPr lang="en-US" altLang="zh-CN" dirty="0"/>
          </a:p>
          <a:p>
            <a:pPr indent="457200"/>
            <a:r>
              <a:rPr lang="zh-CN" altLang="en-US" dirty="0"/>
              <a:t>更详细地说，我们首先根据像素</a:t>
            </a:r>
            <a:r>
              <a:rPr lang="en-US" altLang="zh-CN" dirty="0"/>
              <a:t>p</a:t>
            </a:r>
            <a:r>
              <a:rPr lang="zh-CN" altLang="en-US" dirty="0"/>
              <a:t>和</a:t>
            </a:r>
            <a:r>
              <a:rPr lang="en-US" altLang="zh-CN" dirty="0"/>
              <a:t>q</a:t>
            </a:r>
            <a:r>
              <a:rPr lang="zh-CN" altLang="en-US" dirty="0"/>
              <a:t>来定义显著性映射</a:t>
            </a:r>
            <a:endParaRPr lang="en-US" altLang="zh-CN" dirty="0"/>
          </a:p>
          <a:p>
            <a:pPr indent="457200"/>
            <a:endParaRPr lang="en-US" altLang="zh-CN" dirty="0"/>
          </a:p>
          <a:p>
            <a:pPr indent="457200"/>
            <a:endParaRPr lang="en-US" altLang="zh-CN" dirty="0"/>
          </a:p>
          <a:p>
            <a:pPr indent="457200"/>
            <a:endParaRPr lang="en-US" altLang="zh-CN" dirty="0"/>
          </a:p>
          <a:p>
            <a:pPr indent="457200"/>
            <a:endParaRPr lang="en-US" altLang="zh-CN" dirty="0"/>
          </a:p>
          <a:p>
            <a:pPr indent="457200"/>
            <a:r>
              <a:rPr lang="en-US" altLang="zh-CN" dirty="0"/>
              <a:t>                      </a:t>
            </a:r>
          </a:p>
          <a:p>
            <a:pPr indent="457200"/>
            <a:r>
              <a:rPr lang="zh-CN" altLang="en-US" dirty="0"/>
              <a:t>因此，</a:t>
            </a:r>
            <a:r>
              <a:rPr lang="el-GR" altLang="zh-CN" dirty="0"/>
              <a:t>α</a:t>
            </a:r>
            <a:r>
              <a:rPr lang="en-US" altLang="zh-CN" baseline="-25000" dirty="0" err="1"/>
              <a:t>pq</a:t>
            </a:r>
            <a:r>
              <a:rPr lang="zh-CN" altLang="en-US" dirty="0"/>
              <a:t>表示像素</a:t>
            </a:r>
            <a:r>
              <a:rPr lang="en-US" altLang="zh-CN" dirty="0"/>
              <a:t>p</a:t>
            </a:r>
            <a:r>
              <a:rPr lang="zh-CN" altLang="en-US" dirty="0"/>
              <a:t>和</a:t>
            </a:r>
            <a:r>
              <a:rPr lang="en-US" altLang="zh-CN" dirty="0"/>
              <a:t>q</a:t>
            </a:r>
            <a:r>
              <a:rPr lang="zh-CN" altLang="en-US" dirty="0"/>
              <a:t>的变化会改变目标分类的多少，而</a:t>
            </a:r>
            <a:r>
              <a:rPr lang="el-GR" altLang="zh-CN" dirty="0"/>
              <a:t>β</a:t>
            </a:r>
            <a:r>
              <a:rPr lang="en-US" altLang="zh-CN" baseline="-25000" dirty="0"/>
              <a:t> </a:t>
            </a:r>
            <a:r>
              <a:rPr lang="en-US" altLang="zh-CN" baseline="-25000" dirty="0" err="1"/>
              <a:t>pq</a:t>
            </a:r>
            <a:r>
              <a:rPr lang="zh-CN" altLang="en-US" dirty="0"/>
              <a:t>表示</a:t>
            </a:r>
            <a:r>
              <a:rPr lang="en-US" altLang="zh-CN" dirty="0"/>
              <a:t>p</a:t>
            </a:r>
            <a:r>
              <a:rPr lang="zh-CN" altLang="en-US" dirty="0"/>
              <a:t>和</a:t>
            </a:r>
            <a:r>
              <a:rPr lang="en-US" altLang="zh-CN" dirty="0"/>
              <a:t>q</a:t>
            </a:r>
            <a:r>
              <a:rPr lang="zh-CN" altLang="en-US" dirty="0"/>
              <a:t>的变化会改变所有其他输出的多少。然后算法选择</a:t>
            </a:r>
            <a:endParaRPr lang="en-US" altLang="zh-CN" dirty="0"/>
          </a:p>
          <a:p>
            <a:pPr indent="457200"/>
            <a:endParaRPr lang="en-US" altLang="zh-CN" dirty="0"/>
          </a:p>
          <a:p>
            <a:pPr indent="457200"/>
            <a:endParaRPr lang="en-US" altLang="zh-CN" dirty="0"/>
          </a:p>
          <a:p>
            <a:pPr indent="457200"/>
            <a:r>
              <a:rPr lang="el-GR" altLang="zh-CN" dirty="0"/>
              <a:t>α</a:t>
            </a:r>
            <a:r>
              <a:rPr lang="en-US" altLang="zh-CN" baseline="-25000" dirty="0" err="1"/>
              <a:t>pq</a:t>
            </a:r>
            <a:r>
              <a:rPr lang="en-US" altLang="zh-CN" dirty="0"/>
              <a:t>&gt;0</a:t>
            </a:r>
            <a:r>
              <a:rPr lang="zh-CN" altLang="en-US" dirty="0"/>
              <a:t>（目标类更有可能），</a:t>
            </a:r>
            <a:r>
              <a:rPr lang="el-GR" altLang="zh-CN" dirty="0"/>
              <a:t> β</a:t>
            </a:r>
            <a:r>
              <a:rPr lang="en-US" altLang="zh-CN" baseline="-25000" dirty="0" err="1"/>
              <a:t>pq</a:t>
            </a:r>
            <a:r>
              <a:rPr lang="en-US" altLang="zh-CN" dirty="0"/>
              <a:t>&gt;0</a:t>
            </a:r>
            <a:r>
              <a:rPr lang="zh-CN" altLang="en-US" dirty="0"/>
              <a:t>（其他类可能性更小），</a:t>
            </a:r>
            <a:r>
              <a:rPr lang="en-US" altLang="zh-CN" dirty="0"/>
              <a:t>-</a:t>
            </a:r>
            <a:r>
              <a:rPr lang="el-GR" altLang="zh-CN" dirty="0"/>
              <a:t> α</a:t>
            </a:r>
            <a:r>
              <a:rPr lang="en-US" altLang="zh-CN" baseline="-25000" dirty="0" err="1"/>
              <a:t>pq</a:t>
            </a:r>
            <a:r>
              <a:rPr lang="en-US" altLang="zh-CN" dirty="0"/>
              <a:t>·</a:t>
            </a:r>
            <a:r>
              <a:rPr lang="el-GR" altLang="zh-CN" dirty="0"/>
              <a:t> β</a:t>
            </a:r>
            <a:r>
              <a:rPr lang="en-US" altLang="zh-CN" baseline="-25000" dirty="0" err="1"/>
              <a:t>pq</a:t>
            </a:r>
            <a:r>
              <a:rPr lang="zh-CN" altLang="en-US" dirty="0"/>
              <a:t>最大。</a:t>
            </a:r>
            <a:endParaRPr lang="en-US" altLang="zh-CN" dirty="0"/>
          </a:p>
          <a:p>
            <a:pPr indent="457200"/>
            <a:endParaRPr lang="en-US" altLang="zh-CN" dirty="0"/>
          </a:p>
        </p:txBody>
      </p:sp>
      <p:pic>
        <p:nvPicPr>
          <p:cNvPr id="7" name="图片 6">
            <a:extLst>
              <a:ext uri="{FF2B5EF4-FFF2-40B4-BE49-F238E27FC236}">
                <a16:creationId xmlns:a16="http://schemas.microsoft.com/office/drawing/2014/main" id="{31828165-D674-4E7E-832B-AD200E5A668D}"/>
              </a:ext>
            </a:extLst>
          </p:cNvPr>
          <p:cNvPicPr>
            <a:picLocks noChangeAspect="1"/>
          </p:cNvPicPr>
          <p:nvPr/>
        </p:nvPicPr>
        <p:blipFill>
          <a:blip r:embed="rId5"/>
          <a:stretch>
            <a:fillRect/>
          </a:stretch>
        </p:blipFill>
        <p:spPr>
          <a:xfrm>
            <a:off x="3616960" y="3978113"/>
            <a:ext cx="4297113" cy="1310852"/>
          </a:xfrm>
          <a:prstGeom prst="rect">
            <a:avLst/>
          </a:prstGeom>
        </p:spPr>
      </p:pic>
    </p:spTree>
    <p:extLst>
      <p:ext uri="{BB962C8B-B14F-4D97-AF65-F5344CB8AC3E}">
        <p14:creationId xmlns:p14="http://schemas.microsoft.com/office/powerpoint/2010/main" val="1880194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bd24218a68ba4b70c817e5e6e508ee7e"/>
          <p:cNvPicPr>
            <a:picLocks noChangeAspect="1"/>
          </p:cNvPicPr>
          <p:nvPr/>
        </p:nvPicPr>
        <p:blipFill>
          <a:blip r:embed="rId3">
            <a:lum bright="-100000" contrast="-6000"/>
          </a:blip>
          <a:srcRect t="59224" r="4501"/>
          <a:stretch>
            <a:fillRect/>
          </a:stretch>
        </p:blipFill>
        <p:spPr>
          <a:xfrm rot="18900000">
            <a:off x="-489268" y="-12223"/>
            <a:ext cx="4176395" cy="2363470"/>
          </a:xfrm>
          <a:prstGeom prst="rect">
            <a:avLst/>
          </a:prstGeom>
        </p:spPr>
      </p:pic>
      <p:pic>
        <p:nvPicPr>
          <p:cNvPr id="4" name="图片 3" descr="bd24218a68ba4b70c817e5e6e508ee7e"/>
          <p:cNvPicPr>
            <a:picLocks noChangeAspect="1"/>
          </p:cNvPicPr>
          <p:nvPr/>
        </p:nvPicPr>
        <p:blipFill>
          <a:blip r:embed="rId3">
            <a:lum bright="-100000" contrast="-6000"/>
          </a:blip>
          <a:srcRect t="59224" r="4501"/>
          <a:stretch>
            <a:fillRect/>
          </a:stretch>
        </p:blipFill>
        <p:spPr>
          <a:xfrm rot="2700000" flipH="1">
            <a:off x="9192905" y="488654"/>
            <a:ext cx="3699510" cy="2093595"/>
          </a:xfrm>
          <a:prstGeom prst="rect">
            <a:avLst/>
          </a:prstGeom>
        </p:spPr>
      </p:pic>
      <p:grpSp>
        <p:nvGrpSpPr>
          <p:cNvPr id="3" name="组合 2"/>
          <p:cNvGrpSpPr/>
          <p:nvPr/>
        </p:nvGrpSpPr>
        <p:grpSpPr>
          <a:xfrm>
            <a:off x="3616960" y="701198"/>
            <a:ext cx="4958080" cy="671195"/>
            <a:chOff x="6152" y="1018"/>
            <a:chExt cx="7808" cy="1057"/>
          </a:xfrm>
        </p:grpSpPr>
        <p:sp>
          <p:nvSpPr>
            <p:cNvPr id="10" name="文本框 9"/>
            <p:cNvSpPr txBox="1"/>
            <p:nvPr/>
          </p:nvSpPr>
          <p:spPr>
            <a:xfrm>
              <a:off x="6152" y="1068"/>
              <a:ext cx="7808" cy="582"/>
            </a:xfrm>
            <a:prstGeom prst="rect">
              <a:avLst/>
            </a:prstGeom>
            <a:noFill/>
          </p:spPr>
          <p:txBody>
            <a:bodyPr wrap="square" rtlCol="0">
              <a:spAutoFit/>
            </a:bodyPr>
            <a:lstStyle/>
            <a:p>
              <a:pPr algn="ctr">
                <a:lnSpc>
                  <a:spcPct val="90000"/>
                </a:lnSpc>
              </a:pPr>
              <a:r>
                <a:rPr lang="zh-CN" altLang="en-US" sz="2000" spc="400" dirty="0">
                  <a:latin typeface="方正细圆简体" panose="02010601030101010101" charset="-122"/>
                  <a:ea typeface="方正细圆简体" panose="02010601030101010101" charset="-122"/>
                </a:rPr>
                <a:t>攻击算法</a:t>
              </a:r>
              <a:endParaRPr lang="zh-CN" altLang="en-US" sz="2000" spc="400" dirty="0">
                <a:solidFill>
                  <a:schemeClr val="tx1"/>
                </a:solidFill>
                <a:uFillTx/>
                <a:latin typeface="方正细圆简体" panose="02010601030101010101" charset="-122"/>
                <a:ea typeface="方正细圆简体" panose="02010601030101010101" charset="-122"/>
              </a:endParaRPr>
            </a:p>
          </p:txBody>
        </p:sp>
        <p:sp>
          <p:nvSpPr>
            <p:cNvPr id="2" name="圆角矩形 1"/>
            <p:cNvSpPr/>
            <p:nvPr/>
          </p:nvSpPr>
          <p:spPr>
            <a:xfrm>
              <a:off x="6450" y="1018"/>
              <a:ext cx="7212" cy="571"/>
            </a:xfrm>
            <a:prstGeom prst="roundRect">
              <a:avLst>
                <a:gd name="adj" fmla="val 0"/>
              </a:avLst>
            </a:prstGeom>
            <a:noFill/>
            <a:ln w="317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720" y="1549"/>
              <a:ext cx="6837" cy="526"/>
            </a:xfrm>
            <a:prstGeom prst="rect">
              <a:avLst/>
            </a:prstGeom>
            <a:noFill/>
          </p:spPr>
          <p:txBody>
            <a:bodyPr wrap="square" rtlCol="0">
              <a:spAutoFit/>
            </a:bodyPr>
            <a:lstStyle/>
            <a:p>
              <a:pPr algn="ctr" fontAlgn="base">
                <a:lnSpc>
                  <a:spcPct val="120000"/>
                </a:lnSpc>
                <a:buFont typeface="Arial" panose="020B0604020202020204" pitchFamily="34" charset="0"/>
              </a:pPr>
              <a:r>
                <a:rPr lang="en-US" altLang="x-none" sz="1400" dirty="0">
                  <a:solidFill>
                    <a:sysClr val="window" lastClr="FFFFFF">
                      <a:lumMod val="50000"/>
                    </a:sysClr>
                  </a:solidFill>
                  <a:ea typeface="宋体" panose="02010600030101010101" pitchFamily="2" charset="-122"/>
                  <a:cs typeface="+mn-ea"/>
                  <a:sym typeface="+mn-ea"/>
                </a:rPr>
                <a:t>A</a:t>
              </a:r>
              <a:r>
                <a:rPr lang="en-US" altLang="zh-CN" sz="1400" dirty="0">
                  <a:solidFill>
                    <a:sysClr val="window" lastClr="FFFFFF">
                      <a:lumMod val="50000"/>
                    </a:sysClr>
                  </a:solidFill>
                  <a:ea typeface="宋体" panose="02010600030101010101" pitchFamily="2" charset="-122"/>
                  <a:cs typeface="+mn-ea"/>
                  <a:sym typeface="+mn-ea"/>
                </a:rPr>
                <a:t>ttack algorithm</a:t>
              </a:r>
              <a:endParaRPr lang="en-US" altLang="x-none" sz="1400" dirty="0">
                <a:solidFill>
                  <a:sysClr val="window" lastClr="FFFFFF">
                    <a:lumMod val="50000"/>
                  </a:sysClr>
                </a:solidFill>
                <a:latin typeface="+mn-lt"/>
                <a:ea typeface="宋体" panose="02010600030101010101" pitchFamily="2" charset="-122"/>
                <a:cs typeface="+mn-ea"/>
                <a:sym typeface="+mn-ea"/>
              </a:endParaRPr>
            </a:p>
          </p:txBody>
        </p:sp>
      </p:grpSp>
      <p:sp>
        <p:nvSpPr>
          <p:cNvPr id="5" name="文本框 4">
            <a:extLst>
              <a:ext uri="{FF2B5EF4-FFF2-40B4-BE49-F238E27FC236}">
                <a16:creationId xmlns:a16="http://schemas.microsoft.com/office/drawing/2014/main" id="{5FB93975-85E8-41B2-8A35-41716355E8BC}"/>
              </a:ext>
            </a:extLst>
          </p:cNvPr>
          <p:cNvSpPr txBox="1"/>
          <p:nvPr/>
        </p:nvSpPr>
        <p:spPr>
          <a:xfrm>
            <a:off x="625641" y="1463040"/>
            <a:ext cx="10568539" cy="2585323"/>
          </a:xfrm>
          <a:prstGeom prst="rect">
            <a:avLst/>
          </a:prstGeom>
          <a:noFill/>
        </p:spPr>
        <p:txBody>
          <a:bodyPr wrap="square" rtlCol="0">
            <a:spAutoFit/>
          </a:bodyPr>
          <a:lstStyle/>
          <a:p>
            <a:pPr indent="457200"/>
            <a:r>
              <a:rPr lang="en-US" altLang="zh-CN" dirty="0"/>
              <a:t>4.Deepfool</a:t>
            </a:r>
          </a:p>
          <a:p>
            <a:pPr indent="457200"/>
            <a:r>
              <a:rPr lang="en-US" altLang="zh-CN" dirty="0" err="1"/>
              <a:t>Deepfool</a:t>
            </a:r>
            <a:r>
              <a:rPr lang="zh-CN" altLang="en-US" dirty="0"/>
              <a:t>是一种针对</a:t>
            </a:r>
            <a:r>
              <a:rPr lang="en-US" altLang="zh-CN" dirty="0"/>
              <a:t>L2</a:t>
            </a:r>
            <a:r>
              <a:rPr lang="zh-CN" altLang="en-US" dirty="0"/>
              <a:t>距离度量优化的非目标攻击技术。与前面讨论的</a:t>
            </a:r>
            <a:r>
              <a:rPr lang="en-US" altLang="zh-CN" dirty="0"/>
              <a:t>L-BFGS</a:t>
            </a:r>
            <a:r>
              <a:rPr lang="zh-CN" altLang="en-US" dirty="0"/>
              <a:t>方法相比，它是有效的并产生更接近的对抗例子。</a:t>
            </a:r>
            <a:endParaRPr lang="en-US" altLang="zh-CN" dirty="0"/>
          </a:p>
          <a:p>
            <a:pPr indent="457200"/>
            <a:r>
              <a:rPr lang="zh-CN" altLang="en-US" dirty="0"/>
              <a:t>作者通过想象神经网络完全是线性的，用一个超平面将每个类与另一个类分开，从而构建了</a:t>
            </a:r>
            <a:r>
              <a:rPr lang="en-US" altLang="zh-CN" dirty="0" err="1"/>
              <a:t>Deepfool</a:t>
            </a:r>
            <a:r>
              <a:rPr lang="zh-CN" altLang="en-US" dirty="0"/>
              <a:t>。由此，他们分析得出了这个简化问题的最佳解决方案，并构建了对抗的例子。</a:t>
            </a:r>
            <a:endParaRPr lang="en-US" altLang="zh-CN" dirty="0"/>
          </a:p>
          <a:p>
            <a:pPr indent="457200"/>
            <a:r>
              <a:rPr lang="zh-CN" altLang="en-US" dirty="0"/>
              <a:t>然后，由于，神经网络实际上不是线性的，它们向那个解迈出了一步，然后再次重复这个过程。当找到一个真正的对抗性的例子时，搜索就终止了。</a:t>
            </a:r>
            <a:endParaRPr lang="en-US" altLang="zh-CN" dirty="0"/>
          </a:p>
          <a:p>
            <a:pPr indent="457200"/>
            <a:endParaRPr lang="en-US" altLang="zh-CN" dirty="0"/>
          </a:p>
          <a:p>
            <a:pPr indent="457200"/>
            <a:endParaRPr lang="en-US" altLang="zh-CN" dirty="0"/>
          </a:p>
        </p:txBody>
      </p:sp>
    </p:spTree>
    <p:extLst>
      <p:ext uri="{BB962C8B-B14F-4D97-AF65-F5344CB8AC3E}">
        <p14:creationId xmlns:p14="http://schemas.microsoft.com/office/powerpoint/2010/main" val="3270069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bd24218a68ba4b70c817e5e6e508ee7e"/>
          <p:cNvPicPr>
            <a:picLocks noChangeAspect="1"/>
          </p:cNvPicPr>
          <p:nvPr/>
        </p:nvPicPr>
        <p:blipFill>
          <a:blip r:embed="rId3">
            <a:lum bright="-100000" contrast="-6000"/>
          </a:blip>
          <a:srcRect t="59224" r="4501"/>
          <a:stretch>
            <a:fillRect/>
          </a:stretch>
        </p:blipFill>
        <p:spPr>
          <a:xfrm rot="18900000">
            <a:off x="-489268" y="-12223"/>
            <a:ext cx="4176395" cy="2363470"/>
          </a:xfrm>
          <a:prstGeom prst="rect">
            <a:avLst/>
          </a:prstGeom>
        </p:spPr>
      </p:pic>
      <p:pic>
        <p:nvPicPr>
          <p:cNvPr id="4" name="图片 3" descr="bd24218a68ba4b70c817e5e6e508ee7e"/>
          <p:cNvPicPr>
            <a:picLocks noChangeAspect="1"/>
          </p:cNvPicPr>
          <p:nvPr/>
        </p:nvPicPr>
        <p:blipFill>
          <a:blip r:embed="rId3">
            <a:lum bright="-100000" contrast="-6000"/>
          </a:blip>
          <a:srcRect t="59224" r="4501"/>
          <a:stretch>
            <a:fillRect/>
          </a:stretch>
        </p:blipFill>
        <p:spPr>
          <a:xfrm rot="2700000" flipH="1">
            <a:off x="9192905" y="488654"/>
            <a:ext cx="3699510" cy="2093595"/>
          </a:xfrm>
          <a:prstGeom prst="rect">
            <a:avLst/>
          </a:prstGeom>
        </p:spPr>
      </p:pic>
      <p:grpSp>
        <p:nvGrpSpPr>
          <p:cNvPr id="3" name="组合 2"/>
          <p:cNvGrpSpPr/>
          <p:nvPr/>
        </p:nvGrpSpPr>
        <p:grpSpPr>
          <a:xfrm>
            <a:off x="3616960" y="701198"/>
            <a:ext cx="4958080" cy="671195"/>
            <a:chOff x="6152" y="1018"/>
            <a:chExt cx="7808" cy="1057"/>
          </a:xfrm>
        </p:grpSpPr>
        <p:sp>
          <p:nvSpPr>
            <p:cNvPr id="10" name="文本框 9"/>
            <p:cNvSpPr txBox="1"/>
            <p:nvPr/>
          </p:nvSpPr>
          <p:spPr>
            <a:xfrm>
              <a:off x="6152" y="1068"/>
              <a:ext cx="7808" cy="582"/>
            </a:xfrm>
            <a:prstGeom prst="rect">
              <a:avLst/>
            </a:prstGeom>
            <a:noFill/>
          </p:spPr>
          <p:txBody>
            <a:bodyPr wrap="square" rtlCol="0">
              <a:spAutoFit/>
            </a:bodyPr>
            <a:lstStyle/>
            <a:p>
              <a:pPr algn="ctr">
                <a:lnSpc>
                  <a:spcPct val="90000"/>
                </a:lnSpc>
              </a:pPr>
              <a:r>
                <a:rPr lang="zh-CN" altLang="en-US" sz="2000" spc="400" dirty="0">
                  <a:solidFill>
                    <a:schemeClr val="tx1"/>
                  </a:solidFill>
                  <a:uFillTx/>
                  <a:latin typeface="方正细圆简体" panose="02010601030101010101" charset="-122"/>
                  <a:ea typeface="方正细圆简体" panose="02010601030101010101" charset="-122"/>
                </a:rPr>
                <a:t>实验方案</a:t>
              </a:r>
            </a:p>
          </p:txBody>
        </p:sp>
        <p:sp>
          <p:nvSpPr>
            <p:cNvPr id="2" name="圆角矩形 1"/>
            <p:cNvSpPr/>
            <p:nvPr/>
          </p:nvSpPr>
          <p:spPr>
            <a:xfrm>
              <a:off x="6450" y="1018"/>
              <a:ext cx="7212" cy="571"/>
            </a:xfrm>
            <a:prstGeom prst="roundRect">
              <a:avLst>
                <a:gd name="adj" fmla="val 0"/>
              </a:avLst>
            </a:prstGeom>
            <a:noFill/>
            <a:ln w="317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720" y="1549"/>
              <a:ext cx="6837" cy="526"/>
            </a:xfrm>
            <a:prstGeom prst="rect">
              <a:avLst/>
            </a:prstGeom>
            <a:noFill/>
          </p:spPr>
          <p:txBody>
            <a:bodyPr wrap="square" rtlCol="0">
              <a:spAutoFit/>
            </a:bodyPr>
            <a:lstStyle/>
            <a:p>
              <a:pPr algn="ctr" fontAlgn="base">
                <a:lnSpc>
                  <a:spcPct val="120000"/>
                </a:lnSpc>
                <a:buFont typeface="Arial" panose="020B0604020202020204" pitchFamily="34" charset="0"/>
              </a:pPr>
              <a:r>
                <a:rPr lang="en-US" altLang="x-none" sz="1400" dirty="0">
                  <a:solidFill>
                    <a:sysClr val="window" lastClr="FFFFFF">
                      <a:lumMod val="50000"/>
                    </a:sysClr>
                  </a:solidFill>
                  <a:latin typeface="+mn-lt"/>
                  <a:ea typeface="宋体" panose="02010600030101010101" pitchFamily="2" charset="-122"/>
                  <a:cs typeface="+mn-ea"/>
                  <a:sym typeface="+mn-ea"/>
                </a:rPr>
                <a:t>Experimental scheme</a:t>
              </a:r>
            </a:p>
          </p:txBody>
        </p:sp>
      </p:grpSp>
      <p:sp>
        <p:nvSpPr>
          <p:cNvPr id="5" name="文本框 4">
            <a:extLst>
              <a:ext uri="{FF2B5EF4-FFF2-40B4-BE49-F238E27FC236}">
                <a16:creationId xmlns:a16="http://schemas.microsoft.com/office/drawing/2014/main" id="{5FB93975-85E8-41B2-8A35-41716355E8BC}"/>
              </a:ext>
            </a:extLst>
          </p:cNvPr>
          <p:cNvSpPr txBox="1"/>
          <p:nvPr/>
        </p:nvSpPr>
        <p:spPr>
          <a:xfrm>
            <a:off x="625641" y="1463040"/>
            <a:ext cx="10568539" cy="646331"/>
          </a:xfrm>
          <a:prstGeom prst="rect">
            <a:avLst/>
          </a:prstGeom>
          <a:noFill/>
        </p:spPr>
        <p:txBody>
          <a:bodyPr wrap="square" rtlCol="0">
            <a:spAutoFit/>
          </a:bodyPr>
          <a:lstStyle/>
          <a:p>
            <a:pPr indent="457200"/>
            <a:r>
              <a:rPr lang="en-US" altLang="zh-CN" dirty="0"/>
              <a:t>1.</a:t>
            </a:r>
            <a:r>
              <a:rPr lang="zh-CN" altLang="en-US" dirty="0"/>
              <a:t>训练模型来测试攻击强度，为</a:t>
            </a:r>
            <a:r>
              <a:rPr lang="en-US" altLang="zh-CN" dirty="0" err="1"/>
              <a:t>mnist</a:t>
            </a:r>
            <a:r>
              <a:rPr lang="zh-CN" altLang="en-US" dirty="0"/>
              <a:t>和</a:t>
            </a:r>
            <a:r>
              <a:rPr lang="en-US" altLang="zh-CN" dirty="0" err="1"/>
              <a:t>cifar</a:t>
            </a:r>
            <a:r>
              <a:rPr lang="zh-CN" altLang="en-US" dirty="0"/>
              <a:t>模型建立模型架构。</a:t>
            </a:r>
            <a:endParaRPr lang="en-US" altLang="zh-CN" dirty="0"/>
          </a:p>
          <a:p>
            <a:pPr indent="457200"/>
            <a:endParaRPr lang="en-US" altLang="zh-CN" dirty="0"/>
          </a:p>
        </p:txBody>
      </p:sp>
      <p:pic>
        <p:nvPicPr>
          <p:cNvPr id="11" name="图片 10">
            <a:extLst>
              <a:ext uri="{FF2B5EF4-FFF2-40B4-BE49-F238E27FC236}">
                <a16:creationId xmlns:a16="http://schemas.microsoft.com/office/drawing/2014/main" id="{A6D88098-3F10-4940-8700-263501CC9A8E}"/>
              </a:ext>
            </a:extLst>
          </p:cNvPr>
          <p:cNvPicPr>
            <a:picLocks noChangeAspect="1"/>
          </p:cNvPicPr>
          <p:nvPr/>
        </p:nvPicPr>
        <p:blipFill>
          <a:blip r:embed="rId4"/>
          <a:stretch>
            <a:fillRect/>
          </a:stretch>
        </p:blipFill>
        <p:spPr>
          <a:xfrm>
            <a:off x="2538302" y="1942850"/>
            <a:ext cx="4096344" cy="4717450"/>
          </a:xfrm>
          <a:prstGeom prst="rect">
            <a:avLst/>
          </a:prstGeom>
        </p:spPr>
      </p:pic>
    </p:spTree>
    <p:extLst>
      <p:ext uri="{BB962C8B-B14F-4D97-AF65-F5344CB8AC3E}">
        <p14:creationId xmlns:p14="http://schemas.microsoft.com/office/powerpoint/2010/main" val="3868230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bd24218a68ba4b70c817e5e6e508ee7e"/>
          <p:cNvPicPr>
            <a:picLocks noChangeAspect="1"/>
          </p:cNvPicPr>
          <p:nvPr/>
        </p:nvPicPr>
        <p:blipFill>
          <a:blip r:embed="rId3">
            <a:lum bright="-100000" contrast="-6000"/>
          </a:blip>
          <a:srcRect t="59224" r="4501"/>
          <a:stretch>
            <a:fillRect/>
          </a:stretch>
        </p:blipFill>
        <p:spPr>
          <a:xfrm rot="18900000">
            <a:off x="-489268" y="-12223"/>
            <a:ext cx="4176395" cy="2363470"/>
          </a:xfrm>
          <a:prstGeom prst="rect">
            <a:avLst/>
          </a:prstGeom>
        </p:spPr>
      </p:pic>
      <p:pic>
        <p:nvPicPr>
          <p:cNvPr id="4" name="图片 3" descr="bd24218a68ba4b70c817e5e6e508ee7e"/>
          <p:cNvPicPr>
            <a:picLocks noChangeAspect="1"/>
          </p:cNvPicPr>
          <p:nvPr/>
        </p:nvPicPr>
        <p:blipFill>
          <a:blip r:embed="rId3">
            <a:lum bright="-100000" contrast="-6000"/>
          </a:blip>
          <a:srcRect t="59224" r="4501"/>
          <a:stretch>
            <a:fillRect/>
          </a:stretch>
        </p:blipFill>
        <p:spPr>
          <a:xfrm rot="2700000" flipH="1">
            <a:off x="9192905" y="488654"/>
            <a:ext cx="3699510" cy="2093595"/>
          </a:xfrm>
          <a:prstGeom prst="rect">
            <a:avLst/>
          </a:prstGeom>
        </p:spPr>
      </p:pic>
      <p:grpSp>
        <p:nvGrpSpPr>
          <p:cNvPr id="3" name="组合 2"/>
          <p:cNvGrpSpPr/>
          <p:nvPr/>
        </p:nvGrpSpPr>
        <p:grpSpPr>
          <a:xfrm>
            <a:off x="3616960" y="701198"/>
            <a:ext cx="4958080" cy="671195"/>
            <a:chOff x="6152" y="1018"/>
            <a:chExt cx="7808" cy="1057"/>
          </a:xfrm>
        </p:grpSpPr>
        <p:sp>
          <p:nvSpPr>
            <p:cNvPr id="10" name="文本框 9"/>
            <p:cNvSpPr txBox="1"/>
            <p:nvPr/>
          </p:nvSpPr>
          <p:spPr>
            <a:xfrm>
              <a:off x="6152" y="1068"/>
              <a:ext cx="7808" cy="582"/>
            </a:xfrm>
            <a:prstGeom prst="rect">
              <a:avLst/>
            </a:prstGeom>
            <a:noFill/>
          </p:spPr>
          <p:txBody>
            <a:bodyPr wrap="square" rtlCol="0">
              <a:spAutoFit/>
            </a:bodyPr>
            <a:lstStyle/>
            <a:p>
              <a:pPr algn="ctr">
                <a:lnSpc>
                  <a:spcPct val="90000"/>
                </a:lnSpc>
              </a:pPr>
              <a:r>
                <a:rPr lang="zh-CN" altLang="en-US" sz="2000" spc="400" dirty="0">
                  <a:solidFill>
                    <a:schemeClr val="tx1"/>
                  </a:solidFill>
                  <a:uFillTx/>
                  <a:latin typeface="方正细圆简体" panose="02010601030101010101" charset="-122"/>
                  <a:ea typeface="方正细圆简体" panose="02010601030101010101" charset="-122"/>
                </a:rPr>
                <a:t>实验方案</a:t>
              </a:r>
            </a:p>
          </p:txBody>
        </p:sp>
        <p:sp>
          <p:nvSpPr>
            <p:cNvPr id="2" name="圆角矩形 1"/>
            <p:cNvSpPr/>
            <p:nvPr/>
          </p:nvSpPr>
          <p:spPr>
            <a:xfrm>
              <a:off x="6450" y="1018"/>
              <a:ext cx="7212" cy="571"/>
            </a:xfrm>
            <a:prstGeom prst="roundRect">
              <a:avLst>
                <a:gd name="adj" fmla="val 0"/>
              </a:avLst>
            </a:prstGeom>
            <a:noFill/>
            <a:ln w="317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720" y="1549"/>
              <a:ext cx="6837" cy="526"/>
            </a:xfrm>
            <a:prstGeom prst="rect">
              <a:avLst/>
            </a:prstGeom>
            <a:noFill/>
          </p:spPr>
          <p:txBody>
            <a:bodyPr wrap="square" rtlCol="0">
              <a:spAutoFit/>
            </a:bodyPr>
            <a:lstStyle/>
            <a:p>
              <a:pPr algn="ctr" fontAlgn="base">
                <a:lnSpc>
                  <a:spcPct val="120000"/>
                </a:lnSpc>
                <a:buFont typeface="Arial" panose="020B0604020202020204" pitchFamily="34" charset="0"/>
              </a:pPr>
              <a:r>
                <a:rPr lang="en-US" altLang="x-none" sz="1400" dirty="0">
                  <a:solidFill>
                    <a:sysClr val="window" lastClr="FFFFFF">
                      <a:lumMod val="50000"/>
                    </a:sysClr>
                  </a:solidFill>
                  <a:latin typeface="+mn-lt"/>
                  <a:ea typeface="宋体" panose="02010600030101010101" pitchFamily="2" charset="-122"/>
                  <a:cs typeface="+mn-ea"/>
                  <a:sym typeface="+mn-ea"/>
                </a:rPr>
                <a:t>Experimental scheme</a:t>
              </a:r>
            </a:p>
          </p:txBody>
        </p:sp>
      </p:grpSp>
      <p:sp>
        <p:nvSpPr>
          <p:cNvPr id="5" name="文本框 4">
            <a:extLst>
              <a:ext uri="{FF2B5EF4-FFF2-40B4-BE49-F238E27FC236}">
                <a16:creationId xmlns:a16="http://schemas.microsoft.com/office/drawing/2014/main" id="{5FB93975-85E8-41B2-8A35-41716355E8BC}"/>
              </a:ext>
            </a:extLst>
          </p:cNvPr>
          <p:cNvSpPr txBox="1"/>
          <p:nvPr/>
        </p:nvSpPr>
        <p:spPr>
          <a:xfrm>
            <a:off x="625641" y="1463040"/>
            <a:ext cx="10568539" cy="646331"/>
          </a:xfrm>
          <a:prstGeom prst="rect">
            <a:avLst/>
          </a:prstGeom>
          <a:noFill/>
        </p:spPr>
        <p:txBody>
          <a:bodyPr wrap="square" rtlCol="0">
            <a:spAutoFit/>
          </a:bodyPr>
          <a:lstStyle/>
          <a:p>
            <a:pPr indent="457200"/>
            <a:r>
              <a:rPr lang="zh-CN" altLang="en-US" dirty="0"/>
              <a:t>训练过程及结果</a:t>
            </a:r>
            <a:endParaRPr lang="en-US" altLang="zh-CN" dirty="0"/>
          </a:p>
          <a:p>
            <a:pPr indent="457200"/>
            <a:endParaRPr lang="en-US" altLang="zh-CN" dirty="0"/>
          </a:p>
        </p:txBody>
      </p:sp>
      <p:pic>
        <p:nvPicPr>
          <p:cNvPr id="7" name="图片 6">
            <a:extLst>
              <a:ext uri="{FF2B5EF4-FFF2-40B4-BE49-F238E27FC236}">
                <a16:creationId xmlns:a16="http://schemas.microsoft.com/office/drawing/2014/main" id="{A17252E3-0D19-409D-9329-7AAA966D780A}"/>
              </a:ext>
            </a:extLst>
          </p:cNvPr>
          <p:cNvPicPr>
            <a:picLocks noChangeAspect="1"/>
          </p:cNvPicPr>
          <p:nvPr/>
        </p:nvPicPr>
        <p:blipFill>
          <a:blip r:embed="rId4"/>
          <a:stretch>
            <a:fillRect/>
          </a:stretch>
        </p:blipFill>
        <p:spPr>
          <a:xfrm>
            <a:off x="1677685" y="1799169"/>
            <a:ext cx="8464450" cy="5058831"/>
          </a:xfrm>
          <a:prstGeom prst="rect">
            <a:avLst/>
          </a:prstGeom>
        </p:spPr>
      </p:pic>
    </p:spTree>
    <p:extLst>
      <p:ext uri="{BB962C8B-B14F-4D97-AF65-F5344CB8AC3E}">
        <p14:creationId xmlns:p14="http://schemas.microsoft.com/office/powerpoint/2010/main" val="54808600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TotalTime>
  <Words>1327</Words>
  <Application>Microsoft Office PowerPoint</Application>
  <PresentationFormat>宽屏</PresentationFormat>
  <Paragraphs>105</Paragraphs>
  <Slides>14</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等线</vt:lpstr>
      <vt:lpstr>等线 Light</vt:lpstr>
      <vt:lpstr>方正细圆简体</vt:lpstr>
      <vt:lpstr>造字工房悦黑体验版纤细体</vt:lpstr>
      <vt:lpstr>Arial</vt:lpstr>
      <vt:lpstr>Bahnschrift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刘 晋元</cp:lastModifiedBy>
  <cp:revision>29</cp:revision>
  <dcterms:created xsi:type="dcterms:W3CDTF">2017-07-11T11:26:19Z</dcterms:created>
  <dcterms:modified xsi:type="dcterms:W3CDTF">2021-11-29T09:43:23Z</dcterms:modified>
</cp:coreProperties>
</file>