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401" r:id="rId2"/>
    <p:sldId id="403" r:id="rId3"/>
    <p:sldId id="357" r:id="rId4"/>
    <p:sldId id="404" r:id="rId5"/>
    <p:sldId id="408" r:id="rId6"/>
    <p:sldId id="407" r:id="rId7"/>
    <p:sldId id="409" r:id="rId8"/>
    <p:sldId id="410" r:id="rId9"/>
    <p:sldId id="412" r:id="rId10"/>
    <p:sldId id="267" r:id="rId11"/>
    <p:sldId id="417" r:id="rId12"/>
    <p:sldId id="418" r:id="rId13"/>
    <p:sldId id="4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92980" autoAdjust="0"/>
  </p:normalViewPr>
  <p:slideViewPr>
    <p:cSldViewPr snapToGrid="0">
      <p:cViewPr varScale="1">
        <p:scale>
          <a:sx n="69" d="100"/>
          <a:sy n="69" d="100"/>
        </p:scale>
        <p:origin x="4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5203A-E65A-410B-BB27-74539FE81CB7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BC8A-E015-49F9-B6B7-D277BB3E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3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3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5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6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8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how-asp-boot" TargetMode="External"/><Relationship Id="rId2" Type="http://schemas.openxmlformats.org/officeDocument/2006/relationships/hyperlink" Target="http://j.mp/asp-net-boo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ereviewapp.com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1KdWSHD" TargetMode="External"/><Relationship Id="rId13" Type="http://schemas.openxmlformats.org/officeDocument/2006/relationships/hyperlink" Target="http://bit.ly/1OtTL1f" TargetMode="External"/><Relationship Id="rId3" Type="http://schemas.openxmlformats.org/officeDocument/2006/relationships/hyperlink" Target="http://bit.ly/1OtU7ow" TargetMode="External"/><Relationship Id="rId7" Type="http://schemas.openxmlformats.org/officeDocument/2006/relationships/hyperlink" Target="http://bit.ly/1UO1M0L" TargetMode="External"/><Relationship Id="rId12" Type="http://schemas.openxmlformats.org/officeDocument/2006/relationships/hyperlink" Target="http://bit.ly/1KdXhd5" TargetMode="External"/><Relationship Id="rId2" Type="http://schemas.openxmlformats.org/officeDocument/2006/relationships/hyperlink" Target="http://yslow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j.mp/asp-net-boot" TargetMode="External"/><Relationship Id="rId11" Type="http://schemas.openxmlformats.org/officeDocument/2006/relationships/hyperlink" Target="http://getbootstrap.com/" TargetMode="External"/><Relationship Id="rId5" Type="http://schemas.openxmlformats.org/officeDocument/2006/relationships/hyperlink" Target="http://amzn.to/1OtU9wI" TargetMode="External"/><Relationship Id="rId10" Type="http://schemas.openxmlformats.org/officeDocument/2006/relationships/hyperlink" Target="http://bit.ly/1KdX75o" TargetMode="External"/><Relationship Id="rId4" Type="http://schemas.openxmlformats.org/officeDocument/2006/relationships/hyperlink" Target="http://bit.ly/1UO1uXB" TargetMode="External"/><Relationship Id="rId9" Type="http://schemas.openxmlformats.org/officeDocument/2006/relationships/hyperlink" Target="http://bit.ly/1KdX0qq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lim.karim.nsu@gmail.co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alim.karim.nsu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ASP.NET MVC </a:t>
            </a:r>
            <a:r>
              <a:rPr lang="en-US" sz="4800" dirty="0" err="1" smtClean="0"/>
              <a:t>Bootstrapper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506948"/>
          </a:xfrm>
        </p:spPr>
        <p:txBody>
          <a:bodyPr/>
          <a:lstStyle/>
          <a:p>
            <a:r>
              <a:rPr lang="en-US" dirty="0" smtClean="0"/>
              <a:t>A enterprise development framework which can developer’s life.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1850" y="5096411"/>
            <a:ext cx="3253453" cy="3457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B0F0"/>
                </a:solidFill>
              </a:rPr>
              <a:t>By Md. Alim </a:t>
            </a:r>
            <a:r>
              <a:rPr lang="en-US" sz="2400" dirty="0" err="1" smtClean="0">
                <a:solidFill>
                  <a:srgbClr val="00B0F0"/>
                </a:solidFill>
              </a:rPr>
              <a:t>Ul</a:t>
            </a:r>
            <a:r>
              <a:rPr lang="en-US" sz="2400" dirty="0" smtClean="0">
                <a:solidFill>
                  <a:srgbClr val="00B0F0"/>
                </a:solidFill>
              </a:rPr>
              <a:t> Karim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87918" y="2390722"/>
            <a:ext cx="4539067" cy="1705896"/>
            <a:chOff x="1707615" y="1122363"/>
            <a:chExt cx="4539067" cy="1705896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707616" y="1122363"/>
              <a:ext cx="4539066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Source Code</a:t>
              </a:r>
              <a:endParaRPr lang="en-US" dirty="0"/>
            </a:p>
          </p:txBody>
        </p:sp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707615" y="2290916"/>
              <a:ext cx="4539066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 smtClean="0">
                  <a:hlinkClick r:id="rId2"/>
                </a:rPr>
                <a:t>http://j.mp/asp-net-boot</a:t>
              </a:r>
              <a:endParaRPr lang="en-US" dirty="0" smtClean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576" y="2400555"/>
            <a:ext cx="3741176" cy="1705896"/>
            <a:chOff x="1523999" y="1122363"/>
            <a:chExt cx="3741176" cy="1705896"/>
          </a:xfrm>
        </p:grpSpPr>
        <p:sp>
          <p:nvSpPr>
            <p:cNvPr id="11" name="Title 1"/>
            <p:cNvSpPr txBox="1">
              <a:spLocks/>
            </p:cNvSpPr>
            <p:nvPr/>
          </p:nvSpPr>
          <p:spPr>
            <a:xfrm>
              <a:off x="1524000" y="1122363"/>
              <a:ext cx="3741175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How to Install</a:t>
              </a:r>
              <a:endParaRPr lang="en-US" sz="4000" dirty="0"/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1523999" y="2290916"/>
              <a:ext cx="3741175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>
                  <a:hlinkClick r:id="rId3"/>
                </a:rPr>
                <a:t>http://bit.ly/how-asp-boot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H="1">
            <a:off x="3883742" y="2590752"/>
            <a:ext cx="17947" cy="17551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409037" y="2573569"/>
            <a:ext cx="17947" cy="17551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450824" y="2400555"/>
            <a:ext cx="3741176" cy="1705896"/>
            <a:chOff x="1523999" y="1122363"/>
            <a:chExt cx="3741176" cy="1705896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>
              <a:off x="1524000" y="1122363"/>
              <a:ext cx="3741175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Test App</a:t>
              </a:r>
              <a:endParaRPr lang="en-US" sz="4000" dirty="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1523999" y="2290916"/>
              <a:ext cx="3741175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 smtClean="0">
                  <a:hlinkClick r:id="rId4"/>
                </a:rPr>
                <a:t>http://wereviewapp.com</a:t>
              </a:r>
              <a:r>
                <a:rPr lang="en-US" u="sng" dirty="0" smtClean="0"/>
                <a:t>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68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References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50" y="3508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4644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yslow.org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ASP.NET MVC </a:t>
            </a:r>
            <a:r>
              <a:rPr lang="en-US" dirty="0"/>
              <a:t>Basics 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bit.ly/1OtU7ow</a:t>
            </a:r>
            <a:r>
              <a:rPr lang="en-US" dirty="0" smtClean="0"/>
              <a:t> 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Yslow</a:t>
            </a:r>
            <a:r>
              <a:rPr lang="en-US" dirty="0" smtClean="0"/>
              <a:t> </a:t>
            </a:r>
            <a:r>
              <a:rPr lang="en-US" dirty="0" smtClean="0"/>
              <a:t>Implementation : Bigger</a:t>
            </a:r>
            <a:r>
              <a:rPr lang="en-US" dirty="0"/>
              <a:t>, Faster, Stronger: Optimizing ASP.NET Applications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bit.ly/1UO1uXB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Don’t make me think </a:t>
            </a:r>
            <a:r>
              <a:rPr lang="en-US" dirty="0"/>
              <a:t>(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amzn.to/1OtU9wI</a:t>
            </a:r>
            <a:r>
              <a:rPr lang="en-US" dirty="0" smtClean="0"/>
              <a:t>)</a:t>
            </a: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Source code: </a:t>
            </a:r>
            <a:r>
              <a:rPr lang="en-US" u="sng" dirty="0">
                <a:hlinkClick r:id="rId6"/>
              </a:rPr>
              <a:t>http://j.mp/asp-net-boot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JavaScript Framework </a:t>
            </a:r>
            <a:r>
              <a:rPr lang="en-US" dirty="0" smtClean="0"/>
              <a:t>Code: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bit.ly/1UO1M0L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76022" y="788316"/>
            <a:ext cx="6296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JavaScript Framework how it is implemented : 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bit.ly/1KdWSHD</a:t>
            </a:r>
            <a:r>
              <a:rPr lang="en-US" dirty="0"/>
              <a:t> |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bit.ly/1KdX0qq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 err="1" smtClean="0"/>
              <a:t>Lesshat</a:t>
            </a:r>
            <a:r>
              <a:rPr lang="en-US" dirty="0"/>
              <a:t> : </a:t>
            </a: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bit.ly/1KdX75o</a:t>
            </a:r>
            <a:endParaRPr lang="en-US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dirty="0"/>
              <a:t>Twitter Bootstrap 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getbootstrap.com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b="1" dirty="0" err="1" smtClean="0"/>
              <a:t>DevMvcComponent</a:t>
            </a:r>
            <a:r>
              <a:rPr lang="en-US" b="1" dirty="0" smtClean="0"/>
              <a:t> </a:t>
            </a:r>
            <a:r>
              <a:rPr lang="en-US" b="1" dirty="0"/>
              <a:t>: </a:t>
            </a:r>
            <a:r>
              <a:rPr lang="en-US" b="1" dirty="0">
                <a:hlinkClick r:id="rId12"/>
              </a:rPr>
              <a:t>http://</a:t>
            </a:r>
            <a:r>
              <a:rPr lang="en-US" b="1" dirty="0" smtClean="0">
                <a:hlinkClick r:id="rId12"/>
              </a:rPr>
              <a:t>bit.ly/1KdXhd5</a:t>
            </a:r>
            <a:endParaRPr lang="en-US" b="1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b="1" dirty="0" smtClean="0"/>
              <a:t>Presentation Codes </a:t>
            </a:r>
            <a:r>
              <a:rPr lang="en-US" b="1" dirty="0"/>
              <a:t>: </a:t>
            </a:r>
            <a:r>
              <a:rPr lang="en-US" b="1" dirty="0">
                <a:hlinkClick r:id="rId13"/>
              </a:rPr>
              <a:t>http://</a:t>
            </a:r>
            <a:r>
              <a:rPr lang="en-US" b="1" dirty="0" smtClean="0">
                <a:hlinkClick r:id="rId13"/>
              </a:rPr>
              <a:t>bit.ly/1OtTL1f</a:t>
            </a:r>
            <a:r>
              <a:rPr lang="en-US" b="1" dirty="0" smtClean="0"/>
              <a:t>  </a:t>
            </a:r>
            <a:r>
              <a:rPr lang="en-US" b="1" dirty="0" smtClean="0"/>
              <a:t> </a:t>
            </a:r>
            <a:endParaRPr lang="en-US" b="1" dirty="0" smtClean="0"/>
          </a:p>
          <a:p>
            <a:pPr marL="342900" indent="-342900">
              <a:buAutoNum type="arabicPeriod" startAt="6"/>
            </a:pPr>
            <a:endParaRPr lang="en-US" dirty="0" smtClean="0"/>
          </a:p>
          <a:p>
            <a:pPr marL="342900" indent="-342900"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2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6" grpId="0" uiExpand="1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Md. 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u="sng" dirty="0" smtClean="0">
                <a:solidFill>
                  <a:srgbClr val="00B0F0"/>
                </a:solidFill>
                <a:hlinkClick r:id="rId2"/>
              </a:rPr>
              <a:t>alim.karim.nsu@gmail.com</a:t>
            </a:r>
            <a:endParaRPr lang="en-US" u="sng" dirty="0" smtClean="0">
              <a:solidFill>
                <a:srgbClr val="00B0F0"/>
              </a:solidFill>
            </a:endParaRPr>
          </a:p>
          <a:p>
            <a:r>
              <a:rPr lang="en-US" u="sng" dirty="0" smtClean="0">
                <a:solidFill>
                  <a:srgbClr val="00B0F0"/>
                </a:solidFill>
              </a:rPr>
              <a:t>North South University</a:t>
            </a:r>
          </a:p>
          <a:p>
            <a:r>
              <a:rPr lang="en-US" u="sng" dirty="0" smtClean="0">
                <a:solidFill>
                  <a:srgbClr val="00B0F0"/>
                </a:solidFill>
              </a:rPr>
              <a:t>CSE 499 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3970" y="1672491"/>
            <a:ext cx="3124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Questions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9561" y="1672490"/>
            <a:ext cx="2552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328098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7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9" dur="1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8" grpId="1"/>
      <p:bldP spid="8" grpId="2"/>
      <p:bldP spid="8" grpId="3"/>
      <p:bldP spid="6" grpId="0"/>
      <p:bldP spid="6" grpId="1"/>
      <p:bldP spid="6" grpId="2"/>
      <p:bldP spid="6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Md. 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u="sng" dirty="0" smtClean="0">
                <a:solidFill>
                  <a:srgbClr val="00B0F0"/>
                </a:solidFill>
                <a:hlinkClick r:id="rId2"/>
              </a:rPr>
              <a:t>alim.karim.nsu@gmail.com</a:t>
            </a:r>
            <a:endParaRPr lang="en-US" u="sng" dirty="0" smtClean="0">
              <a:solidFill>
                <a:srgbClr val="00B0F0"/>
              </a:solidFill>
            </a:endParaRPr>
          </a:p>
          <a:p>
            <a:r>
              <a:rPr lang="en-US" u="sng" dirty="0" smtClean="0">
                <a:solidFill>
                  <a:srgbClr val="00B0F0"/>
                </a:solidFill>
              </a:rPr>
              <a:t>North South University</a:t>
            </a:r>
          </a:p>
          <a:p>
            <a:r>
              <a:rPr lang="en-US" u="sng" dirty="0" smtClean="0">
                <a:solidFill>
                  <a:srgbClr val="00B0F0"/>
                </a:solidFill>
              </a:rPr>
              <a:t>CSE 499 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3970" y="1672491"/>
            <a:ext cx="3124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40830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such framework?</a:t>
            </a:r>
          </a:p>
          <a:p>
            <a:r>
              <a:rPr lang="en-US" dirty="0" smtClean="0"/>
              <a:t>What it’s purpose?</a:t>
            </a:r>
          </a:p>
          <a:p>
            <a:pPr lvl="1"/>
            <a:r>
              <a:rPr lang="en-US" dirty="0" smtClean="0"/>
              <a:t>How it is going to solve problems?</a:t>
            </a:r>
          </a:p>
          <a:p>
            <a:pPr lvl="1"/>
            <a:r>
              <a:rPr lang="en-US" dirty="0" smtClean="0"/>
              <a:t>Where it is going to fit?</a:t>
            </a:r>
          </a:p>
          <a:p>
            <a:pPr lvl="1"/>
            <a:r>
              <a:rPr lang="en-US" dirty="0" smtClean="0"/>
              <a:t>Who is going to use it?</a:t>
            </a:r>
          </a:p>
          <a:p>
            <a:r>
              <a:rPr lang="en-US" dirty="0" smtClean="0"/>
              <a:t>How we are going to install it?</a:t>
            </a:r>
          </a:p>
          <a:p>
            <a:r>
              <a:rPr lang="en-US" dirty="0" smtClean="0"/>
              <a:t>Proof of concepts comparing with another regular project</a:t>
            </a:r>
          </a:p>
          <a:p>
            <a:r>
              <a:rPr lang="en-US" dirty="0" smtClean="0"/>
              <a:t>Example and test cases.</a:t>
            </a:r>
          </a:p>
          <a:p>
            <a:r>
              <a:rPr lang="en-US" smtClean="0"/>
              <a:t>References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Why do we need such a framework?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93732" y="706853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Necessity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04954" y="1625297"/>
            <a:ext cx="2567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Remove repeating task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9824" y="1166075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“A true creator is necessity, which is the mother of our invention.”</a:t>
            </a: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 - Plato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One thing that we can’t multiple is time, it is the most valuable asset that one can have.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Last thing we have to remember that humans are not machine.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3210" y="2084518"/>
            <a:ext cx="6829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Keeping a close relationship between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engineers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developers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42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1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7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4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6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3" grpId="0" build="allAtOnce"/>
      <p:bldP spid="13" grpId="1" build="allAtOnce"/>
      <p:bldP spid="13" grpId="2" build="allAtOnce"/>
      <p:bldP spid="14" grpId="0" build="allAtOnce"/>
      <p:bldP spid="14" grpId="1" build="allAtOnce"/>
      <p:bldP spid="14" grpId="2" build="allAtOnce"/>
      <p:bldP spid="11" grpId="0"/>
      <p:bldP spid="11" grpId="1"/>
      <p:bldP spid="11" grpId="2"/>
      <p:bldP spid="11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How it is going to solve the problems?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01041" y="706853"/>
            <a:ext cx="117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Efficiency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10211" y="1595333"/>
            <a:ext cx="1862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Great UX and UI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97662" y="1151093"/>
            <a:ext cx="1574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Faster results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“Efficiency for large scale users.”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4559" y="329684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Rapid development with efficiency.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4081" y="2039573"/>
            <a:ext cx="3178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Rich user registration syste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27855" y="329010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“best practice is a method or technique that has consistently shown results</a:t>
            </a: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” - </a:t>
            </a:r>
            <a:r>
              <a:rPr lang="en-US" i="1" dirty="0" err="1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wikipedia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355" y="2483813"/>
            <a:ext cx="3347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Error logs on each occurrence.</a:t>
            </a:r>
          </a:p>
        </p:txBody>
      </p:sp>
    </p:spTree>
    <p:extLst>
      <p:ext uri="{BB962C8B-B14F-4D97-AF65-F5344CB8AC3E}">
        <p14:creationId xmlns:p14="http://schemas.microsoft.com/office/powerpoint/2010/main" val="2638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0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1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55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2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3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5" dur="48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4" grpId="0" build="allAtOnce"/>
      <p:bldP spid="14" grpId="1" build="allAtOnce"/>
      <p:bldP spid="14" grpId="2" build="allAtOnce"/>
      <p:bldP spid="11" grpId="0"/>
      <p:bldP spid="11" grpId="1"/>
      <p:bldP spid="11" grpId="2"/>
      <p:bldP spid="11" grpId="3"/>
      <p:bldP spid="15" grpId="0" build="allAtOnce"/>
      <p:bldP spid="15" grpId="1" build="allAtOnce"/>
      <p:bldP spid="15" grpId="2" build="allAtOnce"/>
      <p:bldP spid="16" grpId="0"/>
      <p:bldP spid="16" grpId="1"/>
      <p:bldP spid="16" grpId="2"/>
      <p:bldP spid="16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29024" y="2821632"/>
            <a:ext cx="8144382" cy="3373735"/>
            <a:chOff x="2229024" y="2821632"/>
            <a:chExt cx="8144382" cy="3373735"/>
          </a:xfrm>
        </p:grpSpPr>
        <p:sp>
          <p:nvSpPr>
            <p:cNvPr id="5" name="TextBox 4"/>
            <p:cNvSpPr txBox="1"/>
            <p:nvPr/>
          </p:nvSpPr>
          <p:spPr>
            <a:xfrm>
              <a:off x="4036986" y="5826035"/>
              <a:ext cx="438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If we are happy then …</a:t>
              </a:r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229024" y="2821632"/>
              <a:ext cx="8144382" cy="2858173"/>
              <a:chOff x="2229024" y="2821632"/>
              <a:chExt cx="8144382" cy="2858173"/>
            </a:xfrm>
          </p:grpSpPr>
          <p:pic>
            <p:nvPicPr>
              <p:cNvPr id="7" name="Content Placeholder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9024" y="2821632"/>
                <a:ext cx="3615924" cy="2711943"/>
              </a:xfrm>
              <a:prstGeom prst="rect">
                <a:avLst/>
              </a:prstGeom>
            </p:spPr>
          </p:pic>
          <p:pic>
            <p:nvPicPr>
              <p:cNvPr id="8" name="Content Placeholder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7482" y="2967862"/>
                <a:ext cx="3615924" cy="2711943"/>
              </a:xfrm>
              <a:prstGeom prst="rect">
                <a:avLst/>
              </a:prstGeom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4019707" y="2395252"/>
            <a:ext cx="4388557" cy="3800115"/>
            <a:chOff x="4056231" y="2506144"/>
            <a:chExt cx="4388557" cy="3800115"/>
          </a:xfrm>
        </p:grpSpPr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562" y="2506144"/>
              <a:ext cx="3615924" cy="332298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056231" y="5936927"/>
              <a:ext cx="438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Seems like modern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3968" y="2353744"/>
            <a:ext cx="5779112" cy="3841623"/>
            <a:chOff x="3090568" y="2353744"/>
            <a:chExt cx="5779112" cy="3841623"/>
          </a:xfrm>
        </p:grpSpPr>
        <p:pic>
          <p:nvPicPr>
            <p:cNvPr id="20" name="Content Placeholder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568" y="2353744"/>
              <a:ext cx="5779112" cy="332298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219866" y="5826035"/>
              <a:ext cx="3520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It’s not the cutting edge ever!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27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043831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00566" y="580260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effectLst>
                  <a:reflection blurRad="6350" stA="50000" endA="300" endPos="50000" dist="60007" dir="5400000" sy="-100000" algn="bl" rotWithShape="0"/>
                </a:effectLst>
              </a:rPr>
              <a:t>3-Tier Architecture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4790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69090" y="1422286"/>
            <a:ext cx="7680960" cy="3749040"/>
            <a:chOff x="645090" y="1422286"/>
            <a:chExt cx="7680960" cy="3749040"/>
          </a:xfrm>
        </p:grpSpPr>
        <p:sp>
          <p:nvSpPr>
            <p:cNvPr id="2" name="Rounded Rectangle 1"/>
            <p:cNvSpPr>
              <a:spLocks/>
            </p:cNvSpPr>
            <p:nvPr/>
          </p:nvSpPr>
          <p:spPr>
            <a:xfrm>
              <a:off x="645090" y="1422286"/>
              <a:ext cx="7680960" cy="3749040"/>
            </a:xfrm>
            <a:prstGeom prst="roundRect">
              <a:avLst/>
            </a:prstGeom>
            <a:solidFill>
              <a:schemeClr val="bg1">
                <a:alpha val="32000"/>
              </a:schemeClr>
            </a:solidFill>
            <a:ln w="25400" cap="flat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14257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26066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60790" y="4726861"/>
              <a:ext cx="766526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41583" y="4829942"/>
              <a:ext cx="2528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Database Tier/Database Server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2051" y="4829940"/>
              <a:ext cx="2414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Middle Tier/Application Server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5543" y="4829942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Client Tier/Client Machine</a:t>
              </a:r>
            </a:p>
          </p:txBody>
        </p:sp>
      </p:grpSp>
      <p:pic>
        <p:nvPicPr>
          <p:cNvPr id="31" name="Picture 2" descr="C:\Users\Alim\Downloads\databas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83" y="2008908"/>
            <a:ext cx="1871868" cy="18718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2" name="Group 7171"/>
          <p:cNvGrpSpPr/>
          <p:nvPr/>
        </p:nvGrpSpPr>
        <p:grpSpPr>
          <a:xfrm>
            <a:off x="4587692" y="1636723"/>
            <a:ext cx="2412520" cy="3099864"/>
            <a:chOff x="3042426" y="1631405"/>
            <a:chExt cx="2412520" cy="3099864"/>
          </a:xfrm>
        </p:grpSpPr>
        <p:pic>
          <p:nvPicPr>
            <p:cNvPr id="2051" name="Picture 3" descr="C:\Users\Alim\Downloads\1325884108_redhat-system_tool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593" y="2040350"/>
              <a:ext cx="1840426" cy="18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3042426" y="3900272"/>
              <a:ext cx="2412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OS: Linux/Windows Server…</a:t>
              </a:r>
            </a:p>
            <a:p>
              <a:pPr algn="ctr"/>
              <a:r>
                <a:rPr lang="en-US" sz="1200" dirty="0"/>
                <a:t>Server: Apache/IIS Web Server…</a:t>
              </a:r>
            </a:p>
            <a:p>
              <a:pPr algn="ctr"/>
              <a:r>
                <a:rPr lang="en-US" sz="1200" dirty="0"/>
                <a:t>PHP/.NET Framework/JDK…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10769" y="1631405"/>
              <a:ext cx="12410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Business Logic</a:t>
              </a:r>
            </a:p>
          </p:txBody>
        </p:sp>
      </p:grpSp>
      <p:grpSp>
        <p:nvGrpSpPr>
          <p:cNvPr id="2063" name="Group 2062"/>
          <p:cNvGrpSpPr/>
          <p:nvPr/>
        </p:nvGrpSpPr>
        <p:grpSpPr>
          <a:xfrm>
            <a:off x="6851729" y="1631405"/>
            <a:ext cx="3025127" cy="3053346"/>
            <a:chOff x="5327728" y="1631405"/>
            <a:chExt cx="3025127" cy="3053346"/>
          </a:xfrm>
        </p:grpSpPr>
        <p:pic>
          <p:nvPicPr>
            <p:cNvPr id="33" name="Picture 2" descr="C:\Users\Alim\Downloads\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728" y="2161308"/>
              <a:ext cx="1871868" cy="187186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73" name="Group 7172"/>
            <p:cNvGrpSpPr/>
            <p:nvPr/>
          </p:nvGrpSpPr>
          <p:grpSpPr>
            <a:xfrm>
              <a:off x="5673704" y="1631405"/>
              <a:ext cx="2679151" cy="3053346"/>
              <a:chOff x="5673704" y="1631405"/>
              <a:chExt cx="2679151" cy="3053346"/>
            </a:xfrm>
          </p:grpSpPr>
          <p:pic>
            <p:nvPicPr>
              <p:cNvPr id="34" name="Picture 2" descr="C:\Users\Alim\Downloads\databas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704" y="1943986"/>
                <a:ext cx="2438400" cy="2438400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806965" y="4376974"/>
                <a:ext cx="2545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SQL Server / Oracle/MySQL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471955" y="1631405"/>
                <a:ext cx="9893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Data Layer</a:t>
                </a:r>
              </a:p>
            </p:txBody>
          </p:sp>
        </p:grpSp>
      </p:grpSp>
      <p:cxnSp>
        <p:nvCxnSpPr>
          <p:cNvPr id="48" name="Straight Arrow Connector 47"/>
          <p:cNvCxnSpPr/>
          <p:nvPr/>
        </p:nvCxnSpPr>
        <p:spPr>
          <a:xfrm>
            <a:off x="4255061" y="320255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49" name="Elbow Connector 2048"/>
          <p:cNvCxnSpPr/>
          <p:nvPr/>
        </p:nvCxnSpPr>
        <p:spPr>
          <a:xfrm rot="10800000">
            <a:off x="3955695" y="2233453"/>
            <a:ext cx="967898" cy="34068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062" name="Group 2061"/>
          <p:cNvGrpSpPr/>
          <p:nvPr/>
        </p:nvGrpSpPr>
        <p:grpSpPr>
          <a:xfrm>
            <a:off x="2278018" y="1631406"/>
            <a:ext cx="2114424" cy="2837881"/>
            <a:chOff x="754018" y="1631405"/>
            <a:chExt cx="2114424" cy="2837881"/>
          </a:xfrm>
        </p:grpSpPr>
        <p:sp>
          <p:nvSpPr>
            <p:cNvPr id="41" name="TextBox 40"/>
            <p:cNvSpPr txBox="1"/>
            <p:nvPr/>
          </p:nvSpPr>
          <p:spPr>
            <a:xfrm>
              <a:off x="1321224" y="1631405"/>
              <a:ext cx="1547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Presentation Layer</a:t>
              </a:r>
            </a:p>
          </p:txBody>
        </p:sp>
        <p:pic>
          <p:nvPicPr>
            <p:cNvPr id="2052" name="Picture 4" descr="C:\Users\Alim\Downloads\firefox-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252" y="2976112"/>
              <a:ext cx="452888" cy="45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4" name="TextBox 7173"/>
            <p:cNvSpPr txBox="1"/>
            <p:nvPr/>
          </p:nvSpPr>
          <p:spPr>
            <a:xfrm>
              <a:off x="2083491" y="3429000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browser</a:t>
              </a:r>
            </a:p>
          </p:txBody>
        </p:sp>
        <p:pic>
          <p:nvPicPr>
            <p:cNvPr id="2053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18" y="24818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535" y="3294927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449" y="37879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308" y="1892762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99" name="Elbow Connector 7198"/>
            <p:cNvCxnSpPr>
              <a:stCxn id="2052" idx="1"/>
            </p:cNvCxnSpPr>
            <p:nvPr/>
          </p:nvCxnSpPr>
          <p:spPr>
            <a:xfrm rot="10800000">
              <a:off x="1435396" y="2822498"/>
              <a:ext cx="769856" cy="380059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57" name="Elbow Connector 2056"/>
            <p:cNvCxnSpPr/>
            <p:nvPr/>
          </p:nvCxnSpPr>
          <p:spPr>
            <a:xfrm rot="5400000">
              <a:off x="1711288" y="3585199"/>
              <a:ext cx="765694" cy="321103"/>
            </a:xfrm>
            <a:prstGeom prst="bentConnector3">
              <a:avLst>
                <a:gd name="adj1" fmla="val 1389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61" name="Elbow Connector 2060"/>
            <p:cNvCxnSpPr>
              <a:stCxn id="2052" idx="1"/>
            </p:cNvCxnSpPr>
            <p:nvPr/>
          </p:nvCxnSpPr>
          <p:spPr>
            <a:xfrm rot="10800000" flipV="1">
              <a:off x="1573308" y="3202555"/>
              <a:ext cx="631944" cy="160347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05543" y="2040350"/>
              <a:ext cx="886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80535" y="3958200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574466" y="316318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64" name="TextBox 2063"/>
          <p:cNvSpPr txBox="1"/>
          <p:nvPr/>
        </p:nvSpPr>
        <p:spPr>
          <a:xfrm>
            <a:off x="2504536" y="5337545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Tier	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Operating System (Windows 95/98, Linux)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  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(Internet Explorer 9.0/Google Chrome)</a:t>
            </a:r>
          </a:p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	 : Flash/.NET/JRE/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SilverLight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04535" y="6076208"/>
            <a:ext cx="317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 Tier: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Linux/Windows operating system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Apache/IIS Web Server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Scripting Engine PHP,ASP etc…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04654" y="5337544"/>
            <a:ext cx="42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Database Tier: </a:t>
            </a:r>
            <a:r>
              <a:rPr lang="en-US" sz="1200" dirty="0">
                <a:solidFill>
                  <a:schemeClr val="bg1"/>
                </a:solidFill>
              </a:rPr>
              <a:t>MySQL Server/ SQL Server/Oracle etc….</a:t>
            </a: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79658" y="1559738"/>
            <a:ext cx="2850861" cy="1901601"/>
            <a:chOff x="-351936" y="1053986"/>
            <a:chExt cx="2850861" cy="1901601"/>
          </a:xfrm>
        </p:grpSpPr>
        <p:pic>
          <p:nvPicPr>
            <p:cNvPr id="44" name="Content Placeholder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5" y="1053986"/>
              <a:ext cx="1654164" cy="152015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-351936" y="2586255"/>
              <a:ext cx="285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Seems like modern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3847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Let’s see Pure MVC vs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demo with the framework’s installed version.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50" y="156515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Bootstrapper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60258" y="156515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Pure MVC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868140" y="594803"/>
            <a:ext cx="0" cy="308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1849" y="536856"/>
            <a:ext cx="46441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Centralization and configuration.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Great registration system.</a:t>
            </a:r>
          </a:p>
          <a:p>
            <a:pPr marL="342900" indent="-342900">
              <a:buAutoNum type="arabicPeriod"/>
            </a:pPr>
            <a:r>
              <a:rPr lang="en-US" dirty="0" smtClean="0"/>
              <a:t>Less additional frameworks</a:t>
            </a:r>
          </a:p>
          <a:p>
            <a:pPr marL="342900" indent="-342900">
              <a:buAutoNum type="arabicPeriod"/>
            </a:pPr>
            <a:r>
              <a:rPr lang="en-US" dirty="0" smtClean="0"/>
              <a:t>Faster integration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Web Optimization Out of the box (</a:t>
            </a:r>
            <a:r>
              <a:rPr lang="en-US" dirty="0" err="1" smtClean="0"/>
              <a:t>YSlow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Robust scaffolding.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Tons of </a:t>
            </a:r>
            <a:r>
              <a:rPr lang="en-US" dirty="0" smtClean="0"/>
              <a:t>components (Combo, </a:t>
            </a:r>
            <a:r>
              <a:rPr lang="en-US" dirty="0" err="1" smtClean="0"/>
              <a:t>DateTime</a:t>
            </a:r>
            <a:r>
              <a:rPr lang="en-US" smtClean="0"/>
              <a:t>…)</a:t>
            </a: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Cache </a:t>
            </a:r>
            <a:r>
              <a:rPr lang="en-US" dirty="0"/>
              <a:t>things out of the box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DevMvcComponent</a:t>
            </a:r>
            <a:r>
              <a:rPr lang="en-US" dirty="0" smtClean="0"/>
              <a:t> integration.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IP to country detection.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framework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And many more.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89650" y="536856"/>
            <a:ext cx="58204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Centralization </a:t>
            </a:r>
            <a:r>
              <a:rPr lang="en-US" dirty="0"/>
              <a:t>and configuration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registration system.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Additional styling framework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smtClean="0"/>
              <a:t>Faster integration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Web Optimization is not integrated out of the box.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smtClean="0"/>
              <a:t>Robust scaffolding.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existing component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/>
              <a:t>Cache things out of the box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DevMvcComponent</a:t>
            </a:r>
            <a:r>
              <a:rPr lang="en-US" dirty="0" smtClean="0">
                <a:solidFill>
                  <a:srgbClr val="FF0000"/>
                </a:solidFill>
              </a:rPr>
              <a:t> is not implemented.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smtClean="0"/>
              <a:t>IP </a:t>
            </a:r>
            <a:r>
              <a:rPr lang="en-US" dirty="0"/>
              <a:t>to country detection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pPr marL="342900" indent="-342900">
              <a:buAutoNum type="arabicPeriod"/>
            </a:pPr>
            <a:r>
              <a:rPr lang="en-US" dirty="0" smtClean="0"/>
              <a:t>We have to make our own.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37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3" grpId="1"/>
      <p:bldP spid="13" grpId="2"/>
      <p:bldP spid="13" grpId="3"/>
      <p:bldP spid="18" grpId="0"/>
      <p:bldP spid="18" grpId="1"/>
      <p:bldP spid="18" grpId="2"/>
      <p:bldP spid="18" grpId="3"/>
      <p:bldP spid="6" grpId="0" uiExpand="1" build="p"/>
      <p:bldP spid="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Javascript</a:t>
            </a:r>
            <a:r>
              <a:rPr lang="en-US" sz="4800" dirty="0" smtClean="0"/>
              <a:t> MVC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49" y="2371470"/>
            <a:ext cx="249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Let’s see the framework.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 can’t write </a:t>
            </a:r>
            <a:r>
              <a:rPr lang="en-US" dirty="0" err="1" smtClean="0"/>
              <a:t>Javascript</a:t>
            </a:r>
            <a:r>
              <a:rPr lang="en-US" dirty="0" smtClean="0"/>
              <a:t> in html.</a:t>
            </a:r>
          </a:p>
          <a:p>
            <a:pPr marL="342900" indent="-342900">
              <a:buAutoNum type="arabicPeriod"/>
            </a:pPr>
            <a:r>
              <a:rPr lang="en-US" dirty="0" smtClean="0"/>
              <a:t>Calling every method will make your application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Developer might use selectors which are extremity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is no convention for each developer.</a:t>
            </a:r>
          </a:p>
          <a:p>
            <a:pPr marL="342900" indent="-342900">
              <a:buAutoNum type="arabicPeriod"/>
            </a:pPr>
            <a:r>
              <a:rPr lang="en-US" dirty="0" smtClean="0"/>
              <a:t>Lack of consistency.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27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 Framework</a:t>
            </a:r>
          </a:p>
        </p:txBody>
      </p:sp>
    </p:spTree>
    <p:extLst>
      <p:ext uri="{BB962C8B-B14F-4D97-AF65-F5344CB8AC3E}">
        <p14:creationId xmlns:p14="http://schemas.microsoft.com/office/powerpoint/2010/main" val="327996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7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9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6" grpId="0" uiExpand="1" build="p"/>
      <p:bldP spid="9" grpId="0"/>
      <p:bldP spid="9" grpId="1"/>
      <p:bldP spid="9" grpId="2"/>
      <p:bldP spid="9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Future plans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Version 1.0 is on the way consisting with a lot of new methods and new </a:t>
            </a:r>
            <a:r>
              <a:rPr lang="en-US" dirty="0" err="1" smtClean="0"/>
              <a:t>Uis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Version 1.0 will be implemented with </a:t>
            </a:r>
            <a:r>
              <a:rPr lang="en-US" dirty="0" err="1" smtClean="0"/>
              <a:t>DevMvcComponent</a:t>
            </a:r>
            <a:r>
              <a:rPr lang="en-US" dirty="0" smtClean="0"/>
              <a:t> 2.0.4.</a:t>
            </a:r>
          </a:p>
          <a:p>
            <a:pPr marL="342900" indent="-342900">
              <a:buAutoNum type="arabicPeriod"/>
            </a:pPr>
            <a:r>
              <a:rPr lang="en-US" dirty="0" smtClean="0"/>
              <a:t>Uploading Feature will be there as a out of the box.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most updated </a:t>
            </a:r>
            <a:r>
              <a:rPr lang="en-US" dirty="0" err="1" smtClean="0"/>
              <a:t>timezone</a:t>
            </a:r>
            <a:r>
              <a:rPr lang="en-US" dirty="0" smtClean="0"/>
              <a:t> </a:t>
            </a:r>
            <a:r>
              <a:rPr lang="en-US" dirty="0"/>
              <a:t>database integrated.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Large scale data fails to display with current UI components , new version will solve it.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a full-fledge CMS and blogging system like </a:t>
            </a:r>
            <a:r>
              <a:rPr lang="en-US" dirty="0" err="1" smtClean="0"/>
              <a:t>wordpress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And many more features.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13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2153889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9" grpId="1"/>
      <p:bldP spid="9" grpId="2"/>
      <p:bldP spid="9" grpId="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3320</TotalTime>
  <Words>710</Words>
  <Application>Microsoft Office PowerPoint</Application>
  <PresentationFormat>Widescreen</PresentationFormat>
  <Paragraphs>142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SolaimanLipi</vt:lpstr>
      <vt:lpstr>Times New Roman</vt:lpstr>
      <vt:lpstr>Office Theme</vt:lpstr>
      <vt:lpstr>ASP.NET MVC Bootstrapper</vt:lpstr>
      <vt:lpstr>Topics</vt:lpstr>
      <vt:lpstr>Why do we need such a framework?</vt:lpstr>
      <vt:lpstr>How it is going to solve the problems?</vt:lpstr>
      <vt:lpstr>Technology</vt:lpstr>
      <vt:lpstr>PowerPoint Presentation</vt:lpstr>
      <vt:lpstr>Let’s see Pure MVC vs Framework</vt:lpstr>
      <vt:lpstr>Javascript MVC Framework</vt:lpstr>
      <vt:lpstr>Future plans</vt:lpstr>
      <vt:lpstr>PowerPoint Presentation</vt:lpstr>
      <vt:lpstr>References</vt:lpstr>
      <vt:lpstr>Thank you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Alim</dc:creator>
  <cp:lastModifiedBy>Alim</cp:lastModifiedBy>
  <cp:revision>852</cp:revision>
  <dcterms:created xsi:type="dcterms:W3CDTF">2014-03-24T16:58:44Z</dcterms:created>
  <dcterms:modified xsi:type="dcterms:W3CDTF">2015-09-15T19:54:29Z</dcterms:modified>
</cp:coreProperties>
</file>