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6"/>
  </p:notesMasterIdLst>
  <p:sldIdLst>
    <p:sldId id="401" r:id="rId2"/>
    <p:sldId id="403" r:id="rId3"/>
    <p:sldId id="357" r:id="rId4"/>
    <p:sldId id="404" r:id="rId5"/>
    <p:sldId id="405" r:id="rId6"/>
    <p:sldId id="406" r:id="rId7"/>
    <p:sldId id="408" r:id="rId8"/>
    <p:sldId id="407" r:id="rId9"/>
    <p:sldId id="409" r:id="rId10"/>
    <p:sldId id="410" r:id="rId11"/>
    <p:sldId id="412" r:id="rId12"/>
    <p:sldId id="267" r:id="rId13"/>
    <p:sldId id="414" r:id="rId14"/>
    <p:sldId id="41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35" autoAdjust="0"/>
    <p:restoredTop sz="92956" autoAdjust="0"/>
  </p:normalViewPr>
  <p:slideViewPr>
    <p:cSldViewPr snapToGrid="0">
      <p:cViewPr varScale="1">
        <p:scale>
          <a:sx n="97" d="100"/>
          <a:sy n="97" d="100"/>
        </p:scale>
        <p:origin x="10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5203A-E65A-410B-BB27-74539FE81CB7}" type="datetimeFigureOut">
              <a:rPr lang="en-US" smtClean="0"/>
              <a:t>11-Sep-15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ABC8A-E015-49F9-B6B7-D277BB3EE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35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are not giving</a:t>
            </a:r>
            <a:r>
              <a:rPr lang="en-US" baseline="0" smtClean="0"/>
              <a:t> your presentation to have another meeting.  You are there to covey </a:t>
            </a:r>
            <a:r>
              <a:rPr lang="en-US" u="sng" baseline="0" smtClean="0"/>
              <a:t>meaning</a:t>
            </a:r>
            <a:r>
              <a:rPr lang="en-US" baseline="0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74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11-Sep-15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3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11-Sep-15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70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11-Sep-15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5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11-Sep-15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9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11-Sep-15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6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11-Sep-15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11-Sep-15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0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11-Sep-15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8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11-Sep-15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5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11-Sep-15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5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11-Sep-15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70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3F11F-9756-4F3A-AEAA-DD62EB99D8E4}" type="datetimeFigureOut">
              <a:rPr lang="en-US" smtClean="0"/>
              <a:t>11-Sep-15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17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j.mp/asp-net-boot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how-asp-boot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663232"/>
            <a:ext cx="10515600" cy="89924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ASP.NET MVC </a:t>
            </a:r>
            <a:r>
              <a:rPr lang="en-US" sz="4800" dirty="0" err="1" smtClean="0"/>
              <a:t>Bootstrapper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enterprise development framework which can developer’s life.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1850" y="5096411"/>
            <a:ext cx="3253453" cy="3457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00B0F0"/>
                </a:solidFill>
              </a:rPr>
              <a:t>By Alim </a:t>
            </a:r>
            <a:r>
              <a:rPr lang="en-US" sz="2400" dirty="0" err="1" smtClean="0">
                <a:solidFill>
                  <a:srgbClr val="00B0F0"/>
                </a:solidFill>
              </a:rPr>
              <a:t>Ul</a:t>
            </a:r>
            <a:r>
              <a:rPr lang="en-US" sz="2400" dirty="0" smtClean="0">
                <a:solidFill>
                  <a:srgbClr val="00B0F0"/>
                </a:solidFill>
              </a:rPr>
              <a:t> Karim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43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43515"/>
            <a:ext cx="10515600" cy="818960"/>
          </a:xfrm>
        </p:spPr>
        <p:txBody>
          <a:bodyPr>
            <a:normAutofit/>
          </a:bodyPr>
          <a:lstStyle/>
          <a:p>
            <a:r>
              <a:rPr lang="en-US" sz="4800" dirty="0" err="1" smtClean="0"/>
              <a:t>Javascript</a:t>
            </a:r>
            <a:r>
              <a:rPr lang="en-US" sz="4800" dirty="0" smtClean="0"/>
              <a:t> MVC Framework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1849" y="2371470"/>
            <a:ext cx="2490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Let’s see the framework.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1849" y="788316"/>
            <a:ext cx="90888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We can’t write </a:t>
            </a:r>
            <a:r>
              <a:rPr lang="en-US" dirty="0" err="1" smtClean="0"/>
              <a:t>Javascript</a:t>
            </a:r>
            <a:r>
              <a:rPr lang="en-US" dirty="0" smtClean="0"/>
              <a:t> in html.</a:t>
            </a:r>
          </a:p>
          <a:p>
            <a:pPr marL="342900" indent="-342900">
              <a:buAutoNum type="arabicPeriod"/>
            </a:pPr>
            <a:r>
              <a:rPr lang="en-US" dirty="0" smtClean="0"/>
              <a:t>Calling every method will make your application slow.</a:t>
            </a:r>
          </a:p>
          <a:p>
            <a:pPr marL="342900" indent="-342900">
              <a:buAutoNum type="arabicPeriod"/>
            </a:pPr>
            <a:r>
              <a:rPr lang="en-US" dirty="0" smtClean="0"/>
              <a:t>Developer might use selectors which are extremity slow.</a:t>
            </a:r>
          </a:p>
          <a:p>
            <a:pPr marL="342900" indent="-342900">
              <a:buAutoNum type="arabicPeriod"/>
            </a:pPr>
            <a:r>
              <a:rPr lang="en-US" dirty="0" smtClean="0"/>
              <a:t>There is no convention for each developer.</a:t>
            </a:r>
          </a:p>
          <a:p>
            <a:pPr marL="342900" indent="-342900">
              <a:buAutoNum type="arabicPeriod"/>
            </a:pPr>
            <a:r>
              <a:rPr lang="en-US" dirty="0" smtClean="0"/>
              <a:t>Lack of consistency.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1850" y="350825"/>
            <a:ext cx="27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Javascript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MVC Framework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9648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7" dur="9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9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3" grpId="2"/>
      <p:bldP spid="13" grpId="3"/>
      <p:bldP spid="6" grpId="0" uiExpand="1" build="p"/>
      <p:bldP spid="9" grpId="0"/>
      <p:bldP spid="9" grpId="1"/>
      <p:bldP spid="9" grpId="2"/>
      <p:bldP spid="9" grpId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43515"/>
            <a:ext cx="10515600" cy="8189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Future plans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1849" y="788316"/>
            <a:ext cx="90888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Version 2.0 is on the way consisting with a lot of new methods and new </a:t>
            </a:r>
            <a:r>
              <a:rPr lang="en-US" dirty="0" err="1" smtClean="0"/>
              <a:t>Uis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Version 2.0 will be implemented with </a:t>
            </a:r>
            <a:r>
              <a:rPr lang="en-US" dirty="0" err="1" smtClean="0"/>
              <a:t>DevMvcComponent</a:t>
            </a:r>
            <a:r>
              <a:rPr lang="en-US" dirty="0" smtClean="0"/>
              <a:t> 2.0.4.</a:t>
            </a:r>
          </a:p>
          <a:p>
            <a:pPr marL="342900" indent="-342900">
              <a:buAutoNum type="arabicPeriod"/>
            </a:pPr>
            <a:r>
              <a:rPr lang="en-US" dirty="0" smtClean="0"/>
              <a:t>Uploading Feature will be there as a out of the box.</a:t>
            </a:r>
          </a:p>
          <a:p>
            <a:pPr marL="342900" indent="-342900">
              <a:buAutoNum type="arabicPeriod"/>
            </a:pPr>
            <a:r>
              <a:rPr lang="en-US" dirty="0" smtClean="0"/>
              <a:t>And many more features.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1850" y="350825"/>
            <a:ext cx="135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Future Plans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8899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/>
      <p:bldP spid="9" grpId="1"/>
      <p:bldP spid="9" grpId="2"/>
      <p:bldP spid="9" grpId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hlinkClick r:id="rId2"/>
              </a:rPr>
              <a:t>http://j.mp/asp-net-boot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949F-09D4-4823-AF2C-A9E8A428D48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8386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install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://bit.ly/how-asp-boot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949F-09D4-4823-AF2C-A9E8A428D48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7620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</a:t>
            </a:r>
            <a:r>
              <a:rPr lang="en-US" dirty="0" smtClean="0"/>
              <a:t>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Presented by</a:t>
            </a:r>
            <a:endParaRPr lang="en-US" dirty="0" smtClean="0"/>
          </a:p>
          <a:p>
            <a:r>
              <a:rPr lang="en-US" dirty="0" smtClean="0"/>
              <a:t>Md. Alim </a:t>
            </a:r>
            <a:r>
              <a:rPr lang="en-US" dirty="0" err="1" smtClean="0"/>
              <a:t>Ul</a:t>
            </a:r>
            <a:r>
              <a:rPr lang="en-US" dirty="0" smtClean="0"/>
              <a:t> Karim</a:t>
            </a:r>
          </a:p>
          <a:p>
            <a:r>
              <a:rPr lang="en-US" u="sng" dirty="0" smtClean="0">
                <a:solidFill>
                  <a:srgbClr val="00B0F0"/>
                </a:solidFill>
              </a:rPr>
              <a:t>alim.karim.nsu@gmail.com</a:t>
            </a:r>
            <a:endParaRPr lang="en-US" u="sng" dirty="0" smtClean="0">
              <a:solidFill>
                <a:srgbClr val="00B0F0"/>
              </a:solidFill>
            </a:endParaRPr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949F-09D4-4823-AF2C-A9E8A428D48D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33970" y="1672491"/>
            <a:ext cx="3124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</a:rPr>
              <a:t>Questions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19561" y="1672490"/>
            <a:ext cx="2552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140830117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5" presetClass="emph" presetSubtype="0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3" dur="7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5" presetClass="emph" presetSubtype="0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29" dur="11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8" grpId="3"/>
      <p:bldP spid="6" grpId="0"/>
      <p:bldP spid="6" grpId="1"/>
      <p:bldP spid="6" grpId="2"/>
      <p:bldP spid="6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 do we need such framework?</a:t>
            </a:r>
          </a:p>
          <a:p>
            <a:r>
              <a:rPr lang="en-US" dirty="0" smtClean="0"/>
              <a:t>What it’s purpose?</a:t>
            </a:r>
          </a:p>
          <a:p>
            <a:pPr lvl="1"/>
            <a:r>
              <a:rPr lang="en-US" dirty="0" smtClean="0"/>
              <a:t>How it is going to solve problems?</a:t>
            </a:r>
          </a:p>
          <a:p>
            <a:pPr lvl="1"/>
            <a:r>
              <a:rPr lang="en-US" dirty="0" smtClean="0"/>
              <a:t>Where it is going to fit?</a:t>
            </a:r>
          </a:p>
          <a:p>
            <a:pPr lvl="1"/>
            <a:r>
              <a:rPr lang="en-US" dirty="0" smtClean="0"/>
              <a:t>Who is going to use it?</a:t>
            </a:r>
          </a:p>
          <a:p>
            <a:r>
              <a:rPr lang="en-US" dirty="0" smtClean="0"/>
              <a:t>What it is providing?</a:t>
            </a:r>
          </a:p>
          <a:p>
            <a:r>
              <a:rPr lang="en-US" dirty="0" smtClean="0"/>
              <a:t>How we are going to install it?</a:t>
            </a:r>
          </a:p>
          <a:p>
            <a:r>
              <a:rPr lang="en-US" dirty="0" smtClean="0"/>
              <a:t>Proof of concept</a:t>
            </a:r>
          </a:p>
          <a:p>
            <a:r>
              <a:rPr lang="en-US" dirty="0" smtClean="0"/>
              <a:t>Example and test cases.</a:t>
            </a:r>
          </a:p>
          <a:p>
            <a:r>
              <a:rPr lang="en-US" dirty="0" smtClean="0"/>
              <a:t>Verification site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949F-09D4-4823-AF2C-A9E8A428D4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7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663232"/>
            <a:ext cx="10515600" cy="89924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Why do we need such a framework?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93732" y="706853"/>
            <a:ext cx="1178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Necessity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04954" y="1657420"/>
            <a:ext cx="2567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Remove repeating task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69824" y="1182137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Time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7855" y="3283355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“A true creator is necessity, which is the mother of our invention.”</a:t>
            </a:r>
            <a:r>
              <a:rPr lang="en-US" sz="1400" dirty="0"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 - Plato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olaimanLipi" panose="02000500020000020004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127855" y="3283355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 smtClean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One thing that we can’t multiple is time, it is the most valuable asset that one can have.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olaimanLipi" panose="02000500020000020004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27855" y="3283355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 smtClean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Last thing we have to remember that humans are not machine. 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olaimanLipi" panose="02000500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42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8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5" presetClass="emph" presetSubtype="0" grpId="1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15"/>
                                  </p:iterate>
                                  <p:childTnLst>
                                    <p:set>
                                      <p:cBhvr override="childStyle">
                                        <p:cTn id="2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4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6" dur="48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5" presetClass="emph" presetSubtype="0" grpId="1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15"/>
                                  </p:iterate>
                                  <p:childTnLst>
                                    <p:set>
                                      <p:cBhvr override="childStyle">
                                        <p:cTn id="4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9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1" dur="48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5" presetClass="emph" presetSubtype="0" grpId="1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15"/>
                                  </p:iterate>
                                  <p:childTnLst>
                                    <p:set>
                                      <p:cBhvr override="childStyle">
                                        <p:cTn id="7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7" grpId="3"/>
      <p:bldP spid="9" grpId="0"/>
      <p:bldP spid="9" grpId="1"/>
      <p:bldP spid="9" grpId="2"/>
      <p:bldP spid="9" grpId="3"/>
      <p:bldP spid="10" grpId="0"/>
      <p:bldP spid="10" grpId="1"/>
      <p:bldP spid="10" grpId="2"/>
      <p:bldP spid="10" grpId="3"/>
      <p:bldP spid="12" grpId="0" build="allAtOnce"/>
      <p:bldP spid="12" grpId="1" build="allAtOnce"/>
      <p:bldP spid="12" grpId="2" build="allAtOnce"/>
      <p:bldP spid="13" grpId="0" build="allAtOnce"/>
      <p:bldP spid="13" grpId="1" build="allAtOnce"/>
      <p:bldP spid="13" grpId="2" build="allAtOnce"/>
      <p:bldP spid="14" grpId="0" build="allAtOnce"/>
      <p:bldP spid="14" grpId="1" build="allAtOnce"/>
      <p:bldP spid="14" grpId="2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43515"/>
            <a:ext cx="10515600" cy="8189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How it is going to solve the problems?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501041" y="706853"/>
            <a:ext cx="1171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Efficiency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10211" y="1595333"/>
            <a:ext cx="1862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Great UX and UI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97662" y="1151093"/>
            <a:ext cx="1574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Faster results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7855" y="3283355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 smtClean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“Efficiency for large scale users.”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olaimanLipi" panose="02000500020000020004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4559" y="3296849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 smtClean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Rapid development with efficiency. 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olaimanLipi" panose="02000500020000020004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94081" y="2039573"/>
            <a:ext cx="3178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Rich user registration syste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27855" y="3290102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“best practice is a method or technique that has consistently shown results</a:t>
            </a:r>
            <a:r>
              <a:rPr lang="en-US" i="1" dirty="0" smtClean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” - </a:t>
            </a:r>
            <a:r>
              <a:rPr lang="en-US" i="1" dirty="0" err="1" smtClean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wikipedia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olaimanLipi" panose="02000500020000020004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24355" y="2483813"/>
            <a:ext cx="3347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Error logs on each occurrence.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534412" y="2928055"/>
            <a:ext cx="3137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OWASP Top Ten Cheat Sheet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8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5" presetClass="emph" presetSubtype="0" grpId="1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15"/>
                                  </p:iterate>
                                  <p:childTnLst>
                                    <p:set>
                                      <p:cBhvr override="childStyle">
                                        <p:cTn id="20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2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48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5" presetClass="emph" presetSubtype="0" grpId="1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15"/>
                                  </p:iterate>
                                  <p:childTnLst>
                                    <p:set>
                                      <p:cBhvr override="childStyle">
                                        <p:cTn id="41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5" presetClass="emph" presetSubtype="0" grpId="1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15"/>
                                  </p:iterate>
                                  <p:childTnLst>
                                    <p:set>
                                      <p:cBhvr override="childStyle">
                                        <p:cTn id="55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7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9" dur="48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0" dur="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1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2" dur="48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3" dur="9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4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5" dur="48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6" dur="9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7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8" dur="48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7" grpId="3"/>
      <p:bldP spid="9" grpId="0"/>
      <p:bldP spid="9" grpId="1"/>
      <p:bldP spid="9" grpId="2"/>
      <p:bldP spid="9" grpId="3"/>
      <p:bldP spid="10" grpId="0"/>
      <p:bldP spid="10" grpId="1"/>
      <p:bldP spid="10" grpId="2"/>
      <p:bldP spid="10" grpId="3"/>
      <p:bldP spid="12" grpId="0" build="allAtOnce"/>
      <p:bldP spid="12" grpId="1" build="allAtOnce"/>
      <p:bldP spid="12" grpId="2" build="allAtOnce"/>
      <p:bldP spid="14" grpId="0" build="allAtOnce"/>
      <p:bldP spid="14" grpId="1" build="allAtOnce"/>
      <p:bldP spid="14" grpId="2" build="allAtOnce"/>
      <p:bldP spid="11" grpId="0"/>
      <p:bldP spid="11" grpId="1"/>
      <p:bldP spid="11" grpId="2"/>
      <p:bldP spid="11" grpId="3"/>
      <p:bldP spid="15" grpId="0" build="allAtOnce"/>
      <p:bldP spid="15" grpId="1" build="allAtOnce"/>
      <p:bldP spid="15" grpId="2" build="allAtOnce"/>
      <p:bldP spid="16" grpId="0"/>
      <p:bldP spid="16" grpId="1"/>
      <p:bldP spid="16" grpId="2"/>
      <p:bldP spid="16" grpId="3"/>
      <p:bldP spid="17" grpId="0"/>
      <p:bldP spid="17" grpId="1"/>
      <p:bldP spid="17" grpId="2"/>
      <p:bldP spid="17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568" y="2353744"/>
            <a:ext cx="5779112" cy="3322989"/>
          </a:xfrm>
        </p:spPr>
      </p:pic>
      <p:sp>
        <p:nvSpPr>
          <p:cNvPr id="5" name="TextBox 4"/>
          <p:cNvSpPr txBox="1"/>
          <p:nvPr/>
        </p:nvSpPr>
        <p:spPr>
          <a:xfrm>
            <a:off x="4219866" y="5826035"/>
            <a:ext cx="3520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It’s not the cutting edge ever!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895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162" y="2353744"/>
            <a:ext cx="3615924" cy="3322989"/>
          </a:xfrm>
        </p:spPr>
      </p:pic>
      <p:sp>
        <p:nvSpPr>
          <p:cNvPr id="5" name="TextBox 4"/>
          <p:cNvSpPr txBox="1"/>
          <p:nvPr/>
        </p:nvSpPr>
        <p:spPr>
          <a:xfrm>
            <a:off x="4036986" y="5826035"/>
            <a:ext cx="43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Seems like modern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024" y="2821632"/>
            <a:ext cx="3615924" cy="2711943"/>
          </a:xfrm>
        </p:spPr>
      </p:pic>
      <p:sp>
        <p:nvSpPr>
          <p:cNvPr id="5" name="TextBox 4"/>
          <p:cNvSpPr txBox="1"/>
          <p:nvPr/>
        </p:nvSpPr>
        <p:spPr>
          <a:xfrm>
            <a:off x="4036986" y="5826035"/>
            <a:ext cx="43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If we are happy then …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482" y="2967862"/>
            <a:ext cx="3615924" cy="271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1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043831" y="1077238"/>
            <a:ext cx="8079287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300566" y="580260"/>
            <a:ext cx="5329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19050" cmpd="sng">
                  <a:solidFill>
                    <a:srgbClr val="FFFFFF"/>
                  </a:solidFill>
                  <a:prstDash val="solid"/>
                </a:ln>
                <a:effectLst>
                  <a:reflection blurRad="6350" stA="50000" endA="300" endPos="50000" dist="60007" dir="5400000" sy="-100000" algn="bl" rotWithShape="0"/>
                </a:effectLst>
              </a:rPr>
              <a:t>3-Tier Architecture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84790" y="3294927"/>
            <a:ext cx="225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2169090" y="1422286"/>
            <a:ext cx="7680960" cy="3749040"/>
            <a:chOff x="645090" y="1422286"/>
            <a:chExt cx="7680960" cy="3749040"/>
          </a:xfrm>
        </p:grpSpPr>
        <p:sp>
          <p:nvSpPr>
            <p:cNvPr id="2" name="Rounded Rectangle 1"/>
            <p:cNvSpPr>
              <a:spLocks/>
            </p:cNvSpPr>
            <p:nvPr/>
          </p:nvSpPr>
          <p:spPr>
            <a:xfrm>
              <a:off x="645090" y="1422286"/>
              <a:ext cx="7680960" cy="3749040"/>
            </a:xfrm>
            <a:prstGeom prst="roundRect">
              <a:avLst/>
            </a:prstGeom>
            <a:solidFill>
              <a:schemeClr val="bg1">
                <a:alpha val="32000"/>
              </a:schemeClr>
            </a:solidFill>
            <a:ln w="25400" cap="flat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014257" y="1422286"/>
              <a:ext cx="0" cy="374904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26066" y="1422286"/>
              <a:ext cx="0" cy="374904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660790" y="4726861"/>
              <a:ext cx="7665260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741583" y="4829942"/>
              <a:ext cx="25282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Database Tier/Database Server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02051" y="4829940"/>
              <a:ext cx="24144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Middle Tier/Application Server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5543" y="4829942"/>
              <a:ext cx="2111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Client Tier/Client Machine</a:t>
              </a:r>
            </a:p>
          </p:txBody>
        </p:sp>
      </p:grpSp>
      <p:pic>
        <p:nvPicPr>
          <p:cNvPr id="31" name="Picture 2" descr="C:\Users\Alim\Downloads\database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6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383" y="2008908"/>
            <a:ext cx="1871868" cy="187186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72" name="Group 7171"/>
          <p:cNvGrpSpPr/>
          <p:nvPr/>
        </p:nvGrpSpPr>
        <p:grpSpPr>
          <a:xfrm>
            <a:off x="4587692" y="1636723"/>
            <a:ext cx="2412520" cy="3099864"/>
            <a:chOff x="3042426" y="1631405"/>
            <a:chExt cx="2412520" cy="3099864"/>
          </a:xfrm>
        </p:grpSpPr>
        <p:pic>
          <p:nvPicPr>
            <p:cNvPr id="2051" name="Picture 3" descr="C:\Users\Alim\Downloads\1325884108_redhat-system_tools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9593" y="2040350"/>
              <a:ext cx="1840426" cy="1840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3042426" y="3900272"/>
              <a:ext cx="24125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OS: Linux/Windows Server…</a:t>
              </a:r>
            </a:p>
            <a:p>
              <a:pPr algn="ctr"/>
              <a:r>
                <a:rPr lang="en-US" sz="1200" dirty="0"/>
                <a:t>Server: Apache/IIS Web Server…</a:t>
              </a:r>
            </a:p>
            <a:p>
              <a:pPr algn="ctr"/>
              <a:r>
                <a:rPr lang="en-US" sz="1200" dirty="0"/>
                <a:t>PHP/.NET Framework/JDK…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10769" y="1631405"/>
              <a:ext cx="12410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Business Logic</a:t>
              </a:r>
            </a:p>
          </p:txBody>
        </p:sp>
      </p:grpSp>
      <p:grpSp>
        <p:nvGrpSpPr>
          <p:cNvPr id="2063" name="Group 2062"/>
          <p:cNvGrpSpPr/>
          <p:nvPr/>
        </p:nvGrpSpPr>
        <p:grpSpPr>
          <a:xfrm>
            <a:off x="6851729" y="1631405"/>
            <a:ext cx="3025127" cy="3053346"/>
            <a:chOff x="5327728" y="1631405"/>
            <a:chExt cx="3025127" cy="3053346"/>
          </a:xfrm>
        </p:grpSpPr>
        <p:pic>
          <p:nvPicPr>
            <p:cNvPr id="33" name="Picture 2" descr="C:\Users\Alim\Downloads\databas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728" y="2161308"/>
              <a:ext cx="1871868" cy="1871868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173" name="Group 7172"/>
            <p:cNvGrpSpPr/>
            <p:nvPr/>
          </p:nvGrpSpPr>
          <p:grpSpPr>
            <a:xfrm>
              <a:off x="5673704" y="1631405"/>
              <a:ext cx="2679151" cy="3053346"/>
              <a:chOff x="5673704" y="1631405"/>
              <a:chExt cx="2679151" cy="3053346"/>
            </a:xfrm>
          </p:grpSpPr>
          <p:pic>
            <p:nvPicPr>
              <p:cNvPr id="34" name="Picture 2" descr="C:\Users\Alim\Downloads\database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6000"/>
                        </a14:imgEffect>
                        <a14:imgEffect>
                          <a14:colorTemperature colorTemp="11500"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704" y="1943986"/>
                <a:ext cx="2438400" cy="2438400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5806965" y="4376974"/>
                <a:ext cx="25458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SQL Server / Oracle/MySQL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471955" y="1631405"/>
                <a:ext cx="9893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Data Layer</a:t>
                </a:r>
              </a:p>
            </p:txBody>
          </p:sp>
        </p:grpSp>
      </p:grpSp>
      <p:cxnSp>
        <p:nvCxnSpPr>
          <p:cNvPr id="48" name="Straight Arrow Connector 47"/>
          <p:cNvCxnSpPr/>
          <p:nvPr/>
        </p:nvCxnSpPr>
        <p:spPr>
          <a:xfrm>
            <a:off x="4255061" y="3202556"/>
            <a:ext cx="62323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49" name="Elbow Connector 2048"/>
          <p:cNvCxnSpPr/>
          <p:nvPr/>
        </p:nvCxnSpPr>
        <p:spPr>
          <a:xfrm rot="10800000">
            <a:off x="3955695" y="2233453"/>
            <a:ext cx="967898" cy="340689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062" name="Group 2061"/>
          <p:cNvGrpSpPr/>
          <p:nvPr/>
        </p:nvGrpSpPr>
        <p:grpSpPr>
          <a:xfrm>
            <a:off x="2278018" y="1631406"/>
            <a:ext cx="2114424" cy="2837881"/>
            <a:chOff x="754018" y="1631405"/>
            <a:chExt cx="2114424" cy="2837881"/>
          </a:xfrm>
        </p:grpSpPr>
        <p:sp>
          <p:nvSpPr>
            <p:cNvPr id="41" name="TextBox 40"/>
            <p:cNvSpPr txBox="1"/>
            <p:nvPr/>
          </p:nvSpPr>
          <p:spPr>
            <a:xfrm>
              <a:off x="1321224" y="1631405"/>
              <a:ext cx="1547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Presentation Layer</a:t>
              </a:r>
            </a:p>
          </p:txBody>
        </p:sp>
        <p:pic>
          <p:nvPicPr>
            <p:cNvPr id="2052" name="Picture 4" descr="C:\Users\Alim\Downloads\firefox-512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5252" y="2976112"/>
              <a:ext cx="452888" cy="452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74" name="TextBox 7173"/>
            <p:cNvSpPr txBox="1"/>
            <p:nvPr/>
          </p:nvSpPr>
          <p:spPr>
            <a:xfrm>
              <a:off x="2083491" y="3429000"/>
              <a:ext cx="7697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browser</a:t>
              </a:r>
            </a:p>
          </p:txBody>
        </p:sp>
        <p:pic>
          <p:nvPicPr>
            <p:cNvPr id="2053" name="Picture 5" descr="C:\Users\Alim\Downloads\laptop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018" y="2481808"/>
              <a:ext cx="681378" cy="681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5" descr="C:\Users\Alim\Downloads\laptop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535" y="3294927"/>
              <a:ext cx="681378" cy="681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" descr="C:\Users\Alim\Downloads\laptop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449" y="3787908"/>
              <a:ext cx="681378" cy="681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" descr="C:\Users\Alim\Downloads\laptop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3308" y="1892762"/>
              <a:ext cx="681378" cy="681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199" name="Elbow Connector 7198"/>
            <p:cNvCxnSpPr>
              <a:stCxn id="2052" idx="1"/>
            </p:cNvCxnSpPr>
            <p:nvPr/>
          </p:nvCxnSpPr>
          <p:spPr>
            <a:xfrm rot="10800000">
              <a:off x="1435396" y="2822498"/>
              <a:ext cx="769856" cy="380059"/>
            </a:xfrm>
            <a:prstGeom prst="bentConnector3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57" name="Elbow Connector 2056"/>
            <p:cNvCxnSpPr/>
            <p:nvPr/>
          </p:nvCxnSpPr>
          <p:spPr>
            <a:xfrm rot="5400000">
              <a:off x="1711288" y="3585199"/>
              <a:ext cx="765694" cy="321103"/>
            </a:xfrm>
            <a:prstGeom prst="bentConnector3">
              <a:avLst>
                <a:gd name="adj1" fmla="val 13896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61" name="Elbow Connector 2060"/>
            <p:cNvCxnSpPr>
              <a:stCxn id="2052" idx="1"/>
            </p:cNvCxnSpPr>
            <p:nvPr/>
          </p:nvCxnSpPr>
          <p:spPr>
            <a:xfrm rot="10800000" flipV="1">
              <a:off x="1573308" y="3202555"/>
              <a:ext cx="631944" cy="160347"/>
            </a:xfrm>
            <a:prstGeom prst="bentConnector3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1005543" y="2040350"/>
              <a:ext cx="8867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Software 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980535" y="3958200"/>
              <a:ext cx="7954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WebSite</a:t>
              </a:r>
              <a:endPara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92" name="Straight Arrow Connector 91"/>
          <p:cNvCxnSpPr/>
          <p:nvPr/>
        </p:nvCxnSpPr>
        <p:spPr>
          <a:xfrm>
            <a:off x="6574466" y="3163186"/>
            <a:ext cx="62323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064" name="TextBox 2063"/>
          <p:cNvSpPr txBox="1"/>
          <p:nvPr/>
        </p:nvSpPr>
        <p:spPr>
          <a:xfrm>
            <a:off x="2504536" y="5337545"/>
            <a:ext cx="428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Tier	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Operating System (Windows 95/98, Linux)</a:t>
            </a:r>
          </a:p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browser  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(Internet Explorer 9.0/Google Chrome)</a:t>
            </a:r>
          </a:p>
          <a:p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	 : Flash/.NET/JRE/</a:t>
            </a: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SilverLight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….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504535" y="6076208"/>
            <a:ext cx="3179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Middle Tier: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Linux/Windows operating system</a:t>
            </a:r>
          </a:p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Apache/IIS Web Server</a:t>
            </a:r>
          </a:p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Scripting Engine PHP,ASP etc…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504654" y="5337544"/>
            <a:ext cx="4251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Database Tier: </a:t>
            </a:r>
            <a:r>
              <a:rPr lang="en-US" sz="1200" dirty="0">
                <a:solidFill>
                  <a:schemeClr val="bg1"/>
                </a:solidFill>
              </a:rPr>
              <a:t>MySQL Server/ SQL Server/Oracle etc….</a:t>
            </a:r>
          </a:p>
          <a:p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-179658" y="1559738"/>
            <a:ext cx="2850861" cy="1901601"/>
            <a:chOff x="-351936" y="1053986"/>
            <a:chExt cx="2850861" cy="1901601"/>
          </a:xfrm>
        </p:grpSpPr>
        <p:pic>
          <p:nvPicPr>
            <p:cNvPr id="44" name="Content Placeholder 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75" y="1053986"/>
              <a:ext cx="1654164" cy="1520156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-351936" y="2586255"/>
              <a:ext cx="2850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Seems like modern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853847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43515"/>
            <a:ext cx="10515600" cy="8189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Let’s see </a:t>
            </a:r>
            <a:r>
              <a:rPr lang="en-US" sz="4800" dirty="0" smtClean="0"/>
              <a:t>Pure MVC vs Framework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1850" y="350825"/>
            <a:ext cx="192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Bootstrapper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MVC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60258" y="350825"/>
            <a:ext cx="112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Pure MVC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868140" y="594803"/>
            <a:ext cx="0" cy="3080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1849" y="788316"/>
            <a:ext cx="46441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Less additional frameworks</a:t>
            </a:r>
          </a:p>
          <a:p>
            <a:pPr marL="342900" indent="-342900">
              <a:buAutoNum type="arabicPeriod"/>
            </a:pPr>
            <a:r>
              <a:rPr lang="en-US" dirty="0" smtClean="0"/>
              <a:t>Tons of components</a:t>
            </a:r>
          </a:p>
          <a:p>
            <a:pPr marL="342900" indent="-342900">
              <a:buAutoNum type="arabicPeriod"/>
            </a:pPr>
            <a:r>
              <a:rPr lang="en-US" dirty="0" smtClean="0"/>
              <a:t>Faster integration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Web Optimization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OSAWP Security</a:t>
            </a:r>
          </a:p>
          <a:p>
            <a:pPr marL="342900" indent="-342900">
              <a:buAutoNum type="arabicPeriod"/>
            </a:pPr>
            <a:r>
              <a:rPr lang="en-US" dirty="0" smtClean="0"/>
              <a:t>Robust scaffolding.</a:t>
            </a: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Cache things out of the box</a:t>
            </a:r>
            <a:r>
              <a:rPr lang="en-US" dirty="0" smtClean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smtClean="0"/>
              <a:t>framework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And many more.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89650" y="788316"/>
            <a:ext cx="46441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NO ! </a:t>
            </a:r>
            <a:r>
              <a:rPr lang="en-US" dirty="0" smtClean="0"/>
              <a:t>Additional styling framework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No existing component.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NO ! </a:t>
            </a:r>
            <a:r>
              <a:rPr lang="en-US" dirty="0" smtClean="0"/>
              <a:t>Faster integration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NO ! </a:t>
            </a:r>
            <a:r>
              <a:rPr lang="en-US" dirty="0" smtClean="0"/>
              <a:t>Web Optimization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NO ! </a:t>
            </a:r>
            <a:r>
              <a:rPr lang="en-US" dirty="0" smtClean="0"/>
              <a:t>OSAWP Security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NO ! </a:t>
            </a:r>
            <a:r>
              <a:rPr lang="en-US" dirty="0" smtClean="0"/>
              <a:t>Robust scaffolding.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NO ! </a:t>
            </a:r>
            <a:r>
              <a:rPr lang="en-US" dirty="0" err="1"/>
              <a:t>Javascript</a:t>
            </a:r>
            <a:r>
              <a:rPr lang="en-US" dirty="0"/>
              <a:t> framework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NO ! </a:t>
            </a:r>
            <a:r>
              <a:rPr lang="en-US" dirty="0"/>
              <a:t>Cache things out of the box.</a:t>
            </a:r>
          </a:p>
          <a:p>
            <a:pPr marL="342900" indent="-342900">
              <a:buAutoNum type="arabicPeriod"/>
            </a:pPr>
            <a:r>
              <a:rPr lang="en-US" dirty="0" smtClean="0"/>
              <a:t>Make your own.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1376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2" dur="9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3" grpId="2"/>
      <p:bldP spid="13" grpId="3"/>
      <p:bldP spid="18" grpId="0"/>
      <p:bldP spid="18" grpId="1"/>
      <p:bldP spid="18" grpId="2"/>
      <p:bldP spid="18" grpId="3"/>
      <p:bldP spid="6" grpId="0" uiExpand="1" build="p"/>
      <p:bldP spid="19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3216</TotalTime>
  <Words>497</Words>
  <Application>Microsoft Office PowerPoint</Application>
  <PresentationFormat>Widescreen</PresentationFormat>
  <Paragraphs>112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Segoe UI</vt:lpstr>
      <vt:lpstr>SolaimanLipi</vt:lpstr>
      <vt:lpstr>Times New Roman</vt:lpstr>
      <vt:lpstr>Office Theme</vt:lpstr>
      <vt:lpstr>ASP.NET MVC Bootstrapper</vt:lpstr>
      <vt:lpstr>Topics</vt:lpstr>
      <vt:lpstr>Why do we need such a framework?</vt:lpstr>
      <vt:lpstr>How it is going to solve the problems?</vt:lpstr>
      <vt:lpstr>Technology</vt:lpstr>
      <vt:lpstr>Technology</vt:lpstr>
      <vt:lpstr>Technology</vt:lpstr>
      <vt:lpstr>PowerPoint Presentation</vt:lpstr>
      <vt:lpstr>Let’s see Pure MVC vs Framework</vt:lpstr>
      <vt:lpstr>Javascript MVC Framework</vt:lpstr>
      <vt:lpstr>Future plans</vt:lpstr>
      <vt:lpstr>Source Code</vt:lpstr>
      <vt:lpstr>How to install it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Alim</dc:creator>
  <cp:lastModifiedBy>Alim</cp:lastModifiedBy>
  <cp:revision>800</cp:revision>
  <dcterms:created xsi:type="dcterms:W3CDTF">2014-03-24T16:58:44Z</dcterms:created>
  <dcterms:modified xsi:type="dcterms:W3CDTF">2015-09-10T20:01:28Z</dcterms:modified>
</cp:coreProperties>
</file>