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5" r:id="rId2"/>
  </p:sldMasterIdLst>
  <p:notesMasterIdLst>
    <p:notesMasterId r:id="rId17"/>
  </p:notesMasterIdLst>
  <p:sldIdLst>
    <p:sldId id="437" r:id="rId3"/>
    <p:sldId id="689" r:id="rId4"/>
    <p:sldId id="690" r:id="rId5"/>
    <p:sldId id="691" r:id="rId6"/>
    <p:sldId id="692" r:id="rId7"/>
    <p:sldId id="693" r:id="rId8"/>
    <p:sldId id="686" r:id="rId9"/>
    <p:sldId id="687" r:id="rId10"/>
    <p:sldId id="688" r:id="rId11"/>
    <p:sldId id="694" r:id="rId12"/>
    <p:sldId id="696" r:id="rId13"/>
    <p:sldId id="697" r:id="rId14"/>
    <p:sldId id="698" r:id="rId15"/>
    <p:sldId id="594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a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CC0066"/>
    <a:srgbClr val="333399"/>
    <a:srgbClr val="660033"/>
    <a:srgbClr val="000066"/>
    <a:srgbClr val="003366"/>
    <a:srgbClr val="0174A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>
      <p:cViewPr>
        <p:scale>
          <a:sx n="75" d="100"/>
          <a:sy n="75" d="100"/>
        </p:scale>
        <p:origin x="11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AB1F45C-7333-4CE6-913A-C986111B755F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8DF920E-C533-441D-AEEE-ACF3C7F64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7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fld id="{E1607F48-D4D7-482C-99A5-F8D2B2DB07BD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086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04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fld id="{5365DCB7-F055-4462-893F-811BBC21C948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81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即问题转化为：要求找出最多相容会场集合</a:t>
            </a:r>
            <a:r>
              <a:rPr lang="en-US" altLang="zh-CN" smtClean="0"/>
              <a:t>A</a:t>
            </a:r>
            <a:r>
              <a:rPr lang="zh-CN" altLang="en-US" smtClean="0"/>
              <a:t>。</a:t>
            </a:r>
          </a:p>
        </p:txBody>
      </p:sp>
      <p:sp>
        <p:nvSpPr>
          <p:cNvPr id="1925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fld id="{91C9268D-F7BA-4CA8-9D4C-85F6E83106BC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479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 </a:t>
            </a:r>
            <a:r>
              <a:rPr lang="en-US" altLang="zh-CN" smtClean="0"/>
              <a:t>E.W.Dijkstra</a:t>
            </a:r>
            <a:r>
              <a:rPr lang="zh-CN" altLang="en-US" smtClean="0"/>
              <a:t>是一位荷兰的计算机科学家，图灵</a:t>
            </a:r>
            <a:r>
              <a:rPr lang="en-US" altLang="zh-CN" smtClean="0"/>
              <a:t>(Turing)</a:t>
            </a:r>
            <a:r>
              <a:rPr lang="zh-CN" altLang="en-US" smtClean="0"/>
              <a:t>奖获得者，</a:t>
            </a:r>
            <a:r>
              <a:rPr lang="en-US" altLang="zh-CN" smtClean="0"/>
              <a:t>1959</a:t>
            </a:r>
            <a:r>
              <a:rPr lang="zh-CN" altLang="en-US" smtClean="0"/>
              <a:t>发表该算法</a:t>
            </a:r>
          </a:p>
        </p:txBody>
      </p:sp>
      <p:sp>
        <p:nvSpPr>
          <p:cNvPr id="1863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fld id="{F9B28F44-261F-41C7-93A5-33D332CD352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098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9300" y="16478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7000" y="3606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页脚占位符 3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482600" y="6261100"/>
            <a:ext cx="1485900" cy="431800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5" name="灯片编号占位符 4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4329145C-6EBE-4CC5-8BB0-2980EBC9DF49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24840868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/>
          </p:cNvPr>
          <p:cNvSpPr/>
          <p:nvPr userDrawn="1"/>
        </p:nvSpPr>
        <p:spPr>
          <a:xfrm>
            <a:off x="0" y="0"/>
            <a:ext cx="9144000" cy="557213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K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p"/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24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722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1A659-9620-4E9A-B7B3-09DED7CF9549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E0A743E7-C092-41BD-B4A3-4751963D908B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5880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81F9F-0F02-43BF-8FC1-AC0D21BFFC54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BB9165E6-949D-4EA9-B1A7-9C6B5B98D5B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0111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D95AA-C925-4F3B-B114-48670B7113F3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AFC5E62F-038C-474F-A2AF-1F9CADA2905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7672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72631-6038-494C-95EA-8CD740898D42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E4C66EF4-F54F-44DD-AF59-922DCC694C1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6332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2F58F-0D7C-47E9-AF42-12968CAE8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06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AE985-0C7C-44CF-A843-F3D9C9025577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EEB30873-608A-43AF-84AB-D181587C88B7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19631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10F6F-B2F2-4EB3-AC63-F2F6FE7EE568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AC592A36-D7FC-4A8A-87CF-B5A0068A6C04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52143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C398-8398-4EB9-A3EE-2DBDEB5C9A10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21A8C786-2EFE-49D5-83D5-535F41E455E9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847241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234D1-C996-4044-97BD-954E380C46A5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C1E7A6D1-9DC9-462C-B134-3751DA1E9DA4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6832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142852"/>
            <a:ext cx="8229600" cy="8509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79619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900" y="14351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14478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E0227CCC-C7DA-43F5-9E0A-F0AB11BFE062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73800"/>
            <a:ext cx="1854200" cy="431800"/>
          </a:xfrm>
        </p:spPr>
        <p:txBody>
          <a:bodyPr/>
          <a:lstStyle>
            <a:lvl1pPr algn="l">
              <a:lnSpc>
                <a:spcPct val="100000"/>
              </a:lnSpc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7596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28601"/>
            <a:ext cx="8229600" cy="8635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9900" y="14605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14986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0BBD7833-9F2F-4CA6-8C2B-4CFA74B25840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73800"/>
            <a:ext cx="1816100" cy="419100"/>
          </a:xfrm>
        </p:spPr>
        <p:txBody>
          <a:bodyPr/>
          <a:lstStyle>
            <a:lvl1pPr algn="l">
              <a:lnSpc>
                <a:spcPct val="100000"/>
              </a:lnSpc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7214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215901"/>
            <a:ext cx="8229600" cy="8508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460500"/>
            <a:ext cx="4038600" cy="45307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21891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5500" y="3827463"/>
            <a:ext cx="4038600" cy="21891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6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58044341-0488-4361-BC38-127E51CBD1EF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7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73800"/>
            <a:ext cx="1765300" cy="419100"/>
          </a:xfrm>
        </p:spPr>
        <p:txBody>
          <a:bodyPr/>
          <a:lstStyle>
            <a:lvl1pPr algn="l">
              <a:lnSpc>
                <a:spcPct val="100000"/>
              </a:lnSpc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919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69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066800"/>
            <a:ext cx="8229600" cy="51911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638175" y="6456363"/>
            <a:ext cx="496252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>
              <a:latin typeface="+mj-lt"/>
            </a:endParaRPr>
          </a:p>
        </p:txBody>
      </p:sp>
      <p:sp>
        <p:nvSpPr>
          <p:cNvPr id="5" name="灯片编号占位符 4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408738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40EDFA11-6E1C-4D67-9A6B-53BFB99AC106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36478014"/>
      </p:ext>
    </p:extLst>
  </p:cSld>
  <p:clrMapOvr>
    <a:masterClrMapping/>
  </p:clrMapOvr>
  <p:transition advTm="183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D2AF-7A4D-4DB7-9FE2-38E2AD9DC2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1411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A143E-49F5-43EF-90DE-C92251292D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7782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2C86A-5324-4AC3-9F87-7DC82EB67CBA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C6285B12-2458-49E8-B394-9F1D3C1E430A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6468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第七章 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33500"/>
            <a:ext cx="82296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131077" name="Rectangle 5">
            <a:extLst/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9900" y="6248400"/>
            <a:ext cx="889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just" eaLnBrk="1" hangingPunct="1">
              <a:lnSpc>
                <a:spcPct val="150000"/>
              </a:lnSpc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131078" name="Rectangle 6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13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DC3B1DA2-6EA0-40E3-A349-55471079F665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95300" y="6248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533400" y="11049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</p:sldLayoutIdLst>
  <p:transition/>
  <p:hf hdr="0" dt="0"/>
  <p:txStyles>
    <p:titleStyle>
      <a:lvl1pPr algn="ctr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defRPr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defRPr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defRPr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defRPr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2060"/>
        </a:buClr>
        <a:buSzPct val="6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2060"/>
        </a:buClr>
        <a:buSzPct val="7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ACE6D96-A193-446F-A5DD-CA6E4E76EEB7}" type="datetimeFigureOut">
              <a:rPr lang="zh-CN" altLang="en-US"/>
              <a:pPr>
                <a:defRPr/>
              </a:pPr>
              <a:t>2024/11/20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 </a:t>
            </a:r>
            <a:r>
              <a:rPr lang="zh-CN" altLang="en-US"/>
              <a:t>李志欣</a:t>
            </a: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第</a:t>
            </a:r>
            <a:fld id="{7461C316-FC28-4A19-93C1-9B3880A4B2FF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3983" r:id="rId3"/>
    <p:sldLayoutId id="2147484000" r:id="rId4"/>
    <p:sldLayoutId id="2147483984" r:id="rId5"/>
    <p:sldLayoutId id="2147483985" r:id="rId6"/>
    <p:sldLayoutId id="2147484001" r:id="rId7"/>
    <p:sldLayoutId id="2147483986" r:id="rId8"/>
    <p:sldLayoutId id="2147483987" r:id="rId9"/>
    <p:sldLayoutId id="2147483988" r:id="rId10"/>
    <p:sldLayoutId id="214748398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/>
          </p:cNvPr>
          <p:cNvSpPr txBox="1"/>
          <p:nvPr/>
        </p:nvSpPr>
        <p:spPr>
          <a:xfrm>
            <a:off x="1846263" y="2705100"/>
            <a:ext cx="5451475" cy="1447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/>
          </p:cNvPr>
          <p:cNvSpPr/>
          <p:nvPr/>
        </p:nvSpPr>
        <p:spPr>
          <a:xfrm>
            <a:off x="0" y="2259013"/>
            <a:ext cx="9144000" cy="2339975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8436" name="图片 10" descr="QQ图片201608131037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13789" b="4597"/>
          <a:stretch>
            <a:fillRect/>
          </a:stretch>
        </p:blipFill>
        <p:spPr bwMode="auto">
          <a:xfrm>
            <a:off x="4786313" y="14288"/>
            <a:ext cx="435768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17">
            <a:extLst/>
          </p:cNvPr>
          <p:cNvSpPr txBox="1"/>
          <p:nvPr/>
        </p:nvSpPr>
        <p:spPr>
          <a:xfrm>
            <a:off x="79375" y="2382838"/>
            <a:ext cx="8993188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5400" b="1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算法设计与分析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0" y="15875"/>
            <a:ext cx="47879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：自学</a:t>
            </a:r>
            <a:r>
              <a:rPr lang="en-US" altLang="zh-CN" dirty="0" err="1" smtClean="0"/>
              <a:t>Dijkstra</a:t>
            </a:r>
            <a:r>
              <a:rPr lang="zh-CN" altLang="en-US" dirty="0"/>
              <a:t>单源最短路径算法</a:t>
            </a:r>
          </a:p>
        </p:txBody>
      </p:sp>
      <p:sp>
        <p:nvSpPr>
          <p:cNvPr id="185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/>
              <a:t>问题描述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r>
              <a:rPr lang="zh-CN" altLang="en-US" dirty="0" smtClean="0"/>
              <a:t>单源最短路径问题</a:t>
            </a: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 smtClean="0"/>
              <a:t>已知一个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结点有向图</a:t>
            </a:r>
            <a:r>
              <a:rPr lang="en-US" altLang="zh-CN" dirty="0" smtClean="0"/>
              <a:t>G=(V,E)</a:t>
            </a:r>
            <a:r>
              <a:rPr lang="zh-CN" altLang="en-US" dirty="0" smtClean="0"/>
              <a:t>和边的权函数</a:t>
            </a:r>
            <a:r>
              <a:rPr lang="en-US" altLang="zh-CN" dirty="0" smtClean="0"/>
              <a:t>C(e)</a:t>
            </a:r>
            <a:r>
              <a:rPr lang="zh-CN" altLang="en-US" dirty="0" smtClean="0"/>
              <a:t>，求由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中某指定结点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到其它各结点的最短路径。假定边的权值为正。</a:t>
            </a:r>
            <a:endParaRPr lang="en-US" altLang="zh-CN" dirty="0" smtClean="0"/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/>
              <a:t>任务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、理解算法的基本思想：该算法是解决单源最短路径的贪心算法。</a:t>
            </a:r>
            <a:endParaRPr lang="en-US" altLang="zh-CN" dirty="0" smtClean="0"/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、理解算法描述。</a:t>
            </a:r>
            <a:endParaRPr lang="en-US" altLang="zh-CN" dirty="0" smtClean="0"/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、分析该算法的时间复杂度。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21305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2" y="836712"/>
            <a:ext cx="8676456" cy="5040560"/>
          </a:xfrm>
        </p:spPr>
        <p:txBody>
          <a:bodyPr>
            <a:noAutofit/>
          </a:bodyPr>
          <a:lstStyle/>
          <a:p>
            <a:r>
              <a:rPr lang="en-US" altLang="zh-CN" sz="1900" dirty="0" smtClean="0"/>
              <a:t>【</a:t>
            </a:r>
            <a:r>
              <a:rPr lang="zh-CN" altLang="en-US" sz="1900" dirty="0" smtClean="0"/>
              <a:t>问题描述</a:t>
            </a:r>
            <a:r>
              <a:rPr lang="en-US" altLang="zh-CN" sz="1900" dirty="0" smtClean="0"/>
              <a:t>】</a:t>
            </a:r>
            <a:r>
              <a:rPr lang="zh-CN" altLang="en-US" sz="1900" dirty="0" smtClean="0"/>
              <a:t>某</a:t>
            </a:r>
            <a:r>
              <a:rPr lang="zh-CN" altLang="en-US" sz="1900" dirty="0"/>
              <a:t>省自从实行了很多年的畅通工程计划后，终于修建了很多路。不过路多了也不好，每次要从一个城镇到另一个城镇时，都有许多种道路方案可以选择，而某些方案要比另一些方案行走的距离要短很多。这让行人很困扰。现在，已知起点和终点，请你计算出要从起点到终点，最短需要行走多少距离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 </a:t>
            </a:r>
            <a:r>
              <a:rPr lang="en-US" altLang="zh-CN" sz="1900" dirty="0" smtClean="0"/>
              <a:t>Input</a:t>
            </a:r>
            <a:r>
              <a:rPr lang="zh-CN" altLang="en-US" sz="1900" dirty="0" smtClean="0"/>
              <a:t>：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</a:t>
            </a:r>
            <a:r>
              <a:rPr lang="zh-CN" altLang="en-US" sz="1900" dirty="0" smtClean="0"/>
              <a:t>第</a:t>
            </a:r>
            <a:r>
              <a:rPr lang="zh-CN" altLang="en-US" sz="1900" dirty="0"/>
              <a:t>一行包含两个正整数</a:t>
            </a:r>
            <a:r>
              <a:rPr lang="en-US" altLang="zh-CN" sz="1900" dirty="0"/>
              <a:t>N</a:t>
            </a:r>
            <a:r>
              <a:rPr lang="zh-CN" altLang="en-US" sz="1900" dirty="0"/>
              <a:t>和</a:t>
            </a:r>
            <a:r>
              <a:rPr lang="en-US" altLang="zh-CN" sz="1900" dirty="0"/>
              <a:t>M(0&lt;N&lt;200,0&lt;M&lt;1000)</a:t>
            </a:r>
            <a:r>
              <a:rPr lang="zh-CN" altLang="en-US" sz="1900" dirty="0"/>
              <a:t>，分别代表现有城镇的数目和已修建的道路的数目。城镇分别以</a:t>
            </a:r>
            <a:r>
              <a:rPr lang="en-US" altLang="zh-CN" sz="1900" dirty="0"/>
              <a:t>0</a:t>
            </a:r>
            <a:r>
              <a:rPr lang="zh-CN" altLang="en-US" sz="1900" dirty="0"/>
              <a:t>～</a:t>
            </a:r>
            <a:r>
              <a:rPr lang="en-US" altLang="zh-CN" sz="1900" dirty="0"/>
              <a:t>N-1</a:t>
            </a:r>
            <a:r>
              <a:rPr lang="zh-CN" altLang="en-US" sz="1900" dirty="0"/>
              <a:t>编号。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接下来</a:t>
            </a:r>
            <a:r>
              <a:rPr lang="zh-CN" altLang="en-US" sz="1900" dirty="0"/>
              <a:t>是</a:t>
            </a:r>
            <a:r>
              <a:rPr lang="en-US" altLang="zh-CN" sz="1900" dirty="0"/>
              <a:t>M</a:t>
            </a:r>
            <a:r>
              <a:rPr lang="zh-CN" altLang="en-US" sz="1900" dirty="0" smtClean="0"/>
              <a:t>行信息，每一行三</a:t>
            </a:r>
            <a:r>
              <a:rPr lang="zh-CN" altLang="en-US" sz="1900" dirty="0"/>
              <a:t>个</a:t>
            </a:r>
            <a:r>
              <a:rPr lang="zh-CN" altLang="en-US" sz="1900" dirty="0" smtClean="0"/>
              <a:t>整数</a:t>
            </a:r>
            <a:r>
              <a:rPr lang="en-US" altLang="zh-CN" sz="1900" dirty="0" smtClean="0"/>
              <a:t>A,B,X (0&lt;=A,B&lt;N,A!=B,0&lt;X&lt;10000)</a:t>
            </a:r>
            <a:r>
              <a:rPr lang="zh-CN" altLang="en-US" sz="1900" dirty="0" smtClean="0"/>
              <a:t>，表示城镇</a:t>
            </a:r>
            <a:r>
              <a:rPr lang="en-US" altLang="zh-CN" sz="1900" dirty="0" smtClean="0"/>
              <a:t>A</a:t>
            </a:r>
            <a:r>
              <a:rPr lang="zh-CN" altLang="en-US" sz="1900" dirty="0" smtClean="0"/>
              <a:t>和城镇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之间有一条长度为</a:t>
            </a:r>
            <a:r>
              <a:rPr lang="en-US" altLang="zh-CN" sz="1900" dirty="0" smtClean="0"/>
              <a:t>X</a:t>
            </a:r>
            <a:r>
              <a:rPr lang="zh-CN" altLang="en-US" sz="1900" dirty="0" smtClean="0"/>
              <a:t>的双向道路。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再接下一行有两个整数</a:t>
            </a:r>
            <a:r>
              <a:rPr lang="en-US" altLang="zh-CN" sz="1900" dirty="0" smtClean="0"/>
              <a:t>S,T(0&lt;=S,T&lt;N)</a:t>
            </a:r>
            <a:r>
              <a:rPr lang="zh-CN" altLang="en-US" sz="1900" dirty="0" smtClean="0"/>
              <a:t>，分别代表起点和终点。</a:t>
            </a:r>
            <a:endParaRPr lang="en-US" altLang="zh-CN" sz="1900" dirty="0" smtClean="0"/>
          </a:p>
          <a:p>
            <a:r>
              <a:rPr lang="en-US" altLang="zh-CN" sz="1900" dirty="0" smtClean="0"/>
              <a:t>Output</a:t>
            </a:r>
            <a:r>
              <a:rPr lang="zh-CN" altLang="en-US" sz="1900" dirty="0"/>
              <a:t>对于每组数据，请在一行里输出最短需要行走的距离。如果不存在从</a:t>
            </a:r>
            <a:r>
              <a:rPr lang="en-US" altLang="zh-CN" sz="1900" dirty="0"/>
              <a:t>S</a:t>
            </a:r>
            <a:r>
              <a:rPr lang="zh-CN" altLang="en-US" sz="1900" dirty="0"/>
              <a:t>到</a:t>
            </a:r>
            <a:r>
              <a:rPr lang="en-US" altLang="zh-CN" sz="1900" dirty="0"/>
              <a:t>T</a:t>
            </a:r>
            <a:r>
              <a:rPr lang="zh-CN" altLang="en-US" sz="1900" dirty="0"/>
              <a:t>的路线，就输出</a:t>
            </a:r>
            <a:r>
              <a:rPr lang="en-US" altLang="zh-CN" sz="1900" dirty="0"/>
              <a:t>-1</a:t>
            </a:r>
            <a:r>
              <a:rPr lang="en-US" altLang="zh-CN" sz="1900" dirty="0" smtClean="0"/>
              <a:t>.</a:t>
            </a:r>
          </a:p>
          <a:p>
            <a:pPr marL="0" indent="0">
              <a:buNone/>
            </a:pPr>
            <a:r>
              <a:rPr lang="en-US" altLang="zh-CN" sz="1900" dirty="0" smtClean="0"/>
              <a:t>             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4373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676456" cy="5040560"/>
          </a:xfrm>
        </p:spPr>
        <p:txBody>
          <a:bodyPr>
            <a:noAutofit/>
          </a:bodyPr>
          <a:lstStyle/>
          <a:p>
            <a:r>
              <a:rPr lang="en-US" altLang="zh-CN" sz="1900" dirty="0" smtClean="0"/>
              <a:t>Input</a:t>
            </a:r>
            <a:r>
              <a:rPr lang="zh-CN" altLang="en-US" sz="1900" dirty="0" smtClean="0"/>
              <a:t>：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</a:t>
            </a:r>
            <a:r>
              <a:rPr lang="zh-CN" altLang="en-US" sz="1900" dirty="0" smtClean="0"/>
              <a:t>第</a:t>
            </a:r>
            <a:r>
              <a:rPr lang="zh-CN" altLang="en-US" sz="1900" dirty="0"/>
              <a:t>一行包含两个正整数</a:t>
            </a:r>
            <a:r>
              <a:rPr lang="en-US" altLang="zh-CN" sz="1900" dirty="0"/>
              <a:t>N</a:t>
            </a:r>
            <a:r>
              <a:rPr lang="zh-CN" altLang="en-US" sz="1900" dirty="0"/>
              <a:t>和</a:t>
            </a:r>
            <a:r>
              <a:rPr lang="en-US" altLang="zh-CN" sz="1900" dirty="0"/>
              <a:t>M(0&lt;N&lt;200,0&lt;M&lt;1000)</a:t>
            </a:r>
            <a:r>
              <a:rPr lang="zh-CN" altLang="en-US" sz="1900" dirty="0"/>
              <a:t>，分别代表现有城镇的数目和已修建的道路的数目。城镇分别以</a:t>
            </a:r>
            <a:r>
              <a:rPr lang="en-US" altLang="zh-CN" sz="1900" dirty="0"/>
              <a:t>0</a:t>
            </a:r>
            <a:r>
              <a:rPr lang="zh-CN" altLang="en-US" sz="1900" dirty="0"/>
              <a:t>～</a:t>
            </a:r>
            <a:r>
              <a:rPr lang="en-US" altLang="zh-CN" sz="1900" dirty="0"/>
              <a:t>N-1</a:t>
            </a:r>
            <a:r>
              <a:rPr lang="zh-CN" altLang="en-US" sz="1900" dirty="0"/>
              <a:t>编号。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接下来</a:t>
            </a:r>
            <a:r>
              <a:rPr lang="zh-CN" altLang="en-US" sz="1900" dirty="0"/>
              <a:t>是</a:t>
            </a:r>
            <a:r>
              <a:rPr lang="en-US" altLang="zh-CN" sz="1900" dirty="0"/>
              <a:t>M</a:t>
            </a:r>
            <a:r>
              <a:rPr lang="zh-CN" altLang="en-US" sz="1900" dirty="0" smtClean="0"/>
              <a:t>行信息，每一行三</a:t>
            </a:r>
            <a:r>
              <a:rPr lang="zh-CN" altLang="en-US" sz="1900" dirty="0"/>
              <a:t>个</a:t>
            </a:r>
            <a:r>
              <a:rPr lang="zh-CN" altLang="en-US" sz="1900" dirty="0" smtClean="0"/>
              <a:t>整数</a:t>
            </a:r>
            <a:r>
              <a:rPr lang="en-US" altLang="zh-CN" sz="1900" dirty="0" smtClean="0"/>
              <a:t>A,B,X (0&lt;=A,B&lt;N,A!=B,0&lt;X&lt;10000)</a:t>
            </a:r>
            <a:r>
              <a:rPr lang="zh-CN" altLang="en-US" sz="1900" dirty="0" smtClean="0"/>
              <a:t>，表示城镇</a:t>
            </a:r>
            <a:r>
              <a:rPr lang="en-US" altLang="zh-CN" sz="1900" dirty="0" smtClean="0"/>
              <a:t>A</a:t>
            </a:r>
            <a:r>
              <a:rPr lang="zh-CN" altLang="en-US" sz="1900" dirty="0" smtClean="0"/>
              <a:t>和城镇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之间有一条长度为</a:t>
            </a:r>
            <a:r>
              <a:rPr lang="en-US" altLang="zh-CN" sz="1900" dirty="0" smtClean="0"/>
              <a:t>X</a:t>
            </a:r>
            <a:r>
              <a:rPr lang="zh-CN" altLang="en-US" sz="1900" dirty="0" smtClean="0"/>
              <a:t>的双向道路。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再接下一行有两个整数</a:t>
            </a:r>
            <a:r>
              <a:rPr lang="en-US" altLang="zh-CN" sz="1900" dirty="0" smtClean="0"/>
              <a:t>S,T(0&lt;=S,T&lt;N)</a:t>
            </a:r>
            <a:r>
              <a:rPr lang="zh-CN" altLang="en-US" sz="1900" dirty="0" smtClean="0"/>
              <a:t>，分别代表起点和终点。</a:t>
            </a:r>
            <a:endParaRPr lang="en-US" altLang="zh-CN" sz="1900" dirty="0" smtClean="0"/>
          </a:p>
          <a:p>
            <a:r>
              <a:rPr lang="en-US" altLang="zh-CN" sz="1900" dirty="0" smtClean="0"/>
              <a:t>Output</a:t>
            </a:r>
            <a:r>
              <a:rPr lang="zh-CN" altLang="en-US" sz="1900" dirty="0"/>
              <a:t>对于每组数据，请在一行里输出最短需要行走的距离。如果不存在从</a:t>
            </a:r>
            <a:r>
              <a:rPr lang="en-US" altLang="zh-CN" sz="1900" dirty="0"/>
              <a:t>S</a:t>
            </a:r>
            <a:r>
              <a:rPr lang="zh-CN" altLang="en-US" sz="1900" dirty="0"/>
              <a:t>到</a:t>
            </a:r>
            <a:r>
              <a:rPr lang="en-US" altLang="zh-CN" sz="1900" dirty="0"/>
              <a:t>T</a:t>
            </a:r>
            <a:r>
              <a:rPr lang="zh-CN" altLang="en-US" sz="1900" dirty="0"/>
              <a:t>的路线，就输出</a:t>
            </a:r>
            <a:r>
              <a:rPr lang="en-US" altLang="zh-CN" sz="1900" dirty="0"/>
              <a:t>-1</a:t>
            </a:r>
            <a:r>
              <a:rPr lang="en-US" altLang="zh-CN" sz="1900" dirty="0" smtClean="0"/>
              <a:t>.</a:t>
            </a:r>
          </a:p>
          <a:p>
            <a:r>
              <a:rPr lang="en-US" altLang="zh-CN" sz="1900" dirty="0" smtClean="0"/>
              <a:t> </a:t>
            </a:r>
            <a:r>
              <a:rPr lang="en-US" altLang="zh-CN" sz="1900" dirty="0"/>
              <a:t>Sample Input      </a:t>
            </a:r>
            <a:endParaRPr lang="en-US" altLang="zh-CN" sz="1900" dirty="0" smtClean="0"/>
          </a:p>
          <a:p>
            <a:pPr marL="355600" indent="0">
              <a:buNone/>
            </a:pPr>
            <a:r>
              <a:rPr lang="en-US" altLang="zh-CN" sz="1900" dirty="0" smtClean="0"/>
              <a:t>3 3</a:t>
            </a:r>
          </a:p>
          <a:p>
            <a:pPr marL="355600" indent="0">
              <a:buNone/>
            </a:pPr>
            <a:r>
              <a:rPr lang="en-US" altLang="zh-CN" sz="1900" dirty="0" smtClean="0"/>
              <a:t>0 </a:t>
            </a:r>
            <a:r>
              <a:rPr lang="en-US" altLang="zh-CN" sz="1900" dirty="0"/>
              <a:t>1 </a:t>
            </a:r>
            <a:r>
              <a:rPr lang="en-US" altLang="zh-CN" sz="1900" dirty="0" smtClean="0"/>
              <a:t>1</a:t>
            </a:r>
          </a:p>
          <a:p>
            <a:pPr marL="355600" indent="0">
              <a:buNone/>
            </a:pPr>
            <a:r>
              <a:rPr lang="en-US" altLang="zh-CN" sz="1900" dirty="0" smtClean="0"/>
              <a:t>0 </a:t>
            </a:r>
            <a:r>
              <a:rPr lang="en-US" altLang="zh-CN" sz="1900" dirty="0"/>
              <a:t>2 </a:t>
            </a:r>
            <a:r>
              <a:rPr lang="en-US" altLang="zh-CN" sz="1900" dirty="0" smtClean="0"/>
              <a:t>3</a:t>
            </a:r>
          </a:p>
          <a:p>
            <a:pPr marL="355600" indent="0">
              <a:buNone/>
            </a:pPr>
            <a:r>
              <a:rPr lang="en-US" altLang="zh-CN" sz="1900" dirty="0" smtClean="0"/>
              <a:t>1 </a:t>
            </a:r>
            <a:r>
              <a:rPr lang="en-US" altLang="zh-CN" sz="1900" dirty="0"/>
              <a:t>2 </a:t>
            </a:r>
            <a:r>
              <a:rPr lang="en-US" altLang="zh-CN" sz="1900" dirty="0" smtClean="0"/>
              <a:t>1</a:t>
            </a:r>
          </a:p>
          <a:p>
            <a:pPr marL="355600" indent="0">
              <a:buNone/>
            </a:pPr>
            <a:r>
              <a:rPr lang="en-US" altLang="zh-CN" sz="1900" dirty="0" smtClean="0"/>
              <a:t>0 </a:t>
            </a:r>
            <a:r>
              <a:rPr lang="en-US" altLang="zh-CN" sz="1900" dirty="0"/>
              <a:t>2</a:t>
            </a:r>
          </a:p>
          <a:p>
            <a:r>
              <a:rPr lang="zh-CN" altLang="en-US" sz="1900" dirty="0" smtClean="0"/>
              <a:t>输出 </a:t>
            </a:r>
            <a:r>
              <a:rPr lang="en-US" altLang="zh-CN" sz="1900" dirty="0" smtClean="0"/>
              <a:t>2                            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91061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作业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6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：课后作业</a:t>
            </a:r>
            <a:r>
              <a:rPr lang="en-US" altLang="zh-CN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P146/P128</a:t>
            </a:r>
            <a:r>
              <a:rPr lang="zh-CN" altLang="en-US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任选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2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道题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492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/>
          </p:cNvPr>
          <p:cNvSpPr/>
          <p:nvPr/>
        </p:nvSpPr>
        <p:spPr>
          <a:xfrm>
            <a:off x="2324100" y="3744913"/>
            <a:ext cx="4495800" cy="93821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>
            <a:extLst/>
          </p:cNvPr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>
              <a:extLst/>
            </p:cNvPr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1" name="Freeform 7">
              <a:extLst/>
            </p:cNvPr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HK" altLang="en-US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97013"/>
            <a:ext cx="8050212" cy="48688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数据输入：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第一行：二个整数</a:t>
            </a:r>
            <a:r>
              <a:rPr lang="en-US" altLang="zh-CN" sz="2000" dirty="0" err="1" smtClean="0"/>
              <a:t>n,m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n&lt;=5000,m&lt;=5000,p&lt;=5000</a:t>
            </a:r>
            <a:r>
              <a:rPr lang="zh-CN" altLang="en-US" sz="2000" dirty="0" smtClean="0"/>
              <a:t>），分别表示有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个人，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个亲戚关系。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以下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行：每行两个数，表示具有亲戚关系。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接下来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，询问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对亲戚关系，</a:t>
            </a:r>
            <a:r>
              <a:rPr lang="en-US" altLang="zh-CN" sz="2000" dirty="0" smtClean="0"/>
              <a:t>p&lt;=5000 </a:t>
            </a:r>
            <a:r>
              <a:rPr lang="zh-CN" altLang="en-US" sz="2000" dirty="0" smtClean="0"/>
              <a:t>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以下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行：每行两个数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j</a:t>
            </a:r>
            <a:r>
              <a:rPr lang="zh-CN" altLang="en-US" sz="2000" dirty="0" smtClean="0"/>
              <a:t>，询问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j</a:t>
            </a:r>
            <a:r>
              <a:rPr lang="zh-CN" altLang="en-US" sz="2000" dirty="0" smtClean="0"/>
              <a:t>是否具有亲戚关系。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数据输出：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000" dirty="0" smtClean="0"/>
              <a:t>P</a:t>
            </a:r>
            <a:r>
              <a:rPr lang="zh-CN" altLang="en-US" sz="2000" dirty="0" smtClean="0"/>
              <a:t>行，每行一个’</a:t>
            </a:r>
            <a:r>
              <a:rPr lang="en-US" altLang="zh-CN" sz="2000" dirty="0" smtClean="0"/>
              <a:t>YES’</a:t>
            </a:r>
            <a:r>
              <a:rPr lang="zh-CN" altLang="en-US" sz="2000" dirty="0" smtClean="0"/>
              <a:t>或’</a:t>
            </a:r>
            <a:r>
              <a:rPr lang="en-US" altLang="zh-CN" sz="2000" dirty="0" smtClean="0"/>
              <a:t>NO’</a:t>
            </a:r>
            <a:r>
              <a:rPr lang="zh-CN" altLang="en-US" sz="2000" dirty="0" smtClean="0"/>
              <a:t>。表示第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个询问的答案为“具有”或“不具有”亲戚关系。</a:t>
            </a:r>
          </a:p>
          <a:p>
            <a:pPr eaLnBrk="1" hangingPunct="1">
              <a:spcBef>
                <a:spcPct val="0"/>
              </a:spcBef>
            </a:pPr>
            <a:endParaRPr lang="zh-CN" altLang="en-US" sz="1200" dirty="0" smtClean="0"/>
          </a:p>
        </p:txBody>
      </p:sp>
      <p:sp>
        <p:nvSpPr>
          <p:cNvPr id="3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446088" y="609600"/>
            <a:ext cx="7886700" cy="8874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作业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亲戚问题的实现</a:t>
            </a:r>
          </a:p>
        </p:txBody>
      </p:sp>
    </p:spTree>
    <p:extLst>
      <p:ext uri="{BB962C8B-B14F-4D97-AF65-F5344CB8AC3E}">
        <p14:creationId xmlns:p14="http://schemas.microsoft.com/office/powerpoint/2010/main" val="2866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 noChangeArrowheads="1"/>
          </p:cNvSpPr>
          <p:nvPr>
            <p:ph idx="1"/>
          </p:nvPr>
        </p:nvSpPr>
        <p:spPr>
          <a:xfrm>
            <a:off x="1265238" y="708025"/>
            <a:ext cx="3516312" cy="58642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200" smtClean="0"/>
              <a:t>输入：</a:t>
            </a:r>
            <a:endParaRPr lang="en-US" altLang="zh-CN" sz="220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10   7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2  4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5  7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1  3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8  9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1  2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5  6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2  3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3  4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8  10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/>
              <a:t>8  9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220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zh-CN" altLang="en-US" sz="2200" smtClean="0"/>
          </a:p>
        </p:txBody>
      </p:sp>
      <p:sp>
        <p:nvSpPr>
          <p:cNvPr id="52227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fld id="{EA30E61B-7AD8-4A3C-BC15-45CE4E52ED6D}" type="slidenum">
              <a:rPr lang="zh-HK" altLang="en-US" sz="1800" smtClean="0">
                <a:solidFill>
                  <a:srgbClr val="89898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pPr algn="ctr" eaLnBrk="0" hangingPunct="0">
                <a:spcBef>
                  <a:spcPct val="0"/>
                </a:spcBef>
                <a:buFontTx/>
                <a:buNone/>
              </a:pPr>
              <a:t>3</a:t>
            </a:fld>
            <a:endParaRPr lang="zh-HK" altLang="en-US" sz="1800" smtClean="0">
              <a:solidFill>
                <a:srgbClr val="89898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" name="内容占位符 2">
            <a:extLst/>
          </p:cNvPr>
          <p:cNvSpPr txBox="1">
            <a:spLocks/>
          </p:cNvSpPr>
          <p:nvPr/>
        </p:nvSpPr>
        <p:spPr>
          <a:xfrm>
            <a:off x="4408488" y="727075"/>
            <a:ext cx="3059112" cy="5483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输出：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defRPr/>
            </a:pP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YES</a:t>
            </a:r>
          </a:p>
          <a:p>
            <a:pPr marL="228600" indent="-228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</a:t>
            </a:r>
          </a:p>
          <a:p>
            <a:pPr marL="228600" indent="-228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defRPr/>
            </a:pP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YES</a:t>
            </a:r>
          </a:p>
          <a:p>
            <a:pPr marL="228600" indent="-228600" eaLnBrk="1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n"/>
              <a:defRPr/>
            </a:pP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9635" name="内容占位符 2"/>
          <p:cNvSpPr>
            <a:spLocks noGrp="1" noChangeArrowheads="1"/>
          </p:cNvSpPr>
          <p:nvPr>
            <p:ph idx="1"/>
          </p:nvPr>
        </p:nvSpPr>
        <p:spPr>
          <a:xfrm>
            <a:off x="446088" y="1341438"/>
            <a:ext cx="8229600" cy="4525962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altLang="zh-CN" smtClean="0"/>
              <a:t>L2-023. </a:t>
            </a:r>
            <a:r>
              <a:rPr lang="zh-CN" altLang="en-US" smtClean="0"/>
              <a:t>图着色问题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  图着色问题是一个著名的</a:t>
            </a:r>
            <a:r>
              <a:rPr lang="en-US" altLang="zh-CN" smtClean="0"/>
              <a:t>NP</a:t>
            </a:r>
            <a:r>
              <a:rPr lang="zh-CN" altLang="en-US" smtClean="0"/>
              <a:t>完全问题。给定无向图 </a:t>
            </a:r>
            <a:r>
              <a:rPr lang="en-US" altLang="zh-CN" smtClean="0"/>
              <a:t>G = (V, E)</a:t>
            </a:r>
            <a:r>
              <a:rPr lang="zh-CN" altLang="en-US" smtClean="0"/>
              <a:t>，问可否用</a:t>
            </a:r>
            <a:r>
              <a:rPr lang="en-US" altLang="zh-CN" smtClean="0"/>
              <a:t>K</a:t>
            </a:r>
            <a:r>
              <a:rPr lang="zh-CN" altLang="en-US" smtClean="0"/>
              <a:t>种颜色为</a:t>
            </a:r>
            <a:r>
              <a:rPr lang="en-US" altLang="zh-CN" smtClean="0"/>
              <a:t>V</a:t>
            </a:r>
            <a:r>
              <a:rPr lang="zh-CN" altLang="en-US" smtClean="0"/>
              <a:t>中的每一个顶点分配一种颜色，使得不会有两个相邻顶点具有同一种颜色？但本题并不是要你解决这个着色问题，而是对给定的一种颜色分配，请你判断这是否是图着色问题的一个解。</a:t>
            </a:r>
          </a:p>
          <a:p>
            <a:pPr algn="just"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7394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323850" y="836613"/>
            <a:ext cx="8424863" cy="5616575"/>
          </a:xfrm>
        </p:spPr>
        <p:txBody>
          <a:bodyPr rtlCol="0"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2600" b="1" dirty="0"/>
              <a:t>输入格式：</a:t>
            </a:r>
            <a:endParaRPr lang="zh-CN" altLang="en-US" sz="2600" dirty="0"/>
          </a:p>
          <a:p>
            <a:pPr indent="22225" algn="just" eaLnBrk="1" hangingPunct="1">
              <a:spcAft>
                <a:spcPts val="0"/>
              </a:spcAft>
              <a:buSzPct val="200000"/>
              <a:buFont typeface="微软雅黑" pitchFamily="34" charset="-122"/>
              <a:buChar char="-"/>
              <a:defRPr/>
            </a:pPr>
            <a:r>
              <a:rPr lang="zh-CN" altLang="en-US" sz="2200" dirty="0"/>
              <a:t>输入在第一行给出</a:t>
            </a:r>
            <a:r>
              <a:rPr lang="en-US" altLang="zh-CN" sz="2200" dirty="0"/>
              <a:t>3</a:t>
            </a:r>
            <a:r>
              <a:rPr lang="zh-CN" altLang="en-US" sz="2200" dirty="0"/>
              <a:t>个整数</a:t>
            </a:r>
            <a:r>
              <a:rPr lang="en-US" altLang="zh-CN" sz="2200" dirty="0"/>
              <a:t>V</a:t>
            </a:r>
            <a:r>
              <a:rPr lang="zh-CN" altLang="en-US" sz="2200" dirty="0"/>
              <a:t>（</a:t>
            </a:r>
            <a:r>
              <a:rPr lang="en-US" altLang="zh-CN" sz="2200" dirty="0"/>
              <a:t>0 &lt; V &lt;= 500</a:t>
            </a:r>
            <a:r>
              <a:rPr lang="zh-CN" altLang="en-US" sz="2200" dirty="0"/>
              <a:t>）、</a:t>
            </a:r>
            <a:r>
              <a:rPr lang="en-US" altLang="zh-CN" sz="2200" dirty="0"/>
              <a:t>E</a:t>
            </a:r>
            <a:r>
              <a:rPr lang="zh-CN" altLang="en-US" sz="2200" dirty="0"/>
              <a:t>（</a:t>
            </a:r>
            <a:r>
              <a:rPr lang="en-US" altLang="zh-CN" sz="2200" dirty="0"/>
              <a:t>&gt;= 0</a:t>
            </a:r>
            <a:r>
              <a:rPr lang="zh-CN" altLang="en-US" sz="2200" dirty="0"/>
              <a:t>）和</a:t>
            </a:r>
            <a:r>
              <a:rPr lang="en-US" altLang="zh-CN" sz="2200" dirty="0"/>
              <a:t>K</a:t>
            </a:r>
            <a:r>
              <a:rPr lang="zh-CN" altLang="en-US" sz="2200" dirty="0"/>
              <a:t>（</a:t>
            </a:r>
            <a:r>
              <a:rPr lang="en-US" altLang="zh-CN" sz="2200" dirty="0"/>
              <a:t>0 &lt; K &lt;= V</a:t>
            </a:r>
            <a:r>
              <a:rPr lang="zh-CN" altLang="en-US" sz="2200" dirty="0"/>
              <a:t>），分别是无向图的顶点数、边数、以及颜色数。顶点和颜色都从</a:t>
            </a:r>
            <a:r>
              <a:rPr lang="en-US" altLang="zh-CN" sz="2200" dirty="0"/>
              <a:t>1</a:t>
            </a:r>
            <a:r>
              <a:rPr lang="zh-CN" altLang="en-US" sz="2200" dirty="0"/>
              <a:t>到</a:t>
            </a:r>
            <a:r>
              <a:rPr lang="en-US" altLang="zh-CN" sz="2200" dirty="0"/>
              <a:t>V</a:t>
            </a:r>
            <a:r>
              <a:rPr lang="zh-CN" altLang="en-US" sz="2200" dirty="0"/>
              <a:t>编号。</a:t>
            </a:r>
            <a:endParaRPr lang="en-US" altLang="zh-CN" sz="2200" dirty="0"/>
          </a:p>
          <a:p>
            <a:pPr indent="22225" algn="just" eaLnBrk="1" hangingPunct="1">
              <a:spcAft>
                <a:spcPts val="0"/>
              </a:spcAft>
              <a:buSzPct val="200000"/>
              <a:buFont typeface="微软雅黑" pitchFamily="34" charset="-122"/>
              <a:buChar char="-"/>
              <a:defRPr/>
            </a:pPr>
            <a:r>
              <a:rPr lang="zh-CN" altLang="en-US" sz="2200" dirty="0"/>
              <a:t>随后</a:t>
            </a:r>
            <a:r>
              <a:rPr lang="en-US" altLang="zh-CN" sz="2200" dirty="0"/>
              <a:t>E</a:t>
            </a:r>
            <a:r>
              <a:rPr lang="zh-CN" altLang="en-US" sz="2200" dirty="0"/>
              <a:t>行，每行给出一条边的两个端点的编号。</a:t>
            </a:r>
            <a:endParaRPr lang="en-US" altLang="zh-CN" sz="2200" dirty="0"/>
          </a:p>
          <a:p>
            <a:pPr indent="22225" algn="just" eaLnBrk="1" hangingPunct="1">
              <a:spcAft>
                <a:spcPts val="0"/>
              </a:spcAft>
              <a:buSzPct val="200000"/>
              <a:buFont typeface="微软雅黑" pitchFamily="34" charset="-122"/>
              <a:buChar char="-"/>
              <a:defRPr/>
            </a:pPr>
            <a:r>
              <a:rPr lang="zh-CN" altLang="en-US" sz="2200" dirty="0"/>
              <a:t>在图的信息给出之后，给出了一个正整数</a:t>
            </a:r>
            <a:r>
              <a:rPr lang="en-US" altLang="zh-CN" sz="2200" dirty="0"/>
              <a:t>N</a:t>
            </a:r>
            <a:r>
              <a:rPr lang="zh-CN" altLang="en-US" sz="2200" dirty="0"/>
              <a:t>（</a:t>
            </a:r>
            <a:r>
              <a:rPr lang="en-US" altLang="zh-CN" sz="2200" dirty="0"/>
              <a:t>&lt;= 20</a:t>
            </a:r>
            <a:r>
              <a:rPr lang="zh-CN" altLang="en-US" sz="2200" dirty="0"/>
              <a:t>），是待检查的颜色分配方案的个数。随后</a:t>
            </a:r>
            <a:r>
              <a:rPr lang="en-US" altLang="zh-CN" sz="2200" dirty="0"/>
              <a:t>N</a:t>
            </a:r>
            <a:r>
              <a:rPr lang="zh-CN" altLang="en-US" sz="2200" dirty="0"/>
              <a:t>行，每行顺次给出</a:t>
            </a:r>
            <a:r>
              <a:rPr lang="en-US" altLang="zh-CN" sz="2200" dirty="0"/>
              <a:t>V</a:t>
            </a:r>
            <a:r>
              <a:rPr lang="zh-CN" altLang="en-US" sz="2200" dirty="0"/>
              <a:t>个顶点的颜色（第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个数字表示第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个顶点的颜色），数字间以空格分隔。题目保证给定的无向图是合法的（即不存在自回路和重边）。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zh-CN" altLang="en-US" sz="2600" b="1" dirty="0"/>
              <a:t>输出格式：</a:t>
            </a:r>
            <a:endParaRPr lang="zh-CN" altLang="en-US" sz="2600" dirty="0"/>
          </a:p>
          <a:p>
            <a:pPr ea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dirty="0"/>
              <a:t>     对每种颜色分配方案，如果是图着色问题的一个解则输出“</a:t>
            </a:r>
            <a:r>
              <a:rPr lang="en-US" altLang="zh-CN" sz="2200" dirty="0"/>
              <a:t>Yes”</a:t>
            </a:r>
            <a:r>
              <a:rPr lang="zh-CN" altLang="en-US" sz="2200" dirty="0"/>
              <a:t>，否则输出“</a:t>
            </a:r>
            <a:r>
              <a:rPr lang="en-US" altLang="zh-CN" sz="2200" dirty="0"/>
              <a:t>No”</a:t>
            </a:r>
            <a:r>
              <a:rPr lang="zh-CN" altLang="en-US" sz="2200" dirty="0"/>
              <a:t>，每句占一行。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2764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735013" y="620713"/>
            <a:ext cx="3981450" cy="583247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b="1"/>
              <a:t>输入样例：</a:t>
            </a:r>
            <a:endParaRPr lang="en-US" altLang="zh-CN" b="1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6 8 3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2 1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1 3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4 6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2 5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2 4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5 4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5 6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3 6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4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1 2 3 3 1 2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4 5 6 6 4 5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1 2 3 4 5 6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200"/>
              <a:t>2 3 4 2 3 4                               </a:t>
            </a:r>
          </a:p>
          <a:p>
            <a:pPr eaLnBrk="1" hangingPunct="1">
              <a:spcBef>
                <a:spcPct val="0"/>
              </a:spcBef>
              <a:defRPr/>
            </a:pPr>
            <a:endParaRPr lang="zh-CN" altLang="en-US" sz="2200"/>
          </a:p>
        </p:txBody>
      </p:sp>
      <p:sp>
        <p:nvSpPr>
          <p:cNvPr id="71683" name="内容占位符 2"/>
          <p:cNvSpPr txBox="1">
            <a:spLocks noChangeArrowheads="1"/>
          </p:cNvSpPr>
          <p:nvPr/>
        </p:nvSpPr>
        <p:spPr bwMode="auto">
          <a:xfrm>
            <a:off x="3924300" y="620713"/>
            <a:ext cx="39814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输出样例：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Yes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No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No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088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/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89443" name="内容占位符 4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2562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【</a:t>
            </a:r>
            <a:r>
              <a:rPr lang="zh-CN" altLang="en-US" sz="2200" dirty="0" smtClean="0"/>
              <a:t>问题描述</a:t>
            </a:r>
            <a:r>
              <a:rPr lang="en-US" altLang="zh-CN" sz="2200" dirty="0" smtClean="0">
                <a:solidFill>
                  <a:srgbClr val="FF0000"/>
                </a:solidFill>
              </a:rPr>
              <a:t>】</a:t>
            </a:r>
          </a:p>
          <a:p>
            <a:pPr marL="0" indent="0" eaLnBrk="1" latin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 smtClean="0"/>
              <a:t>      有若干个活动，第 </a:t>
            </a:r>
            <a:r>
              <a:rPr lang="en-US" altLang="zh-CN" sz="2200" dirty="0" err="1" smtClean="0"/>
              <a:t>i</a:t>
            </a:r>
            <a:r>
              <a:rPr lang="zh-CN" altLang="en-US" sz="2200" dirty="0" smtClean="0"/>
              <a:t>个活动的开始时间和结束时间是</a:t>
            </a:r>
            <a:endParaRPr lang="en-US" altLang="zh-CN" sz="2200" dirty="0" smtClean="0"/>
          </a:p>
          <a:p>
            <a:pPr marL="0" indent="0" eaLnBrk="1" latin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S</a:t>
            </a:r>
            <a:r>
              <a:rPr lang="en-US" altLang="zh-CN" sz="2200" baseline="-25000" dirty="0" err="1" smtClean="0"/>
              <a:t>i</a:t>
            </a:r>
            <a:r>
              <a:rPr lang="en-US" altLang="zh-CN" sz="2200" dirty="0" err="1" smtClean="0"/>
              <a:t>,F</a:t>
            </a:r>
            <a:r>
              <a:rPr lang="en-US" altLang="zh-CN" sz="2200" baseline="-25000" dirty="0" err="1" smtClean="0"/>
              <a:t>i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，同一个教室安排的活动之间不能交叠，求要安排所有活动，最少需要几个教室？并给出安排方案。 </a:t>
            </a:r>
            <a:endParaRPr lang="en-US" altLang="zh-CN" sz="2200" dirty="0" smtClean="0"/>
          </a:p>
          <a:p>
            <a:pPr marL="0" indent="0" eaLnBrk="1" latin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/>
              <a:t>Input</a:t>
            </a:r>
          </a:p>
          <a:p>
            <a:pPr marL="0" indent="0" eaLnBrk="1" latin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 smtClean="0"/>
              <a:t>第一行一个正整数</a:t>
            </a:r>
            <a:r>
              <a:rPr lang="en-US" altLang="zh-CN" sz="2200" dirty="0" smtClean="0"/>
              <a:t>n (n &lt;= 10000)</a:t>
            </a:r>
            <a:r>
              <a:rPr lang="zh-CN" altLang="en-US" sz="2200" dirty="0" smtClean="0"/>
              <a:t>代表活动的个数。 第二行到第</a:t>
            </a:r>
            <a:r>
              <a:rPr lang="en-US" altLang="zh-CN" sz="2200" dirty="0" smtClean="0"/>
              <a:t>(n + 1)</a:t>
            </a:r>
            <a:r>
              <a:rPr lang="zh-CN" altLang="en-US" sz="2200" dirty="0" smtClean="0"/>
              <a:t>行包含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个开始时间和结束时间。 开始时间严格小于结束时间，并且时间都是非负整数，小于</a:t>
            </a:r>
            <a:r>
              <a:rPr lang="en-US" altLang="zh-CN" sz="2200" dirty="0" smtClean="0"/>
              <a:t>1000000000</a:t>
            </a:r>
          </a:p>
          <a:p>
            <a:pPr marL="0" indent="0" eaLnBrk="1" latin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 smtClean="0"/>
              <a:t>Output</a:t>
            </a:r>
          </a:p>
          <a:p>
            <a:pPr marL="0" indent="0" eaLnBrk="1" latin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 smtClean="0"/>
              <a:t>第一行：最少教室的个数</a:t>
            </a:r>
            <a:r>
              <a:rPr lang="en-US" altLang="zh-CN" sz="2200" dirty="0" smtClean="0"/>
              <a:t>M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0" indent="0" eaLnBrk="1" latin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/>
              <a:t>M</a:t>
            </a:r>
            <a:r>
              <a:rPr lang="zh-CN" altLang="en-US" sz="2200" dirty="0" smtClean="0"/>
              <a:t>行：第</a:t>
            </a:r>
            <a:r>
              <a:rPr lang="en-US" altLang="zh-CN" sz="2200" dirty="0" smtClean="0"/>
              <a:t>M</a:t>
            </a:r>
            <a:r>
              <a:rPr lang="zh-CN" altLang="en-US" sz="2200" dirty="0" smtClean="0"/>
              <a:t>个教室的安排方案</a:t>
            </a:r>
            <a:endParaRPr lang="en-US" altLang="zh-CN" sz="2200" dirty="0" smtClean="0"/>
          </a:p>
          <a:p>
            <a:pPr marL="0" indent="0" eaLnBrk="1" latin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 rtlCol="0"/>
          <a:lstStyle/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/>
              <a:t>Input</a:t>
            </a:r>
            <a:r>
              <a:rPr lang="zh-CN" altLang="en-US" b="1" dirty="0"/>
              <a:t>示例</a:t>
            </a:r>
          </a:p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3 </a:t>
            </a:r>
          </a:p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1 2 </a:t>
            </a:r>
          </a:p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3 4 </a:t>
            </a:r>
          </a:p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2 9</a:t>
            </a:r>
          </a:p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/>
              <a:t>Output</a:t>
            </a:r>
            <a:r>
              <a:rPr lang="zh-CN" altLang="en-US" b="1" dirty="0"/>
              <a:t>示例</a:t>
            </a:r>
          </a:p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2</a:t>
            </a:r>
          </a:p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1 2</a:t>
            </a:r>
          </a:p>
          <a:p>
            <a:pPr marL="0" indent="0" eaLnBrk="1" fontAlgn="auto" latinLnBrk="1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3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565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作业</a:t>
            </a:r>
            <a:r>
              <a:rPr lang="en-US" altLang="zh-CN" sz="2400" dirty="0" smtClean="0"/>
              <a:t>4   </a:t>
            </a:r>
            <a:r>
              <a:rPr lang="zh-CN" altLang="en-US" sz="2400" dirty="0"/>
              <a:t>货币找零问题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507413" cy="45259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/>
              <a:t>用贪心法解决货币找零问题，货币面值： </a:t>
            </a:r>
            <a:r>
              <a:rPr lang="en-US" altLang="zh-CN" sz="2200" dirty="0"/>
              <a:t>100,50,20,10,5,1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 smtClean="0"/>
              <a:t>输入</a:t>
            </a:r>
            <a:endParaRPr lang="en-US" altLang="zh-CN" sz="2200" dirty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357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</a:t>
            </a:r>
            <a:r>
              <a:rPr lang="zh-CN" altLang="en-US" sz="2200" dirty="0"/>
              <a:t>输出</a:t>
            </a:r>
            <a:endParaRPr lang="en-US" altLang="zh-CN" sz="2200" dirty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200" dirty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200" dirty="0"/>
          </a:p>
        </p:txBody>
      </p:sp>
      <p:sp>
        <p:nvSpPr>
          <p:cNvPr id="50180" name="Rectangle 1"/>
          <p:cNvSpPr>
            <a:spLocks noChangeArrowheads="1"/>
          </p:cNvSpPr>
          <p:nvPr/>
        </p:nvSpPr>
        <p:spPr bwMode="auto">
          <a:xfrm>
            <a:off x="0" y="158750"/>
            <a:ext cx="2825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900">
                <a:solidFill>
                  <a:srgbClr val="008000"/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zh-CN" sz="800">
                <a:latin typeface="Arial" panose="020B0604020202020204" pitchFamily="34" charset="0"/>
                <a:ea typeface="华文行楷" panose="0201080004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>
              <a:latin typeface="Arial" panose="020B0604020202020204" pitchFamily="34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33178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1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chemeClr val="accent1"/>
          </a:solidFill>
          <a:prstDash val="solid"/>
          <a:miter lim="800000"/>
          <a:headEnd/>
          <a:tailEnd/>
        </a:ln>
      </a:spPr>
      <a:bodyPr/>
      <a:lstStyle>
        <a:defPPr>
          <a:defRPr/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21026</TotalTime>
  <Words>1082</Words>
  <Application>Microsoft Office PowerPoint</Application>
  <PresentationFormat>全屏显示(4:3)</PresentationFormat>
  <Paragraphs>117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新細明體</vt:lpstr>
      <vt:lpstr>黑体</vt:lpstr>
      <vt:lpstr>华文行楷</vt:lpstr>
      <vt:lpstr>宋体</vt:lpstr>
      <vt:lpstr>微软雅黑</vt:lpstr>
      <vt:lpstr>Arial</vt:lpstr>
      <vt:lpstr>Calibri</vt:lpstr>
      <vt:lpstr>Courier New</vt:lpstr>
      <vt:lpstr>Garamond</vt:lpstr>
      <vt:lpstr>Times New Roman</vt:lpstr>
      <vt:lpstr>Wingdings</vt:lpstr>
      <vt:lpstr>Edge</vt:lpstr>
      <vt:lpstr>Office 主题</vt:lpstr>
      <vt:lpstr>PowerPoint 演示文稿</vt:lpstr>
      <vt:lpstr>作业1：亲戚问题的实现</vt:lpstr>
      <vt:lpstr>PowerPoint 演示文稿</vt:lpstr>
      <vt:lpstr>作业2</vt:lpstr>
      <vt:lpstr>PowerPoint 演示文稿</vt:lpstr>
      <vt:lpstr>PowerPoint 演示文稿</vt:lpstr>
      <vt:lpstr>作业3：</vt:lpstr>
      <vt:lpstr>PowerPoint 演示文稿</vt:lpstr>
      <vt:lpstr>作业4   货币找零问题</vt:lpstr>
      <vt:lpstr>作业5：自学Dijkstra单源最短路径算法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tina</cp:lastModifiedBy>
  <cp:revision>516</cp:revision>
  <dcterms:created xsi:type="dcterms:W3CDTF">2006-06-21T07:55:46Z</dcterms:created>
  <dcterms:modified xsi:type="dcterms:W3CDTF">2024-11-20T01:25:25Z</dcterms:modified>
</cp:coreProperties>
</file>