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3" r:id="rId3"/>
    <p:sldId id="404" r:id="rId4"/>
    <p:sldId id="405" r:id="rId5"/>
    <p:sldId id="406" r:id="rId6"/>
    <p:sldId id="319" r:id="rId7"/>
    <p:sldId id="374" r:id="rId8"/>
    <p:sldId id="395" r:id="rId9"/>
    <p:sldId id="380" r:id="rId10"/>
    <p:sldId id="396" r:id="rId11"/>
    <p:sldId id="383" r:id="rId12"/>
    <p:sldId id="392" r:id="rId13"/>
    <p:sldId id="385" r:id="rId14"/>
    <p:sldId id="386" r:id="rId15"/>
    <p:sldId id="387" r:id="rId16"/>
    <p:sldId id="388" r:id="rId17"/>
    <p:sldId id="390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9ADF7"/>
    <a:srgbClr val="FFFFCC"/>
    <a:srgbClr val="F8F6A8"/>
    <a:srgbClr val="FCA0B6"/>
    <a:srgbClr val="969696"/>
    <a:srgbClr val="95FBF6"/>
    <a:srgbClr val="66CCFF"/>
    <a:srgbClr val="F3F38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1751" autoAdjust="0"/>
  </p:normalViewPr>
  <p:slideViewPr>
    <p:cSldViewPr>
      <p:cViewPr varScale="1">
        <p:scale>
          <a:sx n="150" d="100"/>
          <a:sy n="150" d="100"/>
        </p:scale>
        <p:origin x="-432" y="-36"/>
      </p:cViewPr>
      <p:guideLst>
        <p:guide orient="horz" pos="162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1D9D7AD-5437-4DBB-9590-D8D1B429EA2D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C0C4CE4-07DE-49B7-A3B4-E2412824414D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ACCP2005/ Разработка промышленных приложений 2.0/ Session 1/ из 23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r>
              <a:rPr lang="ru-RU" smtClean="0"/>
              <a:t>4/20/2016</a:t>
            </a:r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4/20/2016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4/20/2016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764" y="114300"/>
            <a:ext cx="779303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200150"/>
            <a:ext cx="38100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00150"/>
            <a:ext cx="3810000" cy="3486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4/20/2016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4/20/2016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4/20/2016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r>
              <a:rPr lang="ru-RU" smtClean="0"/>
              <a:t>4/20/2016</a:t>
            </a:r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r>
              <a:rPr lang="ru-RU" smtClean="0"/>
              <a:t>4/20/2016</a:t>
            </a:r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4/20/2016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4/20/2016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4/20/2016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r>
              <a:rPr lang="ru-RU" smtClean="0"/>
              <a:t>4/20/2016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 userDrawn="1"/>
        </p:nvSpPr>
        <p:spPr bwMode="auto">
          <a:xfrm>
            <a:off x="5638800" y="4880373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>
            <a:spAutoFit/>
          </a:bodyPr>
          <a:lstStyle/>
          <a:p>
            <a:pPr algn="ctr">
              <a:buSzPct val="100000"/>
            </a:pPr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Изучение Java на примерах/ Модуль 4/ </a:t>
            </a:r>
            <a:fld id="{D8531BA8-DDB1-4EBF-823E-80D564FE25F5}" type="slidenum"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pPr algn="ctr">
                <a:buSzPct val="100000"/>
              </a:pPr>
              <a:t>‹#›</a:t>
            </a:fld>
            <a:r>
              <a:rPr lang="en-US" altLang="ru-RU" sz="12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из 22</a:t>
            </a:r>
          </a:p>
        </p:txBody>
      </p:sp>
      <p:grpSp>
        <p:nvGrpSpPr>
          <p:cNvPr id="21" name="Group 17"/>
          <p:cNvGrpSpPr>
            <a:grpSpLocks/>
          </p:cNvGrpSpPr>
          <p:nvPr userDrawn="1"/>
        </p:nvGrpSpPr>
        <p:grpSpPr bwMode="auto">
          <a:xfrm>
            <a:off x="134938" y="285750"/>
            <a:ext cx="9009062" cy="789385"/>
            <a:chOff x="0" y="1536"/>
            <a:chExt cx="5675" cy="663"/>
          </a:xfrm>
        </p:grpSpPr>
        <p:grpSp>
          <p:nvGrpSpPr>
            <p:cNvPr id="24" name="Group 18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ru-RU" sz="2400"/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ru-RU" sz="2400"/>
              </a:p>
            </p:txBody>
          </p:sp>
        </p:grp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2" name="Rectangle 22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ru-RU" sz="2400"/>
              </a:p>
            </p:txBody>
          </p:sp>
          <p:sp>
            <p:nvSpPr>
              <p:cNvPr id="43" name="Rectangle 23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ru-RU" sz="2400"/>
              </a:p>
            </p:txBody>
          </p:sp>
        </p:grp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ru-RU" sz="24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ru-RU" sz="2400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ru-RU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8534400" cy="857250"/>
          </a:xfrm>
        </p:spPr>
        <p:txBody>
          <a:bodyPr/>
          <a:lstStyle/>
          <a:p>
            <a:pPr algn="ctr"/>
            <a:r>
              <a:rPr lang="en-US" altLang="ru-RU" dirty="0" err="1" smtClean="0">
                <a:cs typeface="Tahoma" pitchFamily="34" charset="0"/>
                <a:sym typeface="Tahoma" pitchFamily="34" charset="0"/>
              </a:rPr>
              <a:t>Модуль</a:t>
            </a:r>
            <a:r>
              <a:rPr lang="en-US" altLang="ru-RU" dirty="0" smtClean="0">
                <a:cs typeface="Tahoma" pitchFamily="34" charset="0"/>
                <a:sym typeface="Tahoma" pitchFamily="34" charset="0"/>
              </a:rPr>
              <a:t> 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4650"/>
            <a:ext cx="8301038" cy="5715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Font typeface="Tahoma" pitchFamily="34" charset="0"/>
              <a:buNone/>
            </a:pPr>
            <a:r>
              <a:rPr lang="en-US" altLang="ru-RU" sz="44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Введение</a:t>
            </a:r>
            <a:r>
              <a:rPr lang="en-US" altLang="ru-RU" sz="44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44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классы</a:t>
            </a:r>
            <a:endParaRPr lang="en-US" altLang="ru-RU" sz="4400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339502"/>
            <a:ext cx="7793037" cy="857250"/>
          </a:xfrm>
        </p:spPr>
        <p:txBody>
          <a:bodyPr>
            <a:normAutofit fontScale="90000"/>
          </a:bodyPr>
          <a:lstStyle/>
          <a:p>
            <a:r>
              <a:rPr lang="en-US" altLang="ru-RU" sz="3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Объявление</a:t>
            </a:r>
            <a:r>
              <a:rPr lang="en-US" altLang="ru-RU" sz="3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3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доступ</a:t>
            </a:r>
            <a:r>
              <a:rPr lang="en-US" altLang="ru-RU" sz="3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к </a:t>
            </a:r>
            <a:r>
              <a:rPr lang="en-US" altLang="ru-RU" sz="3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переменным</a:t>
            </a:r>
            <a:r>
              <a:rPr lang="en-US" altLang="ru-RU" sz="3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3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экземпляра</a:t>
            </a:r>
            <a:endParaRPr lang="en-US" altLang="ru-RU" sz="3000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685800" y="1371600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8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Объявление содержит тип данных и имя переменной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8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Объявление имеет ассоциированный спецификатор доступа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8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Объявление выполняется внутри класса, вне любых методов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8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Доступ к переменным экземпляра осуществляется через экземпляр, используя нотацию с точкой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3963" y="115888"/>
            <a:ext cx="6650037" cy="857250"/>
          </a:xfrm>
        </p:spPr>
        <p:txBody>
          <a:bodyPr/>
          <a:lstStyle/>
          <a:p>
            <a:r>
              <a:rPr lang="en-US" altLang="ru-RU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Методы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00150"/>
            <a:ext cx="8382000" cy="268605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Реализуют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операцию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объектом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Указыва</a:t>
            </a:r>
            <a:r>
              <a:rPr lang="ru-RU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ю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шаги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согласно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которым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может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выполнен</a:t>
            </a:r>
            <a:r>
              <a:rPr lang="ru-RU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запрошенная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операция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Имена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могут</a:t>
            </a:r>
            <a:endParaRPr lang="en-US" altLang="ru-RU" sz="24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lvl="1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</a:pPr>
            <a:r>
              <a:rPr lang="ru-RU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ыть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ключевыми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словами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Java</a:t>
            </a:r>
          </a:p>
          <a:p>
            <a:pPr lvl="1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</a:pP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Содержать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пробелы</a:t>
            </a:r>
            <a:endParaRPr lang="en-US" altLang="ru-RU" sz="20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lvl="1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</a:pP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Начинаться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цифры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но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могут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начинаться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$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или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3963" y="285750"/>
            <a:ext cx="6650037" cy="85725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Методы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экземпляров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00150"/>
            <a:ext cx="8610600" cy="2743200"/>
          </a:xfrm>
          <a:noFill/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Вызываются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объектами</a:t>
            </a:r>
            <a:endParaRPr lang="en-US" altLang="ru-RU" sz="24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>
              <a:lnSpc>
                <a:spcPct val="9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Могут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доступ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к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переменным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экземпляра</a:t>
            </a:r>
            <a:endParaRPr lang="en-US" altLang="ru-RU" sz="24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>
              <a:lnSpc>
                <a:spcPct val="9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правила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именования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например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имена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методов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:</a:t>
            </a:r>
          </a:p>
          <a:p>
            <a:pPr lvl="1">
              <a:lnSpc>
                <a:spcPct val="90000"/>
              </a:lnSpc>
              <a:spcBef>
                <a:spcPts val="1700"/>
              </a:spcBef>
              <a:buClr>
                <a:srgbClr val="FF0000"/>
              </a:buClr>
            </a:pP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Должны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глаголом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нижнем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регистре</a:t>
            </a:r>
            <a:endParaRPr lang="en-US" altLang="ru-RU" sz="20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lvl="1">
              <a:lnSpc>
                <a:spcPct val="90000"/>
              </a:lnSpc>
              <a:spcBef>
                <a:spcPts val="1700"/>
              </a:spcBef>
              <a:buClr>
                <a:srgbClr val="FF0000"/>
              </a:buClr>
            </a:pP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Должны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описательными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значащими</a:t>
            </a:r>
            <a:endParaRPr lang="en-US" altLang="ru-RU" sz="20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lvl="1">
              <a:lnSpc>
                <a:spcPct val="90000"/>
              </a:lnSpc>
              <a:spcBef>
                <a:spcPts val="1700"/>
              </a:spcBef>
              <a:buClr>
                <a:srgbClr val="FF0000"/>
              </a:buClr>
            </a:pP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Должны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многословным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именем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начинающимся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глагола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нижнем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регистре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сопрово</a:t>
            </a:r>
            <a:r>
              <a:rPr lang="ru-RU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ж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даемым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существительными</a:t>
            </a:r>
            <a:r>
              <a:rPr lang="en-US" altLang="ru-RU" sz="20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0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прилагательными</a:t>
            </a:r>
            <a:endParaRPr lang="en-US" altLang="ru-RU" sz="20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85750"/>
            <a:ext cx="8305800" cy="857250"/>
          </a:xfrm>
        </p:spPr>
        <p:txBody>
          <a:bodyPr>
            <a:normAutofit fontScale="90000"/>
          </a:bodyPr>
          <a:lstStyle/>
          <a:p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Передача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аргументов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по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значению</a:t>
            </a:r>
            <a:endParaRPr lang="en-US" altLang="ru-RU" sz="4000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3775" y="1200150"/>
            <a:ext cx="8150225" cy="3429000"/>
          </a:xfrm>
        </p:spPr>
        <p:txBody>
          <a:bodyPr/>
          <a:lstStyle/>
          <a:p>
            <a:pPr eaLnBrk="1" hangingPunct="1">
              <a:spcBef>
                <a:spcPts val="1700"/>
              </a:spcBef>
            </a:pPr>
            <a:endParaRPr lang="en-US" altLang="ru-RU" smtClean="0"/>
          </a:p>
          <a:p>
            <a:pPr eaLnBrk="1" hangingPunct="1">
              <a:spcBef>
                <a:spcPts val="1700"/>
              </a:spcBef>
            </a:pPr>
            <a:endParaRPr lang="en-US" altLang="ru-RU" smtClean="0"/>
          </a:p>
        </p:txBody>
      </p:sp>
      <p:sp>
        <p:nvSpPr>
          <p:cNvPr id="147460" name="Rectangle 3"/>
          <p:cNvSpPr>
            <a:spLocks noChangeArrowheads="1"/>
          </p:cNvSpPr>
          <p:nvPr/>
        </p:nvSpPr>
        <p:spPr bwMode="auto">
          <a:xfrm>
            <a:off x="685801" y="1314450"/>
            <a:ext cx="81502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Передает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копию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аргумента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из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вызываемого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метода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вызванный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</a:t>
            </a:r>
            <a:endParaRPr lang="en-US" altLang="ru-RU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Изменения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значения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передаваемого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вызванный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изменят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значения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вызываемом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методе</a:t>
            </a:r>
            <a:endParaRPr lang="en-US" altLang="ru-RU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Переменные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примитивных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типов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данных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например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int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float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передаются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значению</a:t>
            </a:r>
            <a:endParaRPr lang="en-US" altLang="ru-RU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839200" cy="857250"/>
          </a:xfrm>
        </p:spPr>
        <p:txBody>
          <a:bodyPr>
            <a:normAutofit/>
          </a:bodyPr>
          <a:lstStyle/>
          <a:p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Передача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аргументов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по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ссылке</a:t>
            </a:r>
            <a:endParaRPr lang="en-US" altLang="ru-RU" sz="4000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3775" y="1200150"/>
            <a:ext cx="8150225" cy="2457450"/>
          </a:xfrm>
        </p:spPr>
        <p:txBody>
          <a:bodyPr/>
          <a:lstStyle/>
          <a:p>
            <a:pPr eaLnBrk="1" hangingPunct="1">
              <a:spcBef>
                <a:spcPts val="1700"/>
              </a:spcBef>
            </a:pPr>
            <a:endParaRPr lang="en-US" altLang="ru-RU" smtClean="0"/>
          </a:p>
          <a:p>
            <a:pPr eaLnBrk="1" hangingPunct="1">
              <a:spcBef>
                <a:spcPts val="1700"/>
              </a:spcBef>
            </a:pPr>
            <a:endParaRPr lang="en-US" altLang="ru-RU" smtClean="0"/>
          </a:p>
        </p:txBody>
      </p:sp>
      <p:sp>
        <p:nvSpPr>
          <p:cNvPr id="149508" name="Rectangle 3"/>
          <p:cNvSpPr>
            <a:spLocks noChangeArrowheads="1"/>
          </p:cNvSpPr>
          <p:nvPr/>
        </p:nvSpPr>
        <p:spPr bwMode="auto">
          <a:xfrm>
            <a:off x="1141414" y="1198960"/>
            <a:ext cx="76977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Передача актуального аргумента из вызываемого метода в вызванный метод</a:t>
            </a:r>
          </a:p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Позволяет вызванному методы изменять значение параметров, переданных ему из вызываемого метода</a:t>
            </a:r>
          </a:p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Параметры ссылочного типа данных передаются методам по значению, не являются ссылкой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15888"/>
            <a:ext cx="7620000" cy="857250"/>
          </a:xfrm>
        </p:spPr>
        <p:txBody>
          <a:bodyPr>
            <a:normAutofit fontScale="90000"/>
          </a:bodyPr>
          <a:lstStyle/>
          <a:p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Методы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переменных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аргументов</a:t>
            </a:r>
            <a:endParaRPr lang="en-US" altLang="ru-RU" sz="4000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3775" y="1200150"/>
            <a:ext cx="8150225" cy="3429000"/>
          </a:xfrm>
        </p:spPr>
        <p:txBody>
          <a:bodyPr/>
          <a:lstStyle/>
          <a:p>
            <a:pPr eaLnBrk="1" hangingPunct="1">
              <a:spcBef>
                <a:spcPts val="1700"/>
              </a:spcBef>
            </a:pPr>
            <a:endParaRPr lang="en-US" altLang="ru-RU" smtClean="0"/>
          </a:p>
          <a:p>
            <a:pPr eaLnBrk="1" hangingPunct="1">
              <a:spcBef>
                <a:spcPts val="1700"/>
              </a:spcBef>
            </a:pPr>
            <a:endParaRPr lang="en-US" altLang="ru-RU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141414" y="1198960"/>
            <a:ext cx="7773987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Позволяют вызывать метод</a:t>
            </a:r>
            <a:r>
              <a:rPr lang="ru-RU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ы</a:t>
            </a: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переменным числом аргументов</a:t>
            </a:r>
          </a:p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Используются, когда число аргументов, передаваемых методу, неизвестно во время написания метода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686800" cy="85725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Понятие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инициализатора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3775" y="1200150"/>
            <a:ext cx="8150225" cy="3429000"/>
          </a:xfrm>
        </p:spPr>
        <p:txBody>
          <a:bodyPr/>
          <a:lstStyle/>
          <a:p>
            <a:pPr eaLnBrk="1" hangingPunct="1">
              <a:spcBef>
                <a:spcPts val="1700"/>
              </a:spcBef>
            </a:pPr>
            <a:endParaRPr lang="en-US" altLang="ru-RU" smtClean="0"/>
          </a:p>
          <a:p>
            <a:pPr eaLnBrk="1" hangingPunct="1">
              <a:spcBef>
                <a:spcPts val="1700"/>
              </a:spcBef>
            </a:pPr>
            <a:endParaRPr lang="en-US" altLang="ru-RU" smtClean="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28601" y="971550"/>
            <a:ext cx="8761414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Маленькие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куски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кода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фигурных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скобках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которые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осуществляют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инициализацию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Различные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типы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инициализаторов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:</a:t>
            </a:r>
          </a:p>
          <a:p>
            <a:pPr marL="742950" lvl="1" indent="-285750">
              <a:spcBef>
                <a:spcPts val="6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Инициализатор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блока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(Class Block)</a:t>
            </a:r>
          </a:p>
          <a:p>
            <a:pPr marL="1143000" lvl="2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Инициализирует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сложные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классы</a:t>
            </a:r>
            <a:endParaRPr lang="en-US" altLang="ru-RU" sz="16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Инициализатор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поля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(Class Field)</a:t>
            </a:r>
          </a:p>
          <a:p>
            <a:pPr marL="1143000" lvl="2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Инициализирует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переменные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endParaRPr lang="en-US" altLang="ru-RU" sz="16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Инициализатор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блока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объекта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(Object Block)</a:t>
            </a:r>
          </a:p>
          <a:p>
            <a:pPr marL="1143000" lvl="2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Инициализирует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сложные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объекты</a:t>
            </a:r>
            <a:endParaRPr lang="en-US" altLang="ru-RU" sz="16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Инициализатор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поля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объекта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(Object Field)</a:t>
            </a:r>
          </a:p>
          <a:p>
            <a:pPr marL="1143000" lvl="2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itchFamily="2" charset="2"/>
              <a:buChar char="n"/>
            </a:pP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Инициализирует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переменные</a:t>
            </a:r>
            <a:r>
              <a:rPr lang="en-US" altLang="ru-RU" sz="16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экземпляра</a:t>
            </a:r>
            <a:endParaRPr lang="en-US" altLang="ru-RU" sz="16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71450"/>
            <a:ext cx="8243887" cy="857250"/>
          </a:xfrm>
        </p:spPr>
        <p:txBody>
          <a:bodyPr>
            <a:normAutofit/>
          </a:bodyPr>
          <a:lstStyle/>
          <a:p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Инициализатор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поля</a:t>
            </a:r>
            <a:r>
              <a:rPr lang="en-US" altLang="ru-RU" sz="4000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4000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объекта</a:t>
            </a:r>
            <a:endParaRPr lang="en-US" altLang="ru-RU" sz="4000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3775" y="1200150"/>
            <a:ext cx="8150225" cy="1828800"/>
          </a:xfrm>
        </p:spPr>
        <p:txBody>
          <a:bodyPr/>
          <a:lstStyle/>
          <a:p>
            <a:pPr eaLnBrk="1" hangingPunct="1">
              <a:spcBef>
                <a:spcPts val="1700"/>
              </a:spcBef>
            </a:pPr>
            <a:endParaRPr lang="en-US" altLang="ru-RU" smtClean="0"/>
          </a:p>
          <a:p>
            <a:pPr eaLnBrk="1" hangingPunct="1">
              <a:spcBef>
                <a:spcPts val="1700"/>
              </a:spcBef>
            </a:pPr>
            <a:endParaRPr lang="en-US" altLang="ru-RU" smtClean="0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899592" y="1198960"/>
            <a:ext cx="7633221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Инициализирует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экземпляра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Объявляется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внутри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вне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определений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конструктора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метода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Начинается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оканчивается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фигурными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скобками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и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содержит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внутри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них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выражения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4" y="115491"/>
            <a:ext cx="7793037" cy="856059"/>
          </a:xfrm>
        </p:spPr>
        <p:txBody>
          <a:bodyPr/>
          <a:lstStyle/>
          <a:p>
            <a:r>
              <a:rPr lang="en-US" altLang="ru-RU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Объект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198960"/>
            <a:ext cx="5637213" cy="34861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Является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программным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представлением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сущностей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из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реального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мира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Любая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осязаемая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сущность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из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реального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мира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может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описана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виде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объекта</a:t>
            </a:r>
            <a:endParaRPr lang="en-US" altLang="ru-RU" sz="24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Каждая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сущность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имеет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некоторые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характеристики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способна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совершать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некоторые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действияs</a:t>
            </a:r>
            <a:endParaRPr lang="en-US" altLang="ru-RU" sz="24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algn="just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Характеристики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-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это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атрибуты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или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свойства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описывающие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сущность</a:t>
            </a:r>
            <a:endParaRPr lang="en-US" altLang="ru-RU" sz="24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Действия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-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процессы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или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деятельность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относящиеся</a:t>
            </a:r>
            <a:r>
              <a:rPr lang="en-US" altLang="ru-RU" sz="2400" dirty="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к </a:t>
            </a:r>
            <a:r>
              <a:rPr lang="en-US" altLang="ru-RU" sz="2400" dirty="0" err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объекту</a:t>
            </a:r>
            <a:endParaRPr lang="en-US" altLang="ru-RU" sz="2400" dirty="0" smtClean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/>
          </a:p>
        </p:txBody>
      </p:sp>
      <p:pic>
        <p:nvPicPr>
          <p:cNvPr id="11268" name="Picture 6" descr="Object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171700"/>
            <a:ext cx="2743200" cy="158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4" y="115491"/>
            <a:ext cx="7793037" cy="85725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Программный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объект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1" y="1198960"/>
            <a:ext cx="5027613" cy="348615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00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Имеет состояние и поведение </a:t>
            </a:r>
          </a:p>
          <a:p>
            <a:pPr lvl="1">
              <a:lnSpc>
                <a:spcPct val="90000"/>
              </a:lnSpc>
              <a:spcBef>
                <a:spcPts val="1700"/>
              </a:spcBef>
              <a:buClrTx/>
              <a:buFont typeface="Tahoma" pitchFamily="34" charset="0"/>
              <a:buNone/>
            </a:pPr>
            <a:r>
              <a:rPr lang="en-US" altLang="ru-RU" sz="200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“состояние” программного объекта относится к его характеристикам или атрибутам </a:t>
            </a:r>
          </a:p>
          <a:p>
            <a:pPr lvl="1">
              <a:lnSpc>
                <a:spcPct val="90000"/>
              </a:lnSpc>
              <a:spcBef>
                <a:spcPts val="1700"/>
              </a:spcBef>
              <a:buClrTx/>
              <a:buFont typeface="Tahoma" pitchFamily="34" charset="0"/>
              <a:buNone/>
            </a:pPr>
            <a:r>
              <a:rPr lang="en-US" altLang="ru-RU" sz="200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“поведение” программного объекта выражает его действия </a:t>
            </a:r>
          </a:p>
          <a:p>
            <a:pPr>
              <a:lnSpc>
                <a:spcPct val="9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00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Хранит свое состояние в полях(называемых </a:t>
            </a:r>
            <a:r>
              <a:rPr lang="en-US" altLang="ru-RU" sz="2000" b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переменными</a:t>
            </a:r>
            <a:r>
              <a:rPr lang="en-US" altLang="ru-RU" sz="200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языках программирования)</a:t>
            </a:r>
          </a:p>
          <a:p>
            <a:pPr>
              <a:lnSpc>
                <a:spcPct val="9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200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Выражает свое поведение через методы (называемые </a:t>
            </a:r>
            <a:r>
              <a:rPr lang="en-US" altLang="ru-RU" sz="2000" b="1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функциями</a:t>
            </a:r>
            <a:r>
              <a:rPr lang="en-US" altLang="ru-RU" sz="2000" smtClean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языках программирования) </a:t>
            </a:r>
          </a:p>
        </p:txBody>
      </p:sp>
      <p:pic>
        <p:nvPicPr>
          <p:cNvPr id="13316" name="Picture 7" descr="Software_Obje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685925"/>
            <a:ext cx="3886200" cy="217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0"/>
            <a:ext cx="8229600" cy="8001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Класс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1141414" y="1200150"/>
            <a:ext cx="442118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Несколько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объектов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имеющих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схожее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состояние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поведение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могут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быть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сгруппированы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в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один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класс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Это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шаблон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или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образец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определяющий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состояние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поведение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всех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объектов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принадлежащих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к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этому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классу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Включает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поля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методы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называемые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sym typeface="Tahoma" pitchFamily="34" charset="0"/>
              </a:rPr>
              <a:t>элементами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что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соответственно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отражает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состояние</a:t>
            </a:r>
            <a:r>
              <a:rPr lang="en-US" altLang="ru-RU" dirty="0">
                <a:solidFill>
                  <a:srgbClr val="000000"/>
                </a:solidFill>
                <a:sym typeface="Tahoma" pitchFamily="34" charset="0"/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  <a:sym typeface="Tahoma" pitchFamily="34" charset="0"/>
              </a:rPr>
              <a:t>поведение</a:t>
            </a:r>
            <a:endParaRPr lang="en-US" altLang="ru-RU" dirty="0">
              <a:solidFill>
                <a:srgbClr val="000000"/>
              </a:solidFill>
              <a:sym typeface="Tahoma" pitchFamily="34" charset="0"/>
            </a:endParaRPr>
          </a:p>
        </p:txBody>
      </p:sp>
      <p:pic>
        <p:nvPicPr>
          <p:cNvPr id="15364" name="Picture 6" descr="Cla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144316"/>
            <a:ext cx="3276600" cy="121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title"/>
          </p:nvPr>
        </p:nvSpPr>
        <p:spPr>
          <a:xfrm>
            <a:off x="1350964" y="342900"/>
            <a:ext cx="7793037" cy="85725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Сравнение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: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Класс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объект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pic>
        <p:nvPicPr>
          <p:cNvPr id="17412" name="Picture 9" descr="Comp_Class_Obj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4775" y="1771650"/>
            <a:ext cx="2387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43608" y="1815666"/>
          <a:ext cx="513623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16"/>
                <a:gridCol w="2568116"/>
              </a:tblGrid>
              <a:tr h="327493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Объект</a:t>
                      </a:r>
                      <a:endParaRPr lang="ru-RU" dirty="0"/>
                    </a:p>
                  </a:txBody>
                  <a:tcPr/>
                </a:tc>
              </a:tr>
              <a:tr h="56526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Класс концептуальная</a:t>
                      </a:r>
                      <a:r>
                        <a:rPr lang="ru-RU" sz="1600" baseline="0" dirty="0" smtClean="0"/>
                        <a:t> модель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Реальная</a:t>
                      </a:r>
                      <a:r>
                        <a:rPr lang="ru-RU" sz="1600" baseline="0" dirty="0" smtClean="0"/>
                        <a:t> вещь</a:t>
                      </a:r>
                      <a:endParaRPr lang="ru-RU" sz="1600" dirty="0"/>
                    </a:p>
                  </a:txBody>
                  <a:tcPr/>
                </a:tc>
              </a:tr>
              <a:tr h="56526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 сущности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Является конкретной</a:t>
                      </a:r>
                      <a:r>
                        <a:rPr lang="ru-RU" sz="1600" baseline="0" dirty="0" smtClean="0"/>
                        <a:t> сущностью</a:t>
                      </a:r>
                      <a:endParaRPr lang="ru-RU" sz="1600" dirty="0"/>
                    </a:p>
                  </a:txBody>
                  <a:tcPr/>
                </a:tc>
              </a:tr>
              <a:tr h="56526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Содержит поля и функции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 является экземпляром класса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/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Объявление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классов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228600" y="1198960"/>
            <a:ext cx="8763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Объявление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содержит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ключевое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слово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class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имя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endParaRPr lang="en-US" altLang="ru-RU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Правила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именования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Имя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должно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существительным</a:t>
            </a:r>
            <a:endParaRPr lang="en-US" altLang="ru-RU" sz="18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Имя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может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разном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регистре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причем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каждая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первая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буква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следующего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слова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должна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прописной</a:t>
            </a:r>
            <a:endParaRPr lang="en-US" altLang="ru-RU" sz="18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Имя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должно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быть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простым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описательным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значимым</a:t>
            </a:r>
            <a:endParaRPr lang="en-US" altLang="ru-RU" sz="18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Имя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должно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содержать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ключевых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слов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Java</a:t>
            </a:r>
          </a:p>
          <a:p>
            <a:pPr marL="742950" lvl="1" indent="-285750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Имя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может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начинаться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цифр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но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может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8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начинаться</a:t>
            </a:r>
            <a:r>
              <a:rPr lang="en-US" altLang="ru-RU" sz="18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с $ и 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114300"/>
            <a:ext cx="7793037" cy="857250"/>
          </a:xfrm>
        </p:spPr>
        <p:txBody>
          <a:bodyPr/>
          <a:lstStyle/>
          <a:p>
            <a:r>
              <a:rPr lang="en-US" altLang="ru-RU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Конструктор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304800" y="1198960"/>
            <a:ext cx="8534401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Принадлежит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к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методам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Создает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или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экземпляры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класса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Инициализирует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переменные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вызывает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методы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необходимые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для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инициализации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Вызывается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когда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создается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Содержит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параметры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не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имеет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возвращаемых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типов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По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умолчанию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компилятором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реализуется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конструктор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без</a:t>
            </a:r>
            <a:r>
              <a:rPr lang="en-US" altLang="ru-RU" sz="2400" dirty="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аргументов</a:t>
            </a:r>
            <a:endParaRPr lang="en-US" altLang="ru-RU" sz="2400" dirty="0">
              <a:solidFill>
                <a:srgbClr val="000000"/>
              </a:solidFill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114300"/>
            <a:ext cx="7793037" cy="857250"/>
          </a:xfrm>
        </p:spPr>
        <p:txBody>
          <a:bodyPr/>
          <a:lstStyle/>
          <a:p>
            <a:r>
              <a:rPr lang="en-US" altLang="ru-RU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Создание объектов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141414" y="1198960"/>
            <a:ext cx="7697787" cy="200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Объект создается с использованием ключевого слова </a:t>
            </a:r>
            <a:r>
              <a:rPr lang="en-US" altLang="ru-RU" sz="240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new</a:t>
            </a:r>
          </a:p>
          <a:p>
            <a:pPr marL="342900" indent="-342900"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При обнаружении ключевого слова  </a:t>
            </a:r>
            <a:r>
              <a:rPr lang="en-US" altLang="ru-RU" sz="2400">
                <a:solidFill>
                  <a:srgbClr val="000000"/>
                </a:solidFill>
                <a:latin typeface="Courier New" pitchFamily="49" charset="0"/>
                <a:cs typeface="Tahoma" pitchFamily="34" charset="0"/>
                <a:sym typeface="Tahoma" pitchFamily="34" charset="0"/>
              </a:rPr>
              <a:t>new</a:t>
            </a:r>
            <a:r>
              <a:rPr lang="en-US" altLang="ru-RU" sz="2400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 виртуальная машина Java (JVM)</a:t>
            </a:r>
          </a:p>
          <a:p>
            <a:pPr marL="742950" lvl="1" indent="-285750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Выделяет память под объект</a:t>
            </a:r>
          </a:p>
          <a:p>
            <a:pPr marL="742950" lvl="1" indent="-285750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Вызывает конструктор класса</a:t>
            </a:r>
          </a:p>
          <a:p>
            <a:pPr marL="742950" lvl="1" indent="-285750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en-US" altLang="ru-RU">
                <a:solidFill>
                  <a:srgbClr val="000000"/>
                </a:solidFill>
                <a:cs typeface="Tahoma" pitchFamily="34" charset="0"/>
                <a:sym typeface="Tahoma" pitchFamily="34" charset="0"/>
              </a:rPr>
              <a:t>Возвращает ссылку на выделенную память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514600"/>
            <a:ext cx="5943600" cy="23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15888"/>
            <a:ext cx="8534400" cy="857250"/>
          </a:xfrm>
        </p:spPr>
        <p:txBody>
          <a:bodyPr>
            <a:normAutofit/>
          </a:bodyPr>
          <a:lstStyle/>
          <a:p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Понятие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переменных</a:t>
            </a:r>
            <a:r>
              <a:rPr lang="en-US" altLang="ru-RU" dirty="0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dirty="0" err="1" smtClean="0">
                <a:solidFill>
                  <a:srgbClr val="333399"/>
                </a:solidFill>
                <a:cs typeface="Tahoma" pitchFamily="34" charset="0"/>
                <a:sym typeface="Tahoma" pitchFamily="34" charset="0"/>
              </a:rPr>
              <a:t>экземпляра</a:t>
            </a:r>
            <a:endParaRPr lang="en-US" altLang="ru-RU" dirty="0" smtClean="0">
              <a:solidFill>
                <a:srgbClr val="333399"/>
              </a:solidFill>
              <a:cs typeface="Tahoma" pitchFamily="34" charset="0"/>
              <a:sym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3813" y="1198563"/>
            <a:ext cx="7850187" cy="12573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Хранят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информацию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о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сущности</a:t>
            </a:r>
            <a:endParaRPr lang="en-US" altLang="ru-RU" sz="1400" dirty="0" smtClean="0">
              <a:solidFill>
                <a:srgbClr val="000000"/>
              </a:solidFill>
              <a:latin typeface="+mj-lt"/>
              <a:cs typeface="Tahoma" pitchFamily="34" charset="0"/>
              <a:sym typeface="Tahoma" pitchFamily="34" charset="0"/>
            </a:endParaRPr>
          </a:p>
          <a:p>
            <a:pPr>
              <a:lnSpc>
                <a:spcPct val="80000"/>
              </a:lnSpc>
              <a:spcBef>
                <a:spcPts val="1700"/>
              </a:spcBef>
              <a:buClr>
                <a:srgbClr val="3333CC"/>
              </a:buClr>
            </a:pP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Преимущества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использования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переменных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экземпляра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перед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локальными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переменными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</a:pP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Объявление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одной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переменной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экземпляра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и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использование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ее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для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всех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экземпляров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класса</a:t>
            </a:r>
            <a:endParaRPr lang="en-US" altLang="ru-RU" sz="1400" dirty="0" smtClean="0">
              <a:solidFill>
                <a:srgbClr val="000000"/>
              </a:solidFill>
              <a:latin typeface="+mj-lt"/>
              <a:cs typeface="Tahoma" pitchFamily="34" charset="0"/>
              <a:sym typeface="Tahoma" pitchFamily="34" charset="0"/>
            </a:endParaRPr>
          </a:p>
          <a:p>
            <a:pPr lvl="1">
              <a:lnSpc>
                <a:spcPct val="80000"/>
              </a:lnSpc>
              <a:spcBef>
                <a:spcPts val="1700"/>
              </a:spcBef>
              <a:buClr>
                <a:srgbClr val="FF0000"/>
              </a:buClr>
            </a:pP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Каждый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экземпляр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имеет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собственную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копию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переменной</a:t>
            </a:r>
            <a:r>
              <a:rPr lang="en-US" altLang="ru-RU" sz="1400" dirty="0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 </a:t>
            </a:r>
            <a:r>
              <a:rPr lang="en-US" altLang="ru-RU" sz="1400" dirty="0" err="1" smtClean="0">
                <a:solidFill>
                  <a:srgbClr val="000000"/>
                </a:solidFill>
                <a:latin typeface="+mj-lt"/>
                <a:cs typeface="Tahoma" pitchFamily="34" charset="0"/>
                <a:sym typeface="Tahoma" pitchFamily="34" charset="0"/>
              </a:rPr>
              <a:t>экземпляра</a:t>
            </a:r>
            <a:endParaRPr lang="en-US" altLang="ru-RU" sz="1400" dirty="0" smtClean="0">
              <a:solidFill>
                <a:srgbClr val="000000"/>
              </a:solidFill>
              <a:latin typeface="+mj-lt"/>
              <a:cs typeface="Tahoma" pitchFamily="34" charset="0"/>
              <a:sym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9326</TotalTime>
  <Words>804</Words>
  <Application>Microsoft Office PowerPoint</Application>
  <PresentationFormat>Экран (16:9)</PresentationFormat>
  <Paragraphs>124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Городская</vt:lpstr>
      <vt:lpstr>Модуль 3</vt:lpstr>
      <vt:lpstr>Объект</vt:lpstr>
      <vt:lpstr>Программный объект</vt:lpstr>
      <vt:lpstr>Класс</vt:lpstr>
      <vt:lpstr>Сравнение: Класс и объект</vt:lpstr>
      <vt:lpstr>Объявление классов</vt:lpstr>
      <vt:lpstr>Конструктор</vt:lpstr>
      <vt:lpstr>Создание объектов</vt:lpstr>
      <vt:lpstr>Понятие переменных экземпляра</vt:lpstr>
      <vt:lpstr>Объявление и доступ к переменным экземпляра</vt:lpstr>
      <vt:lpstr>Методы</vt:lpstr>
      <vt:lpstr>Методы экземпляров</vt:lpstr>
      <vt:lpstr>Передача аргументов по значению</vt:lpstr>
      <vt:lpstr>Передача аргументов по ссылке</vt:lpstr>
      <vt:lpstr>Методы переменных аргументов</vt:lpstr>
      <vt:lpstr>Понятие инициализатора</vt:lpstr>
      <vt:lpstr>Инициализатор поля объекта</vt:lpstr>
    </vt:vector>
  </TitlesOfParts>
  <Company>Aptech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3</dc:title>
  <cp:lastModifiedBy>Губин</cp:lastModifiedBy>
  <cp:revision>793</cp:revision>
  <dcterms:created xsi:type="dcterms:W3CDTF">2000-10-02T07:37:11Z</dcterms:created>
  <dcterms:modified xsi:type="dcterms:W3CDTF">2016-04-20T14:47:03Z</dcterms:modified>
</cp:coreProperties>
</file>