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7E6FC-BAEA-479F-82D0-4A71B4ABFEA1}" type="datetimeFigureOut">
              <a:rPr lang="ru-RU" smtClean="0"/>
              <a:t>25.04.2016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16127-E627-4EB5-99A0-5D818862D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274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eaLnBrk="0" hangingPunct="0"/>
            <a:r>
              <a:rPr lang="en-US" altLang="ru-RU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ACCP2005/ Разработка промышленных приложений 2.0/ Session 1/ из 23</a:t>
            </a: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508913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 txBox="1">
            <a:spLocks noGrp="1"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ru-RU" sz="12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ACCP2005/ Разработка промышленных приложений 2.0/ Session 1/ из 23</a:t>
            </a: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437657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ru-RU" sz="12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ACCP2005/ Разработка промышленных приложений 2.0/ Session 1/ из 23</a:t>
            </a: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497061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ru-RU" sz="12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ACCP2005/ Разработка промышленных приложений 2.0/ Session 1/ из 23</a:t>
            </a: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4095601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 txBox="1">
            <a:spLocks noGrp="1"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ru-RU" sz="12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ACCP2005/ Разработка промышленных приложений 2.0/ Session 1/ из 23</a:t>
            </a: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573963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 txBox="1">
            <a:spLocks noGrp="1"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ru-RU" sz="12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ACCP2005/ Разработка промышленных приложений 2.0/ Session 1/ из 23</a:t>
            </a: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594366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ru-RU" sz="12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ACCP2005/ Разработка промышленных приложений 2.0/ Session 1/ из 23</a:t>
            </a: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003898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 txBox="1">
            <a:spLocks noGrp="1"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ru-RU" sz="12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ACCP2005/ Разработка промышленных приложений 2.0/ Session 1/ из 23</a:t>
            </a: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992592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ru-RU" sz="12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ACCP2005/ Разработка промышленных приложений 2.0/ Session 1/ из 23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319181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 txBox="1">
            <a:spLocks noGrp="1"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ru-RU" sz="12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ACCP2005/ Разработка промышленных приложений 2.0/ Session 1/ из 23</a:t>
            </a: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277269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ru-RU" sz="12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ACCP2005/ Разработка промышленных приложений 2.0/ Session 1/ из 23</a:t>
            </a: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13472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 txBox="1">
            <a:spLocks noGrp="1"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ru-RU" sz="12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ACCP2005/ Разработка промышленных приложений 2.0/ Session 1/ из 23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463429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ru-RU" sz="12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ACCP2005/ Разработка промышленных приложений 2.0/ Session 1/ из 23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0151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0E67DD4-AEEA-4246-BDAC-BB809EF2E1B2}" type="datetimeFigureOut">
              <a:rPr lang="ru-RU" smtClean="0"/>
              <a:t>25.04.2016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C1B3231-6CF7-4C20-917E-4E04E06F5D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7DD4-AEEA-4246-BDAC-BB809EF2E1B2}" type="datetimeFigureOut">
              <a:rPr lang="ru-RU" smtClean="0"/>
              <a:t>25.04.2016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3231-6CF7-4C20-917E-4E04E06F5D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7DD4-AEEA-4246-BDAC-BB809EF2E1B2}" type="datetimeFigureOut">
              <a:rPr lang="ru-RU" smtClean="0"/>
              <a:t>25.04.2016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3231-6CF7-4C20-917E-4E04E06F5D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7DD4-AEEA-4246-BDAC-BB809EF2E1B2}" type="datetimeFigureOut">
              <a:rPr lang="ru-RU" smtClean="0"/>
              <a:t>25.04.2016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3231-6CF7-4C20-917E-4E04E06F5D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7DD4-AEEA-4246-BDAC-BB809EF2E1B2}" type="datetimeFigureOut">
              <a:rPr lang="ru-RU" smtClean="0"/>
              <a:t>25.04.2016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3231-6CF7-4C20-917E-4E04E06F5D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7DD4-AEEA-4246-BDAC-BB809EF2E1B2}" type="datetimeFigureOut">
              <a:rPr lang="ru-RU" smtClean="0"/>
              <a:t>25.04.2016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3231-6CF7-4C20-917E-4E04E06F5D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0E67DD4-AEEA-4246-BDAC-BB809EF2E1B2}" type="datetimeFigureOut">
              <a:rPr lang="ru-RU" smtClean="0"/>
              <a:t>25.04.2016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C1B3231-6CF7-4C20-917E-4E04E06F5DBE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0E67DD4-AEEA-4246-BDAC-BB809EF2E1B2}" type="datetimeFigureOut">
              <a:rPr lang="ru-RU" smtClean="0"/>
              <a:t>25.04.2016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C1B3231-6CF7-4C20-917E-4E04E06F5D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7DD4-AEEA-4246-BDAC-BB809EF2E1B2}" type="datetimeFigureOut">
              <a:rPr lang="ru-RU" smtClean="0"/>
              <a:t>25.04.2016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3231-6CF7-4C20-917E-4E04E06F5D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7DD4-AEEA-4246-BDAC-BB809EF2E1B2}" type="datetimeFigureOut">
              <a:rPr lang="ru-RU" smtClean="0"/>
              <a:t>25.04.2016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3231-6CF7-4C20-917E-4E04E06F5D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7DD4-AEEA-4246-BDAC-BB809EF2E1B2}" type="datetimeFigureOut">
              <a:rPr lang="ru-RU" smtClean="0"/>
              <a:t>25.04.2016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3231-6CF7-4C20-917E-4E04E06F5D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0E67DD4-AEEA-4246-BDAC-BB809EF2E1B2}" type="datetimeFigureOut">
              <a:rPr lang="ru-RU" smtClean="0"/>
              <a:t>25.04.2016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C1B3231-6CF7-4C20-917E-4E04E06F5DB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2500"/>
          </a:bodyPr>
          <a:lstStyle/>
          <a:p>
            <a:pPr>
              <a:buClrTx/>
              <a:buFont typeface="Tahoma" pitchFamily="34" charset="0"/>
              <a:buNone/>
            </a:pPr>
            <a:r>
              <a:rPr lang="en-US" altLang="ru-RU" sz="4400" smtClean="0">
                <a:solidFill>
                  <a:schemeClr val="bg1"/>
                </a:solidFill>
                <a:cs typeface="Tahoma" pitchFamily="34" charset="0"/>
                <a:sym typeface="Tahoma" pitchFamily="34" charset="0"/>
              </a:rPr>
              <a:t>Наследование</a:t>
            </a:r>
            <a:endParaRPr lang="en-US" altLang="ru-RU" sz="4400" dirty="0" smtClean="0">
              <a:solidFill>
                <a:schemeClr val="bg1"/>
              </a:solidFill>
              <a:cs typeface="Tahoma" pitchFamily="34" charset="0"/>
              <a:sym typeface="Tahoma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304800"/>
            <a:ext cx="7793037" cy="1143000"/>
          </a:xfrm>
        </p:spPr>
        <p:txBody>
          <a:bodyPr/>
          <a:lstStyle/>
          <a:p>
            <a:r>
              <a:rPr lang="en-US" altLang="ru-RU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Ключевое</a:t>
            </a:r>
            <a:r>
              <a:rPr lang="en-US" altLang="ru-RU" dirty="0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слово</a:t>
            </a:r>
            <a:r>
              <a:rPr lang="en-US" altLang="ru-RU" dirty="0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 “this”</a:t>
            </a:r>
          </a:p>
        </p:txBody>
      </p:sp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1141413" y="1598613"/>
            <a:ext cx="74691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Используется в методе конструктора или экземпляра для ссылки на текущий объект в памяти</a:t>
            </a:r>
          </a:p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Позволяет доступ к </a:t>
            </a:r>
            <a:r>
              <a:rPr lang="ru-RU" altLang="ru-RU" sz="24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элемент</a:t>
            </a:r>
            <a:r>
              <a:rPr lang="en-US" altLang="ru-RU" sz="24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у текущего объекта</a:t>
            </a:r>
          </a:p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Используется для доступа к </a:t>
            </a:r>
            <a:r>
              <a:rPr lang="ru-RU" altLang="ru-RU" sz="24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элемент</a:t>
            </a:r>
            <a:r>
              <a:rPr lang="en-US" altLang="ru-RU" sz="24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ам, которые в настоящее время "затенены" или скрыты локальной переменной с тем же именем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914400" y="1676400"/>
            <a:ext cx="1752600" cy="425450"/>
          </a:xfrm>
          <a:prstGeom prst="rect">
            <a:avLst/>
          </a:prstGeom>
          <a:solidFill>
            <a:srgbClr val="339966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ru-RU">
                <a:solidFill>
                  <a:srgbClr val="FFFFFF"/>
                </a:solidFill>
                <a:cs typeface="Tahoma" pitchFamily="34" charset="0"/>
                <a:sym typeface="Tahoma" pitchFamily="34" charset="0"/>
              </a:rPr>
              <a:t>Пример</a:t>
            </a:r>
          </a:p>
        </p:txBody>
      </p:sp>
      <p:sp>
        <p:nvSpPr>
          <p:cNvPr id="3" name="Rectangle 8"/>
          <p:cNvSpPr>
            <a:spLocks noChangeAspect="1" noChangeArrowheads="1"/>
          </p:cNvSpPr>
          <p:nvPr/>
        </p:nvSpPr>
        <p:spPr bwMode="auto">
          <a:xfrm>
            <a:off x="914400" y="2209800"/>
            <a:ext cx="5105400" cy="184308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ru-RU" sz="1600">
                <a:solidFill>
                  <a:srgbClr val="000000"/>
                </a:solidFill>
                <a:latin typeface="Courier New" pitchFamily="49" charset="0"/>
                <a:sym typeface="Tahoma" pitchFamily="34" charset="0"/>
              </a:rPr>
              <a:t>public class Printing {</a:t>
            </a:r>
          </a:p>
          <a:p>
            <a:pPr>
              <a:buSzPct val="100000"/>
            </a:pPr>
            <a:r>
              <a:rPr lang="en-US" altLang="ru-RU" sz="1600">
                <a:solidFill>
                  <a:srgbClr val="000000"/>
                </a:solidFill>
                <a:latin typeface="Courier New" pitchFamily="49" charset="0"/>
                <a:sym typeface="Tahoma" pitchFamily="34" charset="0"/>
              </a:rPr>
              <a:t>    int fileId;</a:t>
            </a:r>
          </a:p>
          <a:p>
            <a:pPr>
              <a:buSzPct val="100000"/>
            </a:pPr>
            <a:endParaRPr lang="en-US" altLang="ru-RU" sz="1600">
              <a:solidFill>
                <a:srgbClr val="000000"/>
              </a:solidFill>
              <a:latin typeface="Courier New" pitchFamily="49" charset="0"/>
              <a:sym typeface="Tahoma" pitchFamily="34" charset="0"/>
            </a:endParaRPr>
          </a:p>
          <a:p>
            <a:pPr>
              <a:buSzPct val="100000"/>
            </a:pPr>
            <a:r>
              <a:rPr lang="en-US" altLang="ru-RU" sz="1600">
                <a:solidFill>
                  <a:srgbClr val="000000"/>
                </a:solidFill>
                <a:latin typeface="Courier New" pitchFamily="49" charset="0"/>
                <a:sym typeface="Tahoma" pitchFamily="34" charset="0"/>
              </a:rPr>
              <a:t>    public void print(int fileId) {</a:t>
            </a:r>
          </a:p>
          <a:p>
            <a:pPr>
              <a:buSzPct val="100000"/>
            </a:pPr>
            <a:r>
              <a:rPr lang="en-US" altLang="ru-RU" sz="1600">
                <a:solidFill>
                  <a:srgbClr val="000000"/>
                </a:solidFill>
                <a:latin typeface="Courier New" pitchFamily="49" charset="0"/>
                <a:sym typeface="Tahoma" pitchFamily="34" charset="0"/>
              </a:rPr>
              <a:t>        this.fileId= fileId;</a:t>
            </a:r>
          </a:p>
          <a:p>
            <a:pPr>
              <a:buSzPct val="100000"/>
            </a:pPr>
            <a:r>
              <a:rPr lang="en-US" altLang="ru-RU" sz="1600">
                <a:solidFill>
                  <a:srgbClr val="000000"/>
                </a:solidFill>
                <a:latin typeface="Courier New" pitchFamily="49" charset="0"/>
                <a:sym typeface="Tahoma" pitchFamily="34" charset="0"/>
              </a:rPr>
              <a:t>    }</a:t>
            </a:r>
          </a:p>
          <a:p>
            <a:pPr>
              <a:buSzPct val="100000"/>
            </a:pPr>
            <a:r>
              <a:rPr lang="en-US" altLang="ru-RU" sz="1600">
                <a:solidFill>
                  <a:srgbClr val="000000"/>
                </a:solidFill>
                <a:latin typeface="Courier New" pitchFamily="49" charset="0"/>
                <a:sym typeface="Tahoma" pitchFamily="34" charset="0"/>
              </a:rPr>
              <a:t>}</a:t>
            </a:r>
            <a:r>
              <a:rPr lang="en-US" altLang="ru-RU" sz="1800">
                <a:solidFill>
                  <a:srgbClr val="000000"/>
                </a:solidFill>
                <a:latin typeface="Courier New" pitchFamily="49" charset="0"/>
                <a:sym typeface="Tahoma" pitchFamily="34" charset="0"/>
              </a:rPr>
              <a:t>	</a:t>
            </a:r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762000" y="4267200"/>
            <a:ext cx="7696200" cy="19621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spcBef>
                <a:spcPts val="1700"/>
              </a:spcBef>
              <a:buClr>
                <a:srgbClr val="3333CC"/>
              </a:buClr>
              <a:buSzPct val="150000"/>
              <a:buFont typeface="Wingdings" pitchFamily="2" charset="2"/>
              <a:buChar char="§"/>
            </a:pPr>
            <a:r>
              <a:rPr lang="en-US" altLang="ru-RU" sz="1600">
                <a:solidFill>
                  <a:srgbClr val="000000"/>
                </a:solidFill>
                <a:sym typeface="Tahoma" pitchFamily="34" charset="0"/>
              </a:rPr>
              <a:t>Класс </a:t>
            </a:r>
            <a:r>
              <a:rPr lang="en-US" altLang="ru-RU" sz="1600">
                <a:solidFill>
                  <a:srgbClr val="000000"/>
                </a:solidFill>
                <a:latin typeface="Courier New" pitchFamily="49" charset="0"/>
                <a:sym typeface="Tahoma" pitchFamily="34" charset="0"/>
              </a:rPr>
              <a:t>Printing</a:t>
            </a:r>
            <a:r>
              <a:rPr lang="en-US" altLang="ru-RU" sz="1600">
                <a:solidFill>
                  <a:srgbClr val="000000"/>
                </a:solidFill>
                <a:sym typeface="Tahoma" pitchFamily="34" charset="0"/>
              </a:rPr>
              <a:t> объявляет </a:t>
            </a:r>
            <a:r>
              <a:rPr lang="ru-RU" altLang="ru-RU" sz="1600">
                <a:solidFill>
                  <a:srgbClr val="000000"/>
                </a:solidFill>
                <a:sym typeface="Tahoma" pitchFamily="34" charset="0"/>
              </a:rPr>
              <a:t>элемент</a:t>
            </a:r>
            <a:r>
              <a:rPr lang="en-US" altLang="ru-RU" sz="1600">
                <a:solidFill>
                  <a:srgbClr val="000000"/>
                </a:solidFill>
                <a:sym typeface="Tahoma" pitchFamily="34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latin typeface="Courier New" pitchFamily="49" charset="0"/>
                <a:sym typeface="Tahoma" pitchFamily="34" charset="0"/>
              </a:rPr>
              <a:t>fileId</a:t>
            </a:r>
          </a:p>
          <a:p>
            <a:pPr marL="228600" indent="-228600">
              <a:spcBef>
                <a:spcPts val="1700"/>
              </a:spcBef>
              <a:buClr>
                <a:srgbClr val="3333CC"/>
              </a:buClr>
              <a:buSzPct val="150000"/>
              <a:buFont typeface="Wingdings" pitchFamily="2" charset="2"/>
              <a:buChar char="§"/>
            </a:pPr>
            <a:r>
              <a:rPr lang="en-US" altLang="ru-RU" sz="1600">
                <a:solidFill>
                  <a:srgbClr val="000000"/>
                </a:solidFill>
                <a:sym typeface="Tahoma" pitchFamily="34" charset="0"/>
              </a:rPr>
              <a:t>Метод </a:t>
            </a:r>
            <a:r>
              <a:rPr lang="en-US" altLang="ru-RU" sz="1600">
                <a:solidFill>
                  <a:srgbClr val="000000"/>
                </a:solidFill>
                <a:latin typeface="Courier New" pitchFamily="49" charset="0"/>
                <a:sym typeface="Tahoma" pitchFamily="34" charset="0"/>
              </a:rPr>
              <a:t>print()</a:t>
            </a:r>
            <a:r>
              <a:rPr lang="en-US" altLang="ru-RU" sz="1600">
                <a:solidFill>
                  <a:srgbClr val="000000"/>
                </a:solidFill>
                <a:sym typeface="Tahoma" pitchFamily="34" charset="0"/>
              </a:rPr>
              <a:t> принимает параметр </a:t>
            </a:r>
            <a:r>
              <a:rPr lang="en-US" altLang="ru-RU" sz="1600">
                <a:solidFill>
                  <a:srgbClr val="000000"/>
                </a:solidFill>
                <a:latin typeface="Courier New" pitchFamily="49" charset="0"/>
                <a:sym typeface="Tahoma" pitchFamily="34" charset="0"/>
              </a:rPr>
              <a:t>fileId</a:t>
            </a:r>
          </a:p>
          <a:p>
            <a:pPr marL="228600" indent="-228600">
              <a:spcBef>
                <a:spcPts val="1700"/>
              </a:spcBef>
              <a:buClr>
                <a:srgbClr val="3333CC"/>
              </a:buClr>
              <a:buSzPct val="150000"/>
              <a:buFont typeface="Wingdings" pitchFamily="2" charset="2"/>
              <a:buChar char="§"/>
            </a:pPr>
            <a:r>
              <a:rPr lang="en-US" altLang="ru-RU" sz="1600">
                <a:solidFill>
                  <a:srgbClr val="000000"/>
                </a:solidFill>
                <a:sym typeface="Tahoma" pitchFamily="34" charset="0"/>
              </a:rPr>
              <a:t>И </a:t>
            </a:r>
            <a:r>
              <a:rPr lang="ru-RU" altLang="ru-RU" sz="1600">
                <a:solidFill>
                  <a:srgbClr val="000000"/>
                </a:solidFill>
                <a:sym typeface="Tahoma" pitchFamily="34" charset="0"/>
              </a:rPr>
              <a:t>элемент</a:t>
            </a:r>
            <a:r>
              <a:rPr lang="en-US" altLang="ru-RU" sz="1600">
                <a:solidFill>
                  <a:srgbClr val="000000"/>
                </a:solidFill>
                <a:sym typeface="Tahoma" pitchFamily="34" charset="0"/>
              </a:rPr>
              <a:t> класса, и параметр имеют одинаковые имена, </a:t>
            </a:r>
            <a:r>
              <a:rPr lang="ru-RU" altLang="ru-RU" sz="1600">
                <a:solidFill>
                  <a:srgbClr val="000000"/>
                </a:solidFill>
                <a:sym typeface="Tahoma" pitchFamily="34" charset="0"/>
              </a:rPr>
              <a:t>элемент</a:t>
            </a:r>
            <a:r>
              <a:rPr lang="en-US" altLang="ru-RU" sz="1600">
                <a:solidFill>
                  <a:srgbClr val="000000"/>
                </a:solidFill>
                <a:sym typeface="Tahoma" pitchFamily="34" charset="0"/>
              </a:rPr>
              <a:t> класса "затенен" или скрыт параметром</a:t>
            </a:r>
          </a:p>
          <a:p>
            <a:pPr marL="228600" indent="-228600">
              <a:spcBef>
                <a:spcPts val="1700"/>
              </a:spcBef>
              <a:buClr>
                <a:srgbClr val="3333CC"/>
              </a:buClr>
              <a:buSzPct val="150000"/>
              <a:buFont typeface="Wingdings" pitchFamily="2" charset="2"/>
              <a:buChar char="§"/>
            </a:pPr>
            <a:r>
              <a:rPr lang="en-US" altLang="ru-RU" sz="1600">
                <a:solidFill>
                  <a:srgbClr val="000000"/>
                </a:solidFill>
                <a:sym typeface="Tahoma" pitchFamily="34" charset="0"/>
              </a:rPr>
              <a:t>Для доступа к </a:t>
            </a:r>
            <a:r>
              <a:rPr lang="ru-RU" altLang="ru-RU" sz="1600">
                <a:solidFill>
                  <a:srgbClr val="000000"/>
                </a:solidFill>
                <a:sym typeface="Tahoma" pitchFamily="34" charset="0"/>
              </a:rPr>
              <a:t>элемент</a:t>
            </a:r>
            <a:r>
              <a:rPr lang="en-US" altLang="ru-RU" sz="1600">
                <a:solidFill>
                  <a:srgbClr val="000000"/>
                </a:solidFill>
                <a:sym typeface="Tahoma" pitchFamily="34" charset="0"/>
              </a:rPr>
              <a:t>у класса следует использовать ключевое слово </a:t>
            </a:r>
            <a:r>
              <a:rPr lang="en-US" altLang="ru-RU" sz="1600">
                <a:solidFill>
                  <a:srgbClr val="000000"/>
                </a:solidFill>
                <a:latin typeface="Courier New" pitchFamily="49" charset="0"/>
                <a:sym typeface="Tahoma" pitchFamily="34" charset="0"/>
              </a:rPr>
              <a:t>this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74763" y="152400"/>
            <a:ext cx="7793037" cy="1143000"/>
          </a:xfrm>
          <a:prstGeom prst="rect">
            <a:avLst/>
          </a:prstGeom>
          <a:noFill/>
          <a:ln>
            <a:noFill/>
          </a:ln>
          <a:extLst/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>
              <a:defRPr/>
            </a:pPr>
            <a:r>
              <a:rPr lang="en-US" altLang="ru-RU" kern="0" dirty="0" err="1" smtClean="0">
                <a:solidFill>
                  <a:srgbClr val="333399"/>
                </a:solidFill>
                <a:cs typeface="Tahoma" panose="020B0604030504040204" pitchFamily="34" charset="0"/>
                <a:sym typeface="Tahoma" panose="020B0604030504040204" pitchFamily="34" charset="0"/>
              </a:rPr>
              <a:t>Ключевое</a:t>
            </a:r>
            <a:r>
              <a:rPr lang="en-US" altLang="ru-RU" kern="0" dirty="0" smtClean="0">
                <a:solidFill>
                  <a:srgbClr val="333399"/>
                </a:solidFill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ru-RU" kern="0" dirty="0" err="1" smtClean="0">
                <a:solidFill>
                  <a:srgbClr val="333399"/>
                </a:solidFill>
                <a:cs typeface="Tahoma" panose="020B0604030504040204" pitchFamily="34" charset="0"/>
                <a:sym typeface="Tahoma" panose="020B0604030504040204" pitchFamily="34" charset="0"/>
              </a:rPr>
              <a:t>слово</a:t>
            </a:r>
            <a:r>
              <a:rPr lang="en-US" altLang="ru-RU" kern="0" dirty="0" smtClean="0">
                <a:solidFill>
                  <a:srgbClr val="333399"/>
                </a:solidFill>
                <a:cs typeface="Tahoma" panose="020B0604030504040204" pitchFamily="34" charset="0"/>
                <a:sym typeface="Tahoma" panose="020B0604030504040204" pitchFamily="34" charset="0"/>
              </a:rPr>
              <a:t> “this”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0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charRg st="40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92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charRg st="92" end="2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03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charRg st="203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533400"/>
            <a:ext cx="8153400" cy="762000"/>
          </a:xfrm>
        </p:spPr>
        <p:txBody>
          <a:bodyPr/>
          <a:lstStyle/>
          <a:p>
            <a:r>
              <a:rPr lang="en-US" altLang="ru-RU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Абстрактные</a:t>
            </a:r>
            <a:r>
              <a:rPr lang="en-US" altLang="ru-RU" dirty="0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 (“abstract”) </a:t>
            </a:r>
            <a:r>
              <a:rPr lang="en-US" altLang="ru-RU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методы</a:t>
            </a:r>
            <a:r>
              <a:rPr lang="en-US" altLang="ru-RU" dirty="0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 </a:t>
            </a:r>
          </a:p>
        </p:txBody>
      </p:sp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1141413" y="1598613"/>
            <a:ext cx="746918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Метод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с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объявлением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но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без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реализации</a:t>
            </a:r>
            <a:endParaRPr lang="en-US" altLang="ru-RU" sz="2400" dirty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 dirty="0" err="1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Tahoma" pitchFamily="34" charset="0"/>
              </a:rPr>
              <a:t>Абстрактный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метод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предваряется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ключевым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словом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 </a:t>
            </a:r>
            <a:r>
              <a:rPr lang="en-US" altLang="ru-RU" sz="24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Tahoma" pitchFamily="34" charset="0"/>
              </a:rPr>
              <a:t>abstract</a:t>
            </a:r>
          </a:p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Метод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Tahoma" pitchFamily="34" charset="0"/>
              </a:rPr>
              <a:t>abstract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только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соглашение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того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что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подкласс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обеспечит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его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реализацию</a:t>
            </a:r>
            <a:endParaRPr lang="en-US" altLang="ru-RU" sz="2400" dirty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Объявление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Tahoma" pitchFamily="34" charset="0"/>
              </a:rPr>
              <a:t>абстрактного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метода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не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содержит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никаких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ru-RU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фигурных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скобок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заканчивается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точкой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с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запятой</a:t>
            </a:r>
            <a:endParaRPr lang="en-US" altLang="ru-RU" sz="2400" dirty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3400"/>
            <a:ext cx="8915400" cy="762000"/>
          </a:xfrm>
        </p:spPr>
        <p:txBody>
          <a:bodyPr>
            <a:normAutofit/>
          </a:bodyPr>
          <a:lstStyle/>
          <a:p>
            <a:pPr algn="ctr"/>
            <a:r>
              <a:rPr lang="en-US" altLang="ru-RU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Абстрактные</a:t>
            </a:r>
            <a:r>
              <a:rPr lang="en-US" altLang="ru-RU" dirty="0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классы</a:t>
            </a:r>
            <a:endParaRPr lang="en-US" altLang="ru-RU" dirty="0" smtClean="0">
              <a:solidFill>
                <a:srgbClr val="333399"/>
              </a:solidFill>
              <a:cs typeface="Tahoma" pitchFamily="34" charset="0"/>
              <a:sym typeface="Tahoma" pitchFamily="34" charset="0"/>
            </a:endParaRPr>
          </a:p>
        </p:txBody>
      </p:sp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1141413" y="1598612"/>
            <a:ext cx="7545387" cy="350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 dirty="0" err="1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Tahoma" pitchFamily="34" charset="0"/>
              </a:rPr>
              <a:t>Абстрактные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классы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служат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структурой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обеспечивающей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конкретное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поведение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для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других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классов</a:t>
            </a:r>
            <a:endParaRPr lang="en-US" altLang="ru-RU" sz="2400" dirty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Подкласс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обеспечивает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поведение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зависящее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от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требований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для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существующей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структуры</a:t>
            </a:r>
            <a:endParaRPr lang="en-US" altLang="ru-RU" sz="2400" dirty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 dirty="0" err="1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Tahoma" pitchFamily="34" charset="0"/>
              </a:rPr>
              <a:t>Абстрактные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классы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не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могут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иметь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экземпляров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но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могут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наследоваться</a:t>
            </a:r>
            <a:endParaRPr lang="en-US" altLang="ru-RU" sz="2400" dirty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Подкласс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должен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реализовывать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Tahoma" pitchFamily="34" charset="0"/>
              </a:rPr>
              <a:t>абстрактные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методы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объявленные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в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базовом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классе</a:t>
            </a:r>
            <a:endParaRPr lang="en-US" altLang="ru-RU" sz="2400" dirty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533400"/>
            <a:ext cx="8382000" cy="762000"/>
          </a:xfrm>
        </p:spPr>
        <p:txBody>
          <a:bodyPr>
            <a:normAutofit/>
          </a:bodyPr>
          <a:lstStyle/>
          <a:p>
            <a:r>
              <a:rPr lang="en-US" altLang="ru-RU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Финальные</a:t>
            </a:r>
            <a:r>
              <a:rPr lang="en-US" altLang="ru-RU" dirty="0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 (“final”) </a:t>
            </a:r>
            <a:r>
              <a:rPr lang="en-US" altLang="ru-RU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переменные</a:t>
            </a:r>
            <a:r>
              <a:rPr lang="ru-RU" altLang="ru-RU" dirty="0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 </a:t>
            </a:r>
            <a:endParaRPr lang="en-US" altLang="ru-RU" dirty="0" smtClean="0">
              <a:solidFill>
                <a:srgbClr val="333399"/>
              </a:solidFill>
              <a:cs typeface="Tahoma" pitchFamily="34" charset="0"/>
              <a:sym typeface="Tahoma" pitchFamily="34" charset="0"/>
            </a:endParaRPr>
          </a:p>
        </p:txBody>
      </p:sp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1141413" y="1598613"/>
            <a:ext cx="769778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3200" dirty="0" err="1"/>
              <a:t>Ключевое</a:t>
            </a:r>
            <a:r>
              <a:rPr lang="en-US" altLang="ru-RU" sz="3200" dirty="0"/>
              <a:t> </a:t>
            </a:r>
            <a:r>
              <a:rPr lang="en-US" altLang="ru-RU" sz="3200" dirty="0" err="1"/>
              <a:t>слово</a:t>
            </a:r>
            <a:r>
              <a:rPr lang="en-US" altLang="ru-RU" sz="3200" dirty="0"/>
              <a:t> </a:t>
            </a:r>
            <a:r>
              <a:rPr lang="en-US" altLang="ru-RU" sz="24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Tahoma" pitchFamily="34" charset="0"/>
              </a:rPr>
              <a:t>final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используется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с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переменными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для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указания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что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они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-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идентификаторы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констант</a:t>
            </a:r>
            <a:endParaRPr lang="en-US" altLang="ru-RU" sz="2400" dirty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Присваивают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значение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в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момент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объявления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Tahoma" pitchFamily="34" charset="0"/>
              </a:rPr>
              <a:t>финальной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переменной</a:t>
            </a:r>
            <a:endParaRPr lang="en-US" altLang="ru-RU" sz="2400" dirty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Возникнет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ошибка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времени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компиляции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если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Tahoma" pitchFamily="34" charset="0"/>
              </a:rPr>
              <a:t>финальная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переменная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получает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иное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значение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в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программе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после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начального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объявления</a:t>
            </a:r>
            <a:endParaRPr lang="en-US" altLang="ru-RU" sz="2400" dirty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 dirty="0" err="1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Tahoma" pitchFamily="34" charset="0"/>
              </a:rPr>
              <a:t>Финальные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переменные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указывают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что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значения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позднее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не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изменятся</a:t>
            </a:r>
            <a:endParaRPr lang="en-US" altLang="ru-RU" sz="2400" dirty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3400"/>
            <a:ext cx="8763000" cy="762000"/>
          </a:xfrm>
        </p:spPr>
        <p:txBody>
          <a:bodyPr>
            <a:normAutofit/>
          </a:bodyPr>
          <a:lstStyle/>
          <a:p>
            <a:pPr algn="ctr"/>
            <a:r>
              <a:rPr lang="en-US" altLang="ru-RU" sz="4000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Финальные</a:t>
            </a:r>
            <a:r>
              <a:rPr lang="en-US" altLang="ru-RU" sz="4000" dirty="0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 (“final”) </a:t>
            </a:r>
            <a:r>
              <a:rPr lang="en-US" altLang="ru-RU" sz="4000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методы</a:t>
            </a:r>
            <a:endParaRPr lang="en-US" altLang="ru-RU" sz="4000" dirty="0" smtClean="0">
              <a:solidFill>
                <a:srgbClr val="333399"/>
              </a:solidFill>
              <a:cs typeface="Tahoma" pitchFamily="34" charset="0"/>
              <a:sym typeface="Tahoma" pitchFamily="34" charset="0"/>
            </a:endParaRPr>
          </a:p>
        </p:txBody>
      </p:sp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685800" y="1676400"/>
            <a:ext cx="8229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 dirty="0" err="1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Tahoma" pitchFamily="34" charset="0"/>
              </a:rPr>
              <a:t>Финальные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методы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не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могут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быть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замещены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в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подклассе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Java</a:t>
            </a:r>
          </a:p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Объявление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метода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как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Tahoma" pitchFamily="34" charset="0"/>
              </a:rPr>
              <a:t>final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если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изменения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в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реализации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влияют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на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целостность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объекта</a:t>
            </a:r>
            <a:endParaRPr lang="en-US" altLang="ru-RU" sz="2400" dirty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Методы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объявленные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как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Tahoma" pitchFamily="34" charset="0"/>
              </a:rPr>
              <a:t>private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или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часть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Tahoma" pitchFamily="34" charset="0"/>
              </a:rPr>
              <a:t>финального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класса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неявно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являются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Tahoma" pitchFamily="34" charset="0"/>
              </a:rPr>
              <a:t>финальными</a:t>
            </a:r>
            <a:endParaRPr lang="en-US" altLang="ru-RU" sz="2400" dirty="0">
              <a:solidFill>
                <a:srgbClr val="000000"/>
              </a:solidFill>
              <a:latin typeface="Courier New" pitchFamily="49" charset="0"/>
              <a:cs typeface="Tahoma" pitchFamily="34" charset="0"/>
              <a:sym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 dirty="0" err="1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Tahoma" pitchFamily="34" charset="0"/>
              </a:rPr>
              <a:t>Финальные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методы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не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могут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объявляться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как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Tahoma" pitchFamily="34" charset="0"/>
              </a:rPr>
              <a:t>abstract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229600" cy="1066800"/>
          </a:xfrm>
        </p:spPr>
        <p:txBody>
          <a:bodyPr/>
          <a:lstStyle/>
          <a:p>
            <a:r>
              <a:rPr lang="en-US" altLang="ru-RU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Финальные</a:t>
            </a:r>
            <a:r>
              <a:rPr lang="en-US" altLang="ru-RU" dirty="0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классы</a:t>
            </a:r>
            <a:endParaRPr lang="en-US" altLang="ru-RU" dirty="0" smtClean="0">
              <a:solidFill>
                <a:srgbClr val="333399"/>
              </a:solidFill>
              <a:cs typeface="Tahoma" pitchFamily="34" charset="0"/>
              <a:sym typeface="Tahoma" pitchFamily="34" charset="0"/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>
          <a:xfrm>
            <a:off x="1274763" y="1524000"/>
            <a:ext cx="7640637" cy="3581400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3333CC"/>
              </a:buClr>
            </a:pP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Класс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от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которого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не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может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быть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подклассов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называется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 в Java </a:t>
            </a:r>
            <a:r>
              <a:rPr lang="en-US" altLang="ru-RU" sz="2400" dirty="0" err="1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Tahoma" pitchFamily="34" charset="0"/>
              </a:rPr>
              <a:t>финальным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классом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.</a:t>
            </a:r>
          </a:p>
          <a:p>
            <a:pPr>
              <a:lnSpc>
                <a:spcPct val="90000"/>
              </a:lnSpc>
              <a:buClr>
                <a:srgbClr val="3333CC"/>
              </a:buClr>
            </a:pP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При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объявлении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класса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как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Tahoma" pitchFamily="34" charset="0"/>
              </a:rPr>
              <a:t>final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другие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классы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не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могут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быть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наследованы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от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него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и,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соответственно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не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могут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быть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модифицированы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.</a:t>
            </a:r>
          </a:p>
          <a:p>
            <a:pPr>
              <a:lnSpc>
                <a:spcPct val="90000"/>
              </a:lnSpc>
              <a:buClr>
                <a:srgbClr val="3333CC"/>
              </a:buClr>
            </a:pPr>
            <a:r>
              <a:rPr lang="en-US" altLang="ru-RU" sz="2400" dirty="0" err="1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Tahoma" pitchFamily="34" charset="0"/>
              </a:rPr>
              <a:t>Финальный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класс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не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обязан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иметь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Tahoma" pitchFamily="34" charset="0"/>
              </a:rPr>
              <a:t>финальные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методы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.</a:t>
            </a:r>
          </a:p>
          <a:p>
            <a:pPr>
              <a:lnSpc>
                <a:spcPct val="90000"/>
              </a:lnSpc>
              <a:buClr>
                <a:srgbClr val="3333CC"/>
              </a:buClr>
            </a:pPr>
            <a:r>
              <a:rPr lang="en-US" altLang="ru-RU" sz="2400" dirty="0" err="1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Tahoma" pitchFamily="34" charset="0"/>
              </a:rPr>
              <a:t>Финальные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классы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могут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иметь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экземпляры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charRg st="67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charRg st="171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charRg st="220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altLang="ru-RU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Наследование</a:t>
            </a:r>
            <a:r>
              <a:rPr lang="en-US" altLang="ru-RU" dirty="0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 в </a:t>
            </a:r>
            <a:r>
              <a:rPr lang="en-US" altLang="ru-RU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реальном</a:t>
            </a:r>
            <a:r>
              <a:rPr lang="en-US" altLang="ru-RU" dirty="0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мире</a:t>
            </a:r>
            <a:endParaRPr lang="en-US" altLang="ru-RU" dirty="0" smtClean="0">
              <a:solidFill>
                <a:srgbClr val="333399"/>
              </a:solidFill>
              <a:cs typeface="Tahoma" pitchFamily="34" charset="0"/>
              <a:sym typeface="Tahoma" pitchFamily="34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141413" y="1598613"/>
            <a:ext cx="7696200" cy="76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Наследование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-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процесс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когда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характеристики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и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поведение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передаются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от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родителя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к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потомку</a:t>
            </a:r>
            <a:endParaRPr lang="en-US" altLang="ru-RU" sz="2400" dirty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</p:txBody>
      </p:sp>
      <p:pic>
        <p:nvPicPr>
          <p:cNvPr id="4100" name="Picture 10" descr="Inheritance in Real Worl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743200"/>
            <a:ext cx="4953000" cy="345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1" y="4572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altLang="ru-RU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Наследование</a:t>
            </a:r>
            <a:r>
              <a:rPr lang="en-US" altLang="ru-RU" dirty="0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 в </a:t>
            </a:r>
            <a:r>
              <a:rPr lang="en-US" altLang="ru-RU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программировании</a:t>
            </a:r>
            <a:endParaRPr lang="en-US" altLang="ru-RU" dirty="0" smtClean="0">
              <a:solidFill>
                <a:srgbClr val="333399"/>
              </a:solidFill>
              <a:cs typeface="Tahoma" pitchFamily="34" charset="0"/>
              <a:sym typeface="Tahoma" pitchFamily="34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141413" y="1598613"/>
            <a:ext cx="762158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Наследование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определяет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для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начала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базовый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класс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а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затем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специализированные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классы</a:t>
            </a:r>
            <a:endParaRPr lang="en-US" altLang="ru-RU" sz="2400" dirty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Наследование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уменьшает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работу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и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содействует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повторному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использованию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кода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и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кастомизации</a:t>
            </a:r>
            <a:endParaRPr lang="en-US" altLang="ru-RU" sz="2400" dirty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Специализированный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класс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наследует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все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свойства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и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методы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базового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класса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с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некоторыми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новыми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свойствами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и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методами</a:t>
            </a:r>
            <a:endParaRPr lang="en-US" altLang="ru-RU" sz="2400" dirty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74763" y="152400"/>
            <a:ext cx="7869237" cy="1143000"/>
          </a:xfrm>
        </p:spPr>
        <p:txBody>
          <a:bodyPr/>
          <a:lstStyle/>
          <a:p>
            <a:r>
              <a:rPr lang="en-US" altLang="ru-RU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Подклассы</a:t>
            </a:r>
            <a:endParaRPr lang="en-US" altLang="ru-RU" dirty="0" smtClean="0">
              <a:solidFill>
                <a:srgbClr val="333399"/>
              </a:solidFill>
              <a:cs typeface="Tahoma" pitchFamily="34" charset="0"/>
              <a:sym typeface="Tahoma" pitchFamily="34" charset="0"/>
            </a:endParaRPr>
          </a:p>
        </p:txBody>
      </p:sp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1141413" y="1598613"/>
            <a:ext cx="762158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Ключевое слово </a:t>
            </a:r>
            <a:r>
              <a:rPr lang="en-US" altLang="ru-RU" sz="2400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Tahoma" pitchFamily="34" charset="0"/>
              </a:rPr>
              <a:t>extends</a:t>
            </a:r>
            <a:r>
              <a:rPr lang="en-US" altLang="ru-RU" sz="24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создает подкласс</a:t>
            </a:r>
          </a:p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Правила создания подклассов: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altLang="ru-RU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Класс может быть напрямую порожден только от одного класса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altLang="ru-RU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Если класс не имеет суперкласса, тогда он неявно порождается от класса </a:t>
            </a:r>
            <a:r>
              <a:rPr lang="en-US" altLang="ru-RU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Tahoma" pitchFamily="34" charset="0"/>
              </a:rPr>
              <a:t>Object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altLang="ru-RU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Подкласс может наследовать все защищенные (protected) </a:t>
            </a:r>
            <a:r>
              <a:rPr lang="ru-RU" altLang="ru-RU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элемент</a:t>
            </a:r>
            <a:r>
              <a:rPr lang="en-US" altLang="ru-RU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ы своего суперкласса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altLang="ru-RU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Конструкторы не могут наследоваться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304800"/>
            <a:ext cx="7793037" cy="1143000"/>
          </a:xfrm>
        </p:spPr>
        <p:txBody>
          <a:bodyPr/>
          <a:lstStyle/>
          <a:p>
            <a:r>
              <a:rPr lang="en-US" altLang="ru-RU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Замещение</a:t>
            </a:r>
            <a:endParaRPr lang="en-US" altLang="ru-RU" dirty="0" smtClean="0">
              <a:solidFill>
                <a:srgbClr val="333399"/>
              </a:solidFill>
              <a:cs typeface="Tahoma" pitchFamily="34" charset="0"/>
              <a:sym typeface="Tahoma" pitchFamily="34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141413" y="1598613"/>
            <a:ext cx="777398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Метод подкласса и метод суперкласса будут иметь одинаковую сигнатуру метода</a:t>
            </a:r>
          </a:p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Назначение замещения - определение нового или иного поведения для объектов подкласса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8458200" cy="1143000"/>
          </a:xfrm>
        </p:spPr>
        <p:txBody>
          <a:bodyPr>
            <a:normAutofit/>
          </a:bodyPr>
          <a:lstStyle/>
          <a:p>
            <a:r>
              <a:rPr lang="en-US" altLang="ru-RU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Правила</a:t>
            </a:r>
            <a:r>
              <a:rPr lang="en-US" altLang="ru-RU" dirty="0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замещения</a:t>
            </a:r>
            <a:r>
              <a:rPr lang="en-US" altLang="ru-RU" dirty="0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методов</a:t>
            </a:r>
            <a:endParaRPr lang="en-US" altLang="ru-RU" dirty="0" smtClean="0">
              <a:solidFill>
                <a:srgbClr val="333399"/>
              </a:solidFill>
              <a:cs typeface="Tahoma" pitchFamily="34" charset="0"/>
              <a:sym typeface="Tahoma" pitchFamily="34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141413" y="1598613"/>
            <a:ext cx="777398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При замещении следует помнить правила:</a:t>
            </a:r>
          </a:p>
          <a:p>
            <a:pPr marL="742950" lvl="1" indent="-285750">
              <a:lnSpc>
                <a:spcPct val="80000"/>
              </a:lnSpc>
              <a:spcBef>
                <a:spcPts val="17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altLang="ru-RU" sz="24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Замещаемый (или переопределяемый) метод должен иметь то же имя, тип, число аргументов и возвращаемый тип, что и оригинальный</a:t>
            </a:r>
          </a:p>
          <a:p>
            <a:pPr marL="742950" lvl="1" indent="-285750">
              <a:lnSpc>
                <a:spcPct val="80000"/>
              </a:lnSpc>
              <a:spcBef>
                <a:spcPts val="17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altLang="ru-RU" sz="24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Переопределенный метод не может иметь меньший спецификатор доступа, чем у переопределяемого метода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152400"/>
            <a:ext cx="7793037" cy="1143000"/>
          </a:xfrm>
        </p:spPr>
        <p:txBody>
          <a:bodyPr/>
          <a:lstStyle/>
          <a:p>
            <a:r>
              <a:rPr lang="en-US" altLang="ru-RU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Ключевое слово “super”</a:t>
            </a:r>
          </a:p>
        </p:txBody>
      </p:sp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1141413" y="1598613"/>
            <a:ext cx="7848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Используется для вызова переопределеного метода в суперкласса из подкласса</a:t>
            </a:r>
          </a:p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Используется для доступа к переменным экзампляра суперкласса</a:t>
            </a:r>
          </a:p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Конструкторы не наследуются, когда класс порождается от другого класса</a:t>
            </a:r>
          </a:p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Ключевое слово </a:t>
            </a:r>
            <a:r>
              <a:rPr lang="en-US" altLang="ru-RU" sz="2400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Tahoma" pitchFamily="34" charset="0"/>
              </a:rPr>
              <a:t>super</a:t>
            </a:r>
            <a:r>
              <a:rPr lang="en-US" altLang="ru-RU" sz="24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используется для получения доступа к конструктору суперкласса</a:t>
            </a:r>
          </a:p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Первое предложение в конструкторе подкласса должно быть ключевым словом </a:t>
            </a:r>
            <a:r>
              <a:rPr lang="en-US" altLang="ru-RU" sz="2400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Tahoma" pitchFamily="34" charset="0"/>
              </a:rPr>
              <a:t>super()</a:t>
            </a:r>
          </a:p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endParaRPr lang="en-US" altLang="ru-RU" sz="240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457200"/>
            <a:ext cx="7793037" cy="1143000"/>
          </a:xfrm>
        </p:spPr>
        <p:txBody>
          <a:bodyPr/>
          <a:lstStyle/>
          <a:p>
            <a:r>
              <a:rPr lang="en-US" altLang="ru-RU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Понятие</a:t>
            </a:r>
            <a:r>
              <a:rPr lang="en-US" altLang="ru-RU" dirty="0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перегрузки</a:t>
            </a:r>
            <a:endParaRPr lang="en-US" altLang="ru-RU" dirty="0" smtClean="0">
              <a:solidFill>
                <a:srgbClr val="333399"/>
              </a:solidFill>
              <a:cs typeface="Tahoma" pitchFamily="34" charset="0"/>
              <a:sym typeface="Tahoma" pitchFamily="34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141413" y="1598613"/>
            <a:ext cx="762158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Перегрузка метода - возможность класса определять различные методы с тем же именем.</a:t>
            </a:r>
          </a:p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Стандартным примером перегрузки может быть метод </a:t>
            </a:r>
            <a:r>
              <a:rPr lang="en-US" altLang="ru-RU" sz="2400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Tahoma" pitchFamily="34" charset="0"/>
              </a:rPr>
              <a:t>print()</a:t>
            </a:r>
            <a:r>
              <a:rPr lang="en-US" altLang="ru-RU" sz="24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. </a:t>
            </a:r>
          </a:p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Тот же метод может быть использован для печати документа, изображения и так далее.</a:t>
            </a:r>
          </a:p>
        </p:txBody>
      </p:sp>
      <p:pic>
        <p:nvPicPr>
          <p:cNvPr id="10244" name="Picture 4" descr="Concept of Overload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191000"/>
            <a:ext cx="4876800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6432550" y="4968875"/>
            <a:ext cx="2590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ru-RU" altLang="ru-RU" sz="1400">
                <a:solidFill>
                  <a:srgbClr val="000000"/>
                </a:solidFill>
                <a:latin typeface="Courier New" pitchFamily="49" charset="0"/>
                <a:sym typeface="Tahoma" pitchFamily="34" charset="0"/>
              </a:rPr>
              <a:t>Два метода </a:t>
            </a:r>
            <a:r>
              <a:rPr lang="en-US" altLang="ru-RU" sz="1400">
                <a:solidFill>
                  <a:srgbClr val="000000"/>
                </a:solidFill>
                <a:latin typeface="Courier New" pitchFamily="49" charset="0"/>
                <a:sym typeface="Tahoma" pitchFamily="34" charset="0"/>
              </a:rPr>
              <a:t>print c </a:t>
            </a:r>
            <a:r>
              <a:rPr lang="ru-RU" altLang="ru-RU" sz="1400">
                <a:solidFill>
                  <a:srgbClr val="000000"/>
                </a:solidFill>
                <a:latin typeface="Courier New" pitchFamily="49" charset="0"/>
                <a:sym typeface="Tahoma" pitchFamily="34" charset="0"/>
              </a:rPr>
              <a:t>разными параметрами</a:t>
            </a:r>
            <a:endParaRPr lang="en-US" altLang="ru-RU" sz="1400">
              <a:solidFill>
                <a:srgbClr val="000000"/>
              </a:solidFill>
              <a:latin typeface="Courier New" pitchFamily="49" charset="0"/>
              <a:sym typeface="Tahoma" pitchFamily="34" charset="0"/>
            </a:endParaRPr>
          </a:p>
        </p:txBody>
      </p:sp>
      <p:sp>
        <p:nvSpPr>
          <p:cNvPr id="10246" name="AutoShape 6"/>
          <p:cNvSpPr>
            <a:spLocks/>
          </p:cNvSpPr>
          <p:nvPr/>
        </p:nvSpPr>
        <p:spPr bwMode="auto">
          <a:xfrm>
            <a:off x="5791200" y="4267200"/>
            <a:ext cx="622300" cy="1905000"/>
          </a:xfrm>
          <a:prstGeom prst="rightBrace">
            <a:avLst>
              <a:gd name="adj1" fmla="val 25510"/>
              <a:gd name="adj2" fmla="val 52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3400"/>
            <a:ext cx="6192838" cy="1143000"/>
          </a:xfrm>
        </p:spPr>
        <p:txBody>
          <a:bodyPr/>
          <a:lstStyle/>
          <a:p>
            <a:r>
              <a:rPr lang="en-US" altLang="ru-RU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Перегрузка</a:t>
            </a:r>
            <a:r>
              <a:rPr lang="en-US" altLang="ru-RU" dirty="0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конструктора</a:t>
            </a:r>
            <a:endParaRPr lang="en-US" altLang="ru-RU" dirty="0" smtClean="0">
              <a:solidFill>
                <a:srgbClr val="333399"/>
              </a:solidFill>
              <a:cs typeface="Tahoma" pitchFamily="34" charset="0"/>
              <a:sym typeface="Tahoma" pitchFamily="34" charset="0"/>
            </a:endParaRPr>
          </a:p>
        </p:txBody>
      </p:sp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1141413" y="1598613"/>
            <a:ext cx="754538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Конструкторы могут быть перегружены с тем же числом параметром и разными типами данных</a:t>
            </a:r>
          </a:p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Также они могут быть перегружены с различным числом параметров и теми же типами 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39</TotalTime>
  <Words>806</Words>
  <Application>Microsoft Office PowerPoint</Application>
  <PresentationFormat>Экран (4:3)</PresentationFormat>
  <Paragraphs>90</Paragraphs>
  <Slides>16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Calibri</vt:lpstr>
      <vt:lpstr>Courier New</vt:lpstr>
      <vt:lpstr>Georgia</vt:lpstr>
      <vt:lpstr>Tahoma</vt:lpstr>
      <vt:lpstr>Trebuchet MS</vt:lpstr>
      <vt:lpstr>Wingdings</vt:lpstr>
      <vt:lpstr>Wingdings 2</vt:lpstr>
      <vt:lpstr>Городская</vt:lpstr>
      <vt:lpstr>Наследование</vt:lpstr>
      <vt:lpstr>Наследование в реальном мире</vt:lpstr>
      <vt:lpstr>Наследование в программировании</vt:lpstr>
      <vt:lpstr>Подклассы</vt:lpstr>
      <vt:lpstr>Замещение</vt:lpstr>
      <vt:lpstr>Правила замещения методов</vt:lpstr>
      <vt:lpstr>Ключевое слово “super”</vt:lpstr>
      <vt:lpstr>Понятие перегрузки</vt:lpstr>
      <vt:lpstr>Перегрузка конструктора</vt:lpstr>
      <vt:lpstr>Ключевое слово “this”</vt:lpstr>
      <vt:lpstr>Презентация PowerPoint</vt:lpstr>
      <vt:lpstr>Абстрактные (“abstract”) методы </vt:lpstr>
      <vt:lpstr>Абстрактные классы</vt:lpstr>
      <vt:lpstr>Финальные (“final”) переменные </vt:lpstr>
      <vt:lpstr>Финальные (“final”) методы</vt:lpstr>
      <vt:lpstr>Финальные классы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Наследование и интерфейсы</dc:title>
  <dc:creator>Губин</dc:creator>
  <cp:lastModifiedBy>Губин Николай Михайлович</cp:lastModifiedBy>
  <cp:revision>5</cp:revision>
  <dcterms:created xsi:type="dcterms:W3CDTF">2016-04-25T14:14:53Z</dcterms:created>
  <dcterms:modified xsi:type="dcterms:W3CDTF">2016-04-25T14:59:43Z</dcterms:modified>
</cp:coreProperties>
</file>