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DBE8-4279-497D-AA60-C6D47466E2C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ABB5-54F1-4070-BDD5-4DA7303F11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1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FDDD64-7D6C-49FB-AEAC-3B28E5DDB0A1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16964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FDD4731-33AB-43C2-A0F1-BB0452F2756E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685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4EB6457-3D8E-412A-8C74-C1B0F006BE1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528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BE5D7B8-A20E-4BC6-8B5C-E66792A5B4ED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065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277B7E9-3F94-4FA5-A562-34460A84D64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90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E0CB932-FEF7-41AF-AEFA-2C4519E15A66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6805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06F405A-62B3-4E4D-96CD-E431E36A8C20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97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CCEED6-3DFC-498A-BC88-F4984D505F44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02101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7EBC17-351A-4E9B-A39C-406D675D2323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459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F46E524-7304-4211-93E8-35790A1CB978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93454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2480"/>
            <a:ext cx="8229240" cy="1667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640"/>
            <a:ext cx="8229240" cy="3977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F3E2B0-AA85-42E3-8F94-12A0B8F2E1EE}" type="datetimeFigureOut">
              <a:rPr lang="ru-RU" smtClean="0"/>
              <a:t>29.04.2016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2734D3-B302-481A-92C4-F09E8B3B8DC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Модуль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  <a:latin typeface="Arial Black"/>
                <a:ea typeface="Microsoft YaHei"/>
              </a:rPr>
              <a:t>Exception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8600" y="4572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rgbClr val="000000"/>
                </a:solidFill>
                <a:latin typeface="Myriad Pro"/>
              </a:rPr>
              <a:t>Создание собственных исключений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201" y="1306467"/>
            <a:ext cx="863666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</a:t>
            </a:r>
            <a:r>
              <a:rPr lang="en-US" dirty="0" err="1" smtClean="0"/>
              <a:t>Throwable</a:t>
            </a:r>
            <a:r>
              <a:rPr lang="en-US" dirty="0" smtClean="0"/>
              <a:t>[] </a:t>
            </a:r>
            <a:r>
              <a:rPr lang="en-US" dirty="0" err="1" smtClean="0"/>
              <a:t>getSuppressed</a:t>
            </a:r>
            <a:r>
              <a:rPr lang="en-US" dirty="0" smtClean="0"/>
              <a:t>() - </a:t>
            </a:r>
            <a:r>
              <a:rPr lang="ru-RU" dirty="0" smtClean="0"/>
              <a:t>получает подавленные исключения (</a:t>
            </a:r>
            <a:r>
              <a:rPr lang="en-US" dirty="0" smtClean="0"/>
              <a:t>JDK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initCause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exception) - </a:t>
            </a:r>
            <a:r>
              <a:rPr lang="ru-RU" dirty="0" smtClean="0"/>
              <a:t>ассоциирует исключение с вызывающим исключением. Возвращает ссылку на исключение.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printStackTrace</a:t>
            </a:r>
            <a:r>
              <a:rPr lang="en-US" dirty="0" smtClean="0"/>
              <a:t>() - </a:t>
            </a:r>
            <a:r>
              <a:rPr lang="ru-RU" dirty="0" smtClean="0"/>
              <a:t>отображает трассировку стека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printStackTrace</a:t>
            </a:r>
            <a:r>
              <a:rPr lang="en-US" dirty="0" smtClean="0"/>
              <a:t>(</a:t>
            </a:r>
            <a:r>
              <a:rPr lang="en-US" dirty="0" err="1" smtClean="0"/>
              <a:t>PrintStream</a:t>
            </a:r>
            <a:r>
              <a:rPr lang="en-US" dirty="0" smtClean="0"/>
              <a:t> stream) - </a:t>
            </a:r>
            <a:r>
              <a:rPr lang="ru-RU" dirty="0" smtClean="0"/>
              <a:t>посылает трассировку стека в заданный поток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printStackTrace</a:t>
            </a:r>
            <a:r>
              <a:rPr lang="en-US" dirty="0" smtClean="0"/>
              <a:t>(</a:t>
            </a:r>
            <a:r>
              <a:rPr lang="en-US" dirty="0" err="1" smtClean="0"/>
              <a:t>PrintWriter</a:t>
            </a:r>
            <a:r>
              <a:rPr lang="en-US" dirty="0" smtClean="0"/>
              <a:t> stream) - </a:t>
            </a:r>
            <a:r>
              <a:rPr lang="ru-RU" dirty="0" smtClean="0"/>
              <a:t>посылает трассировку стека в заданный поток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void </a:t>
            </a:r>
            <a:r>
              <a:rPr lang="en-US" dirty="0" err="1" smtClean="0"/>
              <a:t>setStackTrace</a:t>
            </a:r>
            <a:r>
              <a:rPr lang="en-US" dirty="0" smtClean="0"/>
              <a:t>(</a:t>
            </a:r>
            <a:r>
              <a:rPr lang="en-US" dirty="0" err="1" smtClean="0"/>
              <a:t>StackTraceElement</a:t>
            </a:r>
            <a:r>
              <a:rPr lang="en-US" dirty="0" smtClean="0"/>
              <a:t> elements[]) - </a:t>
            </a:r>
            <a:r>
              <a:rPr lang="ru-RU" dirty="0" smtClean="0"/>
              <a:t>устанавливает трассировку стека для элементов (для специализированных приложений)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 err="1" smtClean="0"/>
              <a:t>toString</a:t>
            </a:r>
            <a:r>
              <a:rPr lang="en-US" dirty="0" smtClean="0"/>
              <a:t>() - </a:t>
            </a:r>
            <a:r>
              <a:rPr lang="ru-RU" dirty="0" smtClean="0"/>
              <a:t>возвращает объект класса </a:t>
            </a:r>
            <a:r>
              <a:rPr lang="en-US" dirty="0" smtClean="0"/>
              <a:t>String, </a:t>
            </a:r>
            <a:r>
              <a:rPr lang="ru-RU" dirty="0" smtClean="0"/>
              <a:t>содержащий описание исключения.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1000" y="4572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r>
              <a:rPr lang="ru-RU" sz="2800" b="1" dirty="0"/>
              <a:t>П</a:t>
            </a:r>
            <a:r>
              <a:rPr lang="ru-RU" sz="2800" b="1" dirty="0" smtClean="0"/>
              <a:t>равила </a:t>
            </a:r>
            <a:r>
              <a:rPr lang="ru-RU" sz="2800" b="1" dirty="0"/>
              <a:t>обработки исключений</a:t>
            </a:r>
          </a:p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000000"/>
                </a:solidFill>
                <a:latin typeface="Myriad Pro"/>
                <a:ea typeface="DejaVu Sans"/>
              </a:rPr>
              <a:t>  </a:t>
            </a:r>
            <a:endParaRPr dirty="0"/>
          </a:p>
        </p:txBody>
      </p:sp>
      <p:sp>
        <p:nvSpPr>
          <p:cNvPr id="238" name="CustomShape 2"/>
          <p:cNvSpPr/>
          <p:nvPr/>
        </p:nvSpPr>
        <p:spPr>
          <a:xfrm>
            <a:off x="251640" y="1508640"/>
            <a:ext cx="6003000" cy="3644160"/>
          </a:xfrm>
          <a:prstGeom prst="rect">
            <a:avLst/>
          </a:prstGeom>
          <a:noFill/>
        </p:spPr>
      </p:sp>
      <p:sp>
        <p:nvSpPr>
          <p:cNvPr id="2" name="Прямоугольник 1"/>
          <p:cNvSpPr/>
          <p:nvPr/>
        </p:nvSpPr>
        <p:spPr>
          <a:xfrm>
            <a:off x="241201" y="1192801"/>
            <a:ext cx="88277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Используйте исключения для того, чтобы: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обработать ошибку на текущем уровне (избегайте перехватывать исключения, если не знаете, как с ними поступить)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исправить проблему и снова вызвать метод, возбудивший исключение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предпринять все необходимые действия и продолжить выполнение без повторного вызова действия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попытаться найти альтернативный результат вместо того, который должен был бы произвести вызванный 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3400" y="838200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Правила обработки исключений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163" y="1771165"/>
            <a:ext cx="8778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сделать все возможное в текущем контексте и заново возбудить это же исключение, перенаправив его на более высокий уровень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сделать все, что можно в текущем контексте, и возбудить новое исключение, перенаправив его на более высокий уровень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упростить программу (если используемая схема обработки исключений делает все только сложнее, значит, она никуда не годится)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добавить вашей библиотеке и программе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486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3810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endParaRPr dirty="0"/>
          </a:p>
        </p:txBody>
      </p:sp>
      <p:sp>
        <p:nvSpPr>
          <p:cNvPr id="164" name="CustomShape 2"/>
          <p:cNvSpPr/>
          <p:nvPr/>
        </p:nvSpPr>
        <p:spPr>
          <a:xfrm>
            <a:off x="242640" y="1604640"/>
            <a:ext cx="7197480" cy="4391520"/>
          </a:xfrm>
          <a:prstGeom prst="rect">
            <a:avLst/>
          </a:prstGeom>
          <a:noFill/>
        </p:spPr>
        <p:txBody>
          <a:bodyPr lIns="90000" tIns="36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Myriad Pro"/>
                <a:ea typeface="DejaVu Sans"/>
              </a:rPr>
              <a:t>Exception</a:t>
            </a:r>
            <a:r>
              <a:rPr lang="ru-RU" sz="1400" dirty="0" smtClean="0">
                <a:solidFill>
                  <a:srgbClr val="000000"/>
                </a:solidFill>
                <a:latin typeface="Myriad Pro"/>
                <a:ea typeface="DejaVu Sans"/>
              </a:rPr>
              <a:t> – </a:t>
            </a:r>
            <a:r>
              <a:rPr lang="ru-RU" sz="1400" dirty="0" smtClean="0"/>
              <a:t>ошибки, возникшие в программе во время её работы.</a:t>
            </a:r>
            <a:endParaRPr lang="en-US" sz="1400" dirty="0" smtClean="0"/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r>
              <a:rPr lang="en-US" sz="1400" dirty="0" smtClean="0"/>
              <a:t>O</a:t>
            </a:r>
            <a:r>
              <a:rPr lang="ru-RU" sz="1400" dirty="0" smtClean="0"/>
              <a:t>шибки возникают в случаях</a:t>
            </a:r>
            <a:r>
              <a:rPr lang="en-US" sz="1400" dirty="0" smtClean="0"/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Некорректного ввода данных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Сбоев оборудования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Нарушения ограничений среды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Выполнения  программного кода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00000"/>
              </a:lnSpc>
            </a:pPr>
            <a:r>
              <a:rPr lang="ru-RU" sz="1400" dirty="0" smtClean="0"/>
              <a:t>Цели обработки ошибок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Обеспечение стабильности работы программы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dirty="0" smtClean="0"/>
              <a:t>Безопасность в процессе выполнения </a:t>
            </a:r>
          </a:p>
          <a:p>
            <a:pPr>
              <a:lnSpc>
                <a:spcPct val="100000"/>
              </a:lnSpc>
            </a:pPr>
            <a:endParaRPr lang="ru-RU" sz="1400" dirty="0"/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28600" y="3810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rgbClr val="000000"/>
                </a:solidFill>
                <a:latin typeface="Arial"/>
                <a:ea typeface="DejaVu Sans"/>
              </a:rPr>
              <a:t>Базовые классы исключений</a:t>
            </a:r>
            <a:endParaRPr dirty="0"/>
          </a:p>
        </p:txBody>
      </p:sp>
      <p:sp>
        <p:nvSpPr>
          <p:cNvPr id="2" name="AutoShape 2" descr="https://newcircle.com/static/bookshelf/java_fundamentals_tutorial/images/ExceptionClassHierarchy.png"/>
          <p:cNvSpPr>
            <a:spLocks noChangeAspect="1" noChangeArrowheads="1"/>
          </p:cNvSpPr>
          <p:nvPr/>
        </p:nvSpPr>
        <p:spPr bwMode="auto">
          <a:xfrm>
            <a:off x="1404346" y="1426918"/>
            <a:ext cx="3706741" cy="49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408885"/>
            <a:ext cx="6415727" cy="497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81000" y="4572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 smtClean="0"/>
              <a:t>Механизм обработки</a:t>
            </a:r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3677" y="1192802"/>
            <a:ext cx="7212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блок кода, где отслеживаются ошибки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/>
              <a:t>catch (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тип_исключения_1</a:t>
            </a:r>
            <a:r>
              <a:rPr lang="ru-RU" dirty="0" smtClean="0"/>
              <a:t> </a:t>
            </a:r>
            <a:r>
              <a:rPr lang="en-US" dirty="0" err="1" smtClean="0"/>
              <a:t>exceptionObject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обрабатываем ошибку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/>
              <a:t>catch (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тип_исключения_2</a:t>
            </a:r>
            <a:r>
              <a:rPr lang="ru-RU" dirty="0" smtClean="0"/>
              <a:t> </a:t>
            </a:r>
            <a:r>
              <a:rPr lang="en-US" dirty="0" err="1" smtClean="0"/>
              <a:t>exceptionObject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обрабатываем ошибку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/>
              <a:t>finally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код, который нужно выполнить после завершения блока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try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228600" y="3810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dirty="0" smtClean="0">
                <a:solidFill>
                  <a:srgbClr val="000000"/>
                </a:solidFill>
                <a:latin typeface="Arial"/>
                <a:ea typeface="DejaVu Sans"/>
              </a:rPr>
              <a:t>Объявление исключений</a:t>
            </a:r>
            <a:endParaRPr dirty="0"/>
          </a:p>
        </p:txBody>
      </p:sp>
      <p:sp>
        <p:nvSpPr>
          <p:cNvPr id="173" name="CustomShape 2"/>
          <p:cNvSpPr/>
          <p:nvPr/>
        </p:nvSpPr>
        <p:spPr>
          <a:xfrm>
            <a:off x="242640" y="1604640"/>
            <a:ext cx="7469280" cy="4391520"/>
          </a:xfrm>
          <a:prstGeom prst="rect">
            <a:avLst/>
          </a:prstGeom>
          <a:noFill/>
        </p:spPr>
        <p:txBody>
          <a:bodyPr lIns="90000" tIns="36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8757" y="1410268"/>
            <a:ext cx="65168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SomeClass</a:t>
            </a:r>
            <a:endParaRPr lang="en-US" b="1" dirty="0" smtClean="0">
              <a:solidFill>
                <a:srgbClr val="0015C1"/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{</a:t>
            </a:r>
          </a:p>
          <a:p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public void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someMethod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()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throws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IOException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,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ArrayIndexOutOfBoundsException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  {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    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/*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Код который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может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породить</a:t>
            </a:r>
          </a:p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      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IOException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или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ArrayIndexOutOfBoundsException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*/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     //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еще какой-то код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     throw new </a:t>
            </a:r>
            <a:r>
              <a:rPr lang="en-US" b="1" dirty="0" err="1" smtClean="0">
                <a:solidFill>
                  <a:srgbClr val="0015C1"/>
                </a:solidFill>
                <a:latin typeface="Courier New" pitchFamily="49" charset="0"/>
              </a:rPr>
              <a:t>IOException</a:t>
            </a:r>
            <a:r>
              <a:rPr lang="ru-RU" b="1" dirty="0" smtClean="0">
                <a:solidFill>
                  <a:srgbClr val="0015C1"/>
                </a:solidFill>
                <a:latin typeface="Courier New" pitchFamily="49" charset="0"/>
              </a:rPr>
              <a:t>()</a:t>
            </a:r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   }</a:t>
            </a:r>
          </a:p>
          <a:p>
            <a:r>
              <a:rPr lang="en-US" b="1" dirty="0" smtClean="0">
                <a:solidFill>
                  <a:srgbClr val="0015C1"/>
                </a:solidFill>
                <a:latin typeface="Courier New" pitchFamily="49" charset="0"/>
              </a:rPr>
              <a:t>}</a:t>
            </a:r>
            <a:endParaRPr lang="ru-RU" b="1" dirty="0">
              <a:solidFill>
                <a:srgbClr val="0015C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04800" y="4572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dirty="0" smtClean="0">
                <a:solidFill>
                  <a:srgbClr val="000000"/>
                </a:solidFill>
                <a:latin typeface="Myriad Pro"/>
                <a:ea typeface="DejaVu Sans"/>
              </a:rPr>
              <a:t>Классификация исключений</a:t>
            </a:r>
            <a:r>
              <a:rPr lang="ru-RU" sz="2800" b="1" dirty="0">
                <a:solidFill>
                  <a:srgbClr val="000000"/>
                </a:solidFill>
                <a:latin typeface="Myriad Pro"/>
                <a:ea typeface="DejaVu Sans"/>
              </a:rPr>
              <a:t> </a:t>
            </a:r>
            <a:endParaRPr dirty="0"/>
          </a:p>
        </p:txBody>
      </p:sp>
      <p:sp>
        <p:nvSpPr>
          <p:cNvPr id="224" name="CustomShape 2"/>
          <p:cNvSpPr/>
          <p:nvPr/>
        </p:nvSpPr>
        <p:spPr>
          <a:xfrm>
            <a:off x="242640" y="1604640"/>
            <a:ext cx="7469280" cy="4391520"/>
          </a:xfrm>
          <a:prstGeom prst="rect">
            <a:avLst/>
          </a:prstGeom>
          <a:noFill/>
        </p:spPr>
      </p:sp>
      <p:sp>
        <p:nvSpPr>
          <p:cNvPr id="2" name="Прямоугольник 1"/>
          <p:cNvSpPr/>
          <p:nvPr/>
        </p:nvSpPr>
        <p:spPr>
          <a:xfrm>
            <a:off x="368490" y="1264342"/>
            <a:ext cx="8611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есть два типа исключений, </a:t>
            </a:r>
            <a:r>
              <a:rPr lang="en-US" dirty="0" smtClean="0"/>
              <a:t>checked </a:t>
            </a:r>
            <a:r>
              <a:rPr lang="ru-RU" dirty="0" smtClean="0"/>
              <a:t>и </a:t>
            </a:r>
            <a:r>
              <a:rPr lang="en-US" dirty="0" smtClean="0"/>
              <a:t>unchecked.</a:t>
            </a:r>
            <a:endParaRPr lang="ru-RU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Checked </a:t>
            </a:r>
            <a:r>
              <a:rPr lang="ru-RU" dirty="0" smtClean="0"/>
              <a:t>исключения, это те, которые должны обрабатываться блоком </a:t>
            </a:r>
            <a:r>
              <a:rPr lang="en-US" dirty="0" smtClean="0"/>
              <a:t>catch </a:t>
            </a:r>
            <a:r>
              <a:rPr lang="ru-RU" dirty="0" smtClean="0"/>
              <a:t>или описываться в сигнатуре метода. </a:t>
            </a:r>
            <a:r>
              <a:rPr lang="en-US" dirty="0" smtClean="0"/>
              <a:t>Checked </a:t>
            </a:r>
            <a:r>
              <a:rPr lang="ru-RU" dirty="0" smtClean="0"/>
              <a:t>исключения наследуются от </a:t>
            </a:r>
            <a:r>
              <a:rPr lang="en-US" dirty="0" smtClean="0"/>
              <a:t>Exception</a:t>
            </a:r>
            <a:r>
              <a:rPr lang="ru-RU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Unchecked </a:t>
            </a:r>
            <a:r>
              <a:rPr lang="ru-RU" dirty="0" smtClean="0"/>
              <a:t>могут не обрабатываться и не быть описанными.</a:t>
            </a:r>
            <a:r>
              <a:rPr lang="en-US" dirty="0" smtClean="0"/>
              <a:t>Unchecked </a:t>
            </a:r>
            <a:r>
              <a:rPr lang="ru-RU" dirty="0" smtClean="0"/>
              <a:t>исключения в </a:t>
            </a:r>
            <a:r>
              <a:rPr lang="en-US" dirty="0" smtClean="0"/>
              <a:t>Java - </a:t>
            </a:r>
            <a:r>
              <a:rPr lang="ru-RU" dirty="0" smtClean="0"/>
              <a:t>наследованные от </a:t>
            </a:r>
            <a:r>
              <a:rPr lang="en-US" dirty="0" err="1" smtClean="0"/>
              <a:t>RuntimeException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Пример </a:t>
            </a:r>
            <a:r>
              <a:rPr lang="en-US" dirty="0" smtClean="0"/>
              <a:t>unchecked </a:t>
            </a:r>
            <a:r>
              <a:rPr lang="ru-RU" dirty="0" smtClean="0"/>
              <a:t>исключения - </a:t>
            </a:r>
            <a:r>
              <a:rPr lang="en-US" dirty="0" err="1" smtClean="0"/>
              <a:t>NullPointerException</a:t>
            </a:r>
            <a:r>
              <a:rPr lang="en-US" dirty="0" smtClean="0"/>
              <a:t>, checked </a:t>
            </a:r>
            <a:r>
              <a:rPr lang="ru-RU" dirty="0" smtClean="0"/>
              <a:t>исключения - </a:t>
            </a:r>
            <a:r>
              <a:rPr lang="en-US" dirty="0" err="1" smtClean="0"/>
              <a:t>IOException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228600" y="3810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dirty="0" smtClean="0"/>
              <a:t>Часто встречающиеся исключения</a:t>
            </a:r>
            <a:r>
              <a:rPr lang="ru-RU" sz="2800" b="1" dirty="0">
                <a:solidFill>
                  <a:srgbClr val="000000"/>
                </a:solidFill>
                <a:latin typeface="Myriad Pro"/>
                <a:ea typeface="DejaVu Sans"/>
              </a:rPr>
              <a:t>  </a:t>
            </a:r>
            <a:endParaRPr dirty="0"/>
          </a:p>
        </p:txBody>
      </p:sp>
      <p:sp>
        <p:nvSpPr>
          <p:cNvPr id="227" name="CustomShape 2"/>
          <p:cNvSpPr/>
          <p:nvPr/>
        </p:nvSpPr>
        <p:spPr>
          <a:xfrm>
            <a:off x="242640" y="1604640"/>
            <a:ext cx="7469280" cy="4391520"/>
          </a:xfrm>
          <a:prstGeom prst="rect">
            <a:avLst/>
          </a:prstGeom>
          <a:noFill/>
        </p:spPr>
      </p:sp>
      <p:sp>
        <p:nvSpPr>
          <p:cNvPr id="2" name="Прямоугольник 1"/>
          <p:cNvSpPr/>
          <p:nvPr/>
        </p:nvSpPr>
        <p:spPr>
          <a:xfrm>
            <a:off x="241200" y="1259626"/>
            <a:ext cx="5716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ArithmeticException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ArrayIndexOutOfBoundsException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StringIndexOutOfBoundsException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ClassNotFoundException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NullPointerException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FileNotFoundException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IOException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EOFException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OutOfMemoryError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28600" y="3810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r>
              <a:rPr lang="ru-RU" sz="2800" b="1" dirty="0"/>
              <a:t>Оператор </a:t>
            </a:r>
            <a:r>
              <a:rPr lang="en-US" sz="2800" b="1" dirty="0" smtClean="0"/>
              <a:t>throw</a:t>
            </a:r>
            <a:r>
              <a:rPr lang="ru-RU" sz="2800" b="1" dirty="0" smtClean="0"/>
              <a:t> и </a:t>
            </a:r>
            <a:r>
              <a:rPr lang="en-US" sz="2800" b="1" dirty="0" smtClean="0"/>
              <a:t>throws</a:t>
            </a:r>
            <a:endParaRPr lang="en-US" sz="2800" b="1" dirty="0"/>
          </a:p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000000"/>
                </a:solidFill>
                <a:latin typeface="Myriad Pro"/>
                <a:ea typeface="DejaVu Sans"/>
              </a:rPr>
              <a:t>  </a:t>
            </a:r>
            <a:endParaRPr dirty="0"/>
          </a:p>
        </p:txBody>
      </p:sp>
      <p:sp>
        <p:nvSpPr>
          <p:cNvPr id="230" name="CustomShape 2"/>
          <p:cNvSpPr/>
          <p:nvPr/>
        </p:nvSpPr>
        <p:spPr>
          <a:xfrm>
            <a:off x="242640" y="1604640"/>
            <a:ext cx="7469280" cy="4391520"/>
          </a:xfrm>
          <a:prstGeom prst="rect">
            <a:avLst/>
          </a:prstGeom>
          <a:noFill/>
        </p:spPr>
      </p:sp>
      <p:sp>
        <p:nvSpPr>
          <p:cNvPr id="2" name="Прямоугольник 1"/>
          <p:cNvSpPr/>
          <p:nvPr/>
        </p:nvSpPr>
        <p:spPr>
          <a:xfrm>
            <a:off x="1015148" y="2038027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throw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экземпляр_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Throwable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773" y="1176253"/>
            <a:ext cx="8563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Часть исключений может обрабатывать сама система. Но можно создать собственные исключения при помощи оператора </a:t>
            </a:r>
            <a:r>
              <a:rPr lang="ru-RU" dirty="0" err="1" smtClean="0"/>
              <a:t>throw</a:t>
            </a:r>
            <a:r>
              <a:rPr lang="ru-RU" dirty="0" smtClean="0"/>
              <a:t>. Код выглядит так: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3773" y="2608119"/>
            <a:ext cx="8809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метод может породить исключение, которое он сам не обрабатывает, он должен задать это поведение так, чтобы вызывающий его код мог позаботиться об этом исключении. Для этого к объявлению метода добавляется конструкция </a:t>
            </a:r>
            <a:r>
              <a:rPr lang="ru-RU" dirty="0" err="1" smtClean="0"/>
              <a:t>throws</a:t>
            </a:r>
            <a:r>
              <a:rPr lang="ru-RU" dirty="0" smtClean="0"/>
              <a:t>, которая перечисляет типы исключений (кроме исключений </a:t>
            </a:r>
            <a:r>
              <a:rPr lang="ru-RU" dirty="0" err="1" smtClean="0"/>
              <a:t>Error</a:t>
            </a:r>
            <a:r>
              <a:rPr lang="ru-RU" dirty="0" smtClean="0"/>
              <a:t> и </a:t>
            </a:r>
            <a:r>
              <a:rPr lang="ru-RU" dirty="0" err="1" smtClean="0"/>
              <a:t>RuntimeException</a:t>
            </a:r>
            <a:r>
              <a:rPr lang="ru-RU" dirty="0" smtClean="0"/>
              <a:t> и их подклассов).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5148" y="4765053"/>
            <a:ext cx="7642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тип </a:t>
            </a:r>
            <a:r>
              <a:rPr lang="ru-RU" dirty="0" err="1" smtClean="0"/>
              <a:t>имя_метода</a:t>
            </a:r>
            <a:r>
              <a:rPr lang="ru-RU" dirty="0" smtClean="0"/>
              <a:t>(</a:t>
            </a:r>
            <a:r>
              <a:rPr lang="ru-RU" dirty="0" err="1" smtClean="0"/>
              <a:t>список_параметров</a:t>
            </a:r>
            <a:r>
              <a:rPr lang="ru-RU" dirty="0" smtClean="0"/>
              <a:t>) </a:t>
            </a:r>
            <a:r>
              <a:rPr lang="ru-RU" dirty="0" err="1" smtClean="0">
                <a:solidFill>
                  <a:srgbClr val="00B0F0"/>
                </a:solidFill>
              </a:rPr>
              <a:t>throws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список_исключений</a:t>
            </a:r>
            <a:r>
              <a:rPr lang="ru-RU" dirty="0" smtClean="0"/>
              <a:t> {</a:t>
            </a:r>
          </a:p>
          <a:p>
            <a:r>
              <a:rPr lang="ru-RU" dirty="0" smtClean="0"/>
              <a:t>   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// код внутри метода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28600" y="457200"/>
            <a:ext cx="6991920" cy="1039200"/>
          </a:xfrm>
          <a:prstGeom prst="rect">
            <a:avLst/>
          </a:prstGeom>
          <a:noFill/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000000"/>
                </a:solidFill>
                <a:latin typeface="Myriad Pro"/>
              </a:rPr>
              <a:t>Создание собственных </a:t>
            </a:r>
            <a:r>
              <a:rPr lang="ru-RU" sz="2800" b="1" dirty="0" smtClean="0">
                <a:solidFill>
                  <a:srgbClr val="000000"/>
                </a:solidFill>
                <a:latin typeface="Myriad Pro"/>
              </a:rPr>
              <a:t>исключений</a:t>
            </a:r>
            <a:r>
              <a:rPr lang="ru-RU" sz="2800" b="1" dirty="0">
                <a:solidFill>
                  <a:srgbClr val="000000"/>
                </a:solidFill>
                <a:latin typeface="Myriad Pro"/>
                <a:ea typeface="DejaVu Sans"/>
              </a:rPr>
              <a:t> 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1199" y="1192801"/>
            <a:ext cx="8855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Вам нужно наследоваться от </a:t>
            </a:r>
            <a:r>
              <a:rPr lang="ru-RU" dirty="0" err="1" smtClean="0"/>
              <a:t>Exception</a:t>
            </a:r>
            <a:r>
              <a:rPr lang="ru-RU" dirty="0" smtClean="0"/>
              <a:t> (напомню, что этот класс наследуется от </a:t>
            </a:r>
            <a:r>
              <a:rPr lang="ru-RU" dirty="0" err="1" smtClean="0"/>
              <a:t>Trowable</a:t>
            </a:r>
            <a:r>
              <a:rPr lang="ru-RU" dirty="0" smtClean="0"/>
              <a:t>) и переопределить нужные методы класса </a:t>
            </a:r>
            <a:r>
              <a:rPr lang="ru-RU" dirty="0" err="1" smtClean="0"/>
              <a:t>Throwable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1198" y="2054575"/>
            <a:ext cx="85434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final void </a:t>
            </a:r>
            <a:r>
              <a:rPr lang="en-US" dirty="0" err="1" smtClean="0"/>
              <a:t>addSuppressed</a:t>
            </a:r>
            <a:r>
              <a:rPr lang="en-US" dirty="0" smtClean="0"/>
              <a:t>(</a:t>
            </a:r>
            <a:r>
              <a:rPr lang="en-US" dirty="0" err="1" smtClean="0"/>
              <a:t>Throwable</a:t>
            </a:r>
            <a:r>
              <a:rPr lang="en-US" dirty="0" smtClean="0"/>
              <a:t> exception) - </a:t>
            </a:r>
            <a:r>
              <a:rPr lang="ru-RU" dirty="0" smtClean="0"/>
              <a:t>добавляет исключение в список подавляемых исключений (</a:t>
            </a:r>
            <a:r>
              <a:rPr lang="en-US" dirty="0" smtClean="0"/>
              <a:t>JDK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fillInStackTrace</a:t>
            </a:r>
            <a:r>
              <a:rPr lang="en-US" dirty="0" smtClean="0"/>
              <a:t>() - </a:t>
            </a:r>
            <a:r>
              <a:rPr lang="ru-RU" dirty="0" smtClean="0"/>
              <a:t>возвращает объект класса </a:t>
            </a:r>
            <a:r>
              <a:rPr lang="en-US" dirty="0" err="1" smtClean="0"/>
              <a:t>Throwable</a:t>
            </a:r>
            <a:r>
              <a:rPr lang="en-US" dirty="0" smtClean="0"/>
              <a:t>, </a:t>
            </a:r>
            <a:r>
              <a:rPr lang="ru-RU" dirty="0" smtClean="0"/>
              <a:t>содержащий полную трассировку стека.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Throwable</a:t>
            </a:r>
            <a:r>
              <a:rPr lang="en-US" dirty="0" smtClean="0"/>
              <a:t> </a:t>
            </a:r>
            <a:r>
              <a:rPr lang="en-US" dirty="0" err="1" smtClean="0"/>
              <a:t>getCause</a:t>
            </a:r>
            <a:r>
              <a:rPr lang="en-US" dirty="0" smtClean="0"/>
              <a:t>() - </a:t>
            </a:r>
            <a:r>
              <a:rPr lang="ru-RU" dirty="0" smtClean="0"/>
              <a:t>возвращает исключение, лежащее под текущим исключение или </a:t>
            </a:r>
            <a:r>
              <a:rPr lang="en-US" dirty="0" smtClean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 err="1" smtClean="0"/>
              <a:t>getLocalizedMessage</a:t>
            </a:r>
            <a:r>
              <a:rPr lang="en-US" dirty="0" smtClean="0"/>
              <a:t>() - </a:t>
            </a:r>
            <a:r>
              <a:rPr lang="ru-RU" dirty="0" smtClean="0"/>
              <a:t>возвращает локализованное описание исключения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</a:t>
            </a:r>
            <a:r>
              <a:rPr lang="en-US" dirty="0" err="1" smtClean="0"/>
              <a:t>getMessage</a:t>
            </a:r>
            <a:r>
              <a:rPr lang="en-US" dirty="0" smtClean="0"/>
              <a:t>() - </a:t>
            </a:r>
            <a:r>
              <a:rPr lang="ru-RU" dirty="0" smtClean="0"/>
              <a:t>возвращает описание исключения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StackTraceElement</a:t>
            </a:r>
            <a:r>
              <a:rPr lang="en-US" dirty="0" smtClean="0"/>
              <a:t>[] </a:t>
            </a:r>
            <a:r>
              <a:rPr lang="en-US" dirty="0" err="1" smtClean="0"/>
              <a:t>getStackTrace</a:t>
            </a:r>
            <a:r>
              <a:rPr lang="en-US" dirty="0" smtClean="0"/>
              <a:t>() - </a:t>
            </a:r>
            <a:r>
              <a:rPr lang="ru-RU" dirty="0" smtClean="0"/>
              <a:t>возвращает массив, содержащий трассировку стека и состояний из элементов класса </a:t>
            </a:r>
            <a:r>
              <a:rPr lang="en-US" dirty="0" err="1" smtClean="0"/>
              <a:t>StackTraceElement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636</Words>
  <Application>Microsoft Office PowerPoint</Application>
  <PresentationFormat>Экран (4:3)</PresentationFormat>
  <Paragraphs>106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Модуль 7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Губин</dc:creator>
  <cp:lastModifiedBy>Губин</cp:lastModifiedBy>
  <cp:revision>2</cp:revision>
  <dcterms:created xsi:type="dcterms:W3CDTF">2016-04-29T14:52:00Z</dcterms:created>
  <dcterms:modified xsi:type="dcterms:W3CDTF">2016-04-29T14:54:10Z</dcterms:modified>
</cp:coreProperties>
</file>