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F5065-DAD7-4B9D-9C28-51FDDD565E9C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77DE1-4290-48AB-8A15-DA0B1A07D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3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003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994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772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124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6400" cy="3162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37100" cy="35099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1120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6400" cy="3162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37100" cy="35099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5761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25" y="877888"/>
            <a:ext cx="4219575" cy="31638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38687" cy="35115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2084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6400" cy="3162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37100" cy="35099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1816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9428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854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163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232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515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729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29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901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783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313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505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CCD410-2A7B-4AF6-AB1D-E04C8FCBCFB4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1898E57-B794-415D-9D70-2251559098C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Модуль 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Ввод/Вывод</a:t>
            </a:r>
          </a:p>
          <a:p>
            <a:r>
              <a:rPr lang="en-US" dirty="0" err="1" smtClean="0"/>
              <a:t>Input/Output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358775" y="381000"/>
            <a:ext cx="8785225" cy="673100"/>
          </a:xfrm>
        </p:spPr>
        <p:txBody>
          <a:bodyPr lIns="0" tIns="19267" rIns="0" bIns="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Символьные</a:t>
            </a:r>
            <a:r>
              <a:rPr lang="en-US" dirty="0" smtClean="0"/>
              <a:t> </a:t>
            </a:r>
            <a:r>
              <a:rPr lang="ru-RU" dirty="0" smtClean="0"/>
              <a:t>потоки</a:t>
            </a:r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07950" y="857250"/>
            <a:ext cx="8932863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Символьные потоки отличаются от байтовых тем, что методы чтения и записи оперируют символами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Тем не менее под символьным потоком всегда лежит байтовый поток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Таким образом, символьный поток можно рассматривать как комбинацию байтового потока и информации о кодировке символов в нем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</a:rPr>
              <a:t>Рассматривать байты в качестве символов без явного указания их кодировки – рискованное занятие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</a:rPr>
              <a:t>Тестированием такие </a:t>
            </a:r>
            <a:r>
              <a:rPr lang="ru-RU" sz="2400" dirty="0" err="1">
                <a:solidFill>
                  <a:srgbClr val="464646"/>
                </a:solidFill>
              </a:rPr>
              <a:t>баги</a:t>
            </a:r>
            <a:r>
              <a:rPr lang="ru-RU" sz="2400" dirty="0">
                <a:solidFill>
                  <a:srgbClr val="464646"/>
                </a:solidFill>
              </a:rPr>
              <a:t> практически не отлавливаются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en-US" sz="2400" b="1" dirty="0" err="1">
                <a:solidFill>
                  <a:srgbClr val="FF0000"/>
                </a:solidFill>
                <a:latin typeface="+mn-lt"/>
                <a:cs typeface="+mn-cs"/>
              </a:rPr>
              <a:t>java.io.Reader</a:t>
            </a:r>
            <a:r>
              <a:rPr lang="en-US" sz="2400" dirty="0">
                <a:solidFill>
                  <a:srgbClr val="464646"/>
                </a:solidFill>
                <a:latin typeface="+mn-lt"/>
                <a:cs typeface="+mn-cs"/>
              </a:rPr>
              <a:t> </a:t>
            </a: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– базовый класс для всех входных потоков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en-US" sz="2400" b="1" dirty="0" err="1">
                <a:solidFill>
                  <a:srgbClr val="FF0000"/>
                </a:solidFill>
                <a:latin typeface="+mn-lt"/>
                <a:cs typeface="+mn-cs"/>
              </a:rPr>
              <a:t>java.io.Writer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solidFill>
                  <a:srgbClr val="464646"/>
                </a:solidFill>
                <a:latin typeface="+mn-lt"/>
                <a:cs typeface="+mn-cs"/>
              </a:rPr>
              <a:t>– </a:t>
            </a: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базовый класс для всех выходных потоков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endParaRPr lang="ru-RU" dirty="0">
              <a:solidFill>
                <a:srgbClr val="464646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ru-RU" dirty="0" smtClean="0"/>
              <a:t>Символьные потоки - пример</a:t>
            </a:r>
            <a:endParaRPr 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32863" cy="134778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Работа с символьными потоками очень похожа на работу с байтовыми</a:t>
            </a:r>
          </a:p>
          <a:p>
            <a:r>
              <a:rPr lang="ru-RU" sz="2400" dirty="0" smtClean="0"/>
              <a:t>Считанный из потока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представляет собой уже не содержимое байта, а код символа</a:t>
            </a:r>
            <a:endParaRPr lang="en-US" sz="2400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950" y="2511425"/>
            <a:ext cx="446405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1138" y="2492375"/>
            <a:ext cx="42894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200" dirty="0">
                <a:latin typeface="+mn-lt"/>
                <a:cs typeface="+mn-cs"/>
              </a:rPr>
              <a:t>То же касается и выходных потоков – передаваемый в методы записи </a:t>
            </a:r>
            <a:r>
              <a:rPr lang="en-US" sz="2200" dirty="0" err="1">
                <a:latin typeface="+mn-lt"/>
                <a:cs typeface="+mn-cs"/>
              </a:rPr>
              <a:t>int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ru-RU" sz="2200" dirty="0">
                <a:latin typeface="+mn-lt"/>
                <a:cs typeface="+mn-cs"/>
              </a:rPr>
              <a:t>трактуется как код символа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200" dirty="0">
                <a:latin typeface="+mn-lt"/>
                <a:cs typeface="+mn-cs"/>
              </a:rPr>
              <a:t>Символьные потоки также необходимо закрывать после использования</a:t>
            </a:r>
            <a:endParaRPr lang="en-US" sz="22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283575" cy="779462"/>
          </a:xfrm>
        </p:spPr>
        <p:txBody>
          <a:bodyPr lIns="0" tIns="19267" rIns="0" bIns="0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C</a:t>
            </a:r>
            <a:r>
              <a:rPr lang="ru-RU" dirty="0" err="1" smtClean="0"/>
              <a:t>имвольные</a:t>
            </a:r>
            <a:r>
              <a:rPr lang="ru-RU" dirty="0" smtClean="0"/>
              <a:t> потоки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414463"/>
            <a:ext cx="72009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/>
          </p:cNvSpPr>
          <p:nvPr/>
        </p:nvSpPr>
        <p:spPr bwMode="auto">
          <a:xfrm>
            <a:off x="107950" y="857250"/>
            <a:ext cx="8932863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Многие символьные потоки разрешают построчное чтение</a:t>
            </a:r>
            <a:endParaRPr lang="ru-RU" dirty="0">
              <a:solidFill>
                <a:srgbClr val="464646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7629525" cy="836613"/>
          </a:xfrm>
        </p:spPr>
        <p:txBody>
          <a:bodyPr lIns="0" tIns="19267" rIns="0" bIns="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Иерархия символьных потоков</a:t>
            </a: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4651375" y="1341438"/>
            <a:ext cx="4260850" cy="4473575"/>
            <a:chOff x="3288" y="1020"/>
            <a:chExt cx="2684" cy="2818"/>
          </a:xfrm>
        </p:grpSpPr>
        <p:cxnSp>
          <p:nvCxnSpPr>
            <p:cNvPr id="28677" name="AutoShape 100"/>
            <p:cNvCxnSpPr>
              <a:cxnSpLocks noChangeShapeType="1"/>
              <a:stCxn id="28693" idx="3"/>
              <a:endCxn id="28685" idx="2"/>
            </p:cNvCxnSpPr>
            <p:nvPr/>
          </p:nvCxnSpPr>
          <p:spPr bwMode="auto">
            <a:xfrm flipV="1">
              <a:off x="5204" y="1233"/>
              <a:ext cx="194" cy="249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chemeClr val="bg1"/>
              </a:solidFill>
              <a:miter lim="800000"/>
              <a:headEnd/>
              <a:tailEnd/>
            </a:ln>
          </p:spPr>
        </p:cxnSp>
        <p:cxnSp>
          <p:nvCxnSpPr>
            <p:cNvPr id="28678" name="AutoShape 101"/>
            <p:cNvCxnSpPr>
              <a:cxnSpLocks noChangeShapeType="1"/>
              <a:stCxn id="28692" idx="3"/>
              <a:endCxn id="28685" idx="2"/>
            </p:cNvCxnSpPr>
            <p:nvPr/>
          </p:nvCxnSpPr>
          <p:spPr bwMode="auto">
            <a:xfrm flipV="1">
              <a:off x="5204" y="1233"/>
              <a:ext cx="194" cy="2173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chemeClr val="bg1"/>
              </a:solidFill>
              <a:miter lim="800000"/>
              <a:headEnd/>
              <a:tailEnd/>
            </a:ln>
          </p:spPr>
        </p:cxnSp>
        <p:cxnSp>
          <p:nvCxnSpPr>
            <p:cNvPr id="28679" name="AutoShape 102"/>
            <p:cNvCxnSpPr>
              <a:cxnSpLocks noChangeShapeType="1"/>
              <a:stCxn id="28691" idx="3"/>
              <a:endCxn id="28689" idx="2"/>
            </p:cNvCxnSpPr>
            <p:nvPr/>
          </p:nvCxnSpPr>
          <p:spPr bwMode="auto">
            <a:xfrm flipV="1">
              <a:off x="4436" y="2536"/>
              <a:ext cx="193" cy="21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chemeClr val="bg1"/>
              </a:solidFill>
              <a:miter lim="800000"/>
              <a:headEnd/>
              <a:tailEnd/>
            </a:ln>
          </p:spPr>
        </p:cxnSp>
        <p:cxnSp>
          <p:nvCxnSpPr>
            <p:cNvPr id="28680" name="AutoShape 103"/>
            <p:cNvCxnSpPr>
              <a:cxnSpLocks noChangeShapeType="1"/>
              <a:stCxn id="28690" idx="3"/>
              <a:endCxn id="28685" idx="2"/>
            </p:cNvCxnSpPr>
            <p:nvPr/>
          </p:nvCxnSpPr>
          <p:spPr bwMode="auto">
            <a:xfrm flipV="1">
              <a:off x="5205" y="1233"/>
              <a:ext cx="193" cy="1847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chemeClr val="bg1"/>
              </a:solidFill>
              <a:miter lim="800000"/>
              <a:headEnd/>
              <a:tailEnd/>
            </a:ln>
          </p:spPr>
        </p:cxnSp>
        <p:cxnSp>
          <p:nvCxnSpPr>
            <p:cNvPr id="28681" name="AutoShape 104"/>
            <p:cNvCxnSpPr>
              <a:cxnSpLocks noChangeShapeType="1"/>
              <a:stCxn id="28689" idx="3"/>
              <a:endCxn id="28685" idx="2"/>
            </p:cNvCxnSpPr>
            <p:nvPr/>
          </p:nvCxnSpPr>
          <p:spPr bwMode="auto">
            <a:xfrm flipV="1">
              <a:off x="5204" y="1233"/>
              <a:ext cx="194" cy="1195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chemeClr val="bg1"/>
              </a:solidFill>
              <a:miter lim="800000"/>
              <a:headEnd/>
              <a:tailEnd/>
            </a:ln>
          </p:spPr>
        </p:cxnSp>
        <p:cxnSp>
          <p:nvCxnSpPr>
            <p:cNvPr id="28682" name="AutoShape 105"/>
            <p:cNvCxnSpPr>
              <a:cxnSpLocks noChangeShapeType="1"/>
              <a:stCxn id="28688" idx="3"/>
              <a:endCxn id="28685" idx="2"/>
            </p:cNvCxnSpPr>
            <p:nvPr/>
          </p:nvCxnSpPr>
          <p:spPr bwMode="auto">
            <a:xfrm flipV="1">
              <a:off x="5204" y="1233"/>
              <a:ext cx="194" cy="870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chemeClr val="bg1"/>
              </a:solidFill>
              <a:miter lim="800000"/>
              <a:headEnd/>
              <a:tailEnd/>
            </a:ln>
          </p:spPr>
        </p:cxnSp>
        <p:cxnSp>
          <p:nvCxnSpPr>
            <p:cNvPr id="28683" name="AutoShape 106"/>
            <p:cNvCxnSpPr>
              <a:cxnSpLocks noChangeShapeType="1"/>
              <a:stCxn id="28687" idx="3"/>
              <a:endCxn id="28685" idx="2"/>
            </p:cNvCxnSpPr>
            <p:nvPr/>
          </p:nvCxnSpPr>
          <p:spPr bwMode="auto">
            <a:xfrm flipV="1">
              <a:off x="5204" y="1233"/>
              <a:ext cx="194" cy="544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chemeClr val="bg1"/>
              </a:solidFill>
              <a:miter lim="800000"/>
              <a:headEnd/>
              <a:tailEnd/>
            </a:ln>
          </p:spPr>
        </p:cxnSp>
        <p:cxnSp>
          <p:nvCxnSpPr>
            <p:cNvPr id="28684" name="AutoShape 107"/>
            <p:cNvCxnSpPr>
              <a:cxnSpLocks noChangeShapeType="1"/>
              <a:stCxn id="28686" idx="3"/>
              <a:endCxn id="28685" idx="2"/>
            </p:cNvCxnSpPr>
            <p:nvPr/>
          </p:nvCxnSpPr>
          <p:spPr bwMode="auto">
            <a:xfrm flipV="1">
              <a:off x="5204" y="1233"/>
              <a:ext cx="194" cy="21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chemeClr val="bg1"/>
              </a:solidFill>
              <a:miter lim="800000"/>
              <a:headEnd/>
              <a:tailEnd/>
            </a:ln>
          </p:spPr>
        </p:cxnSp>
        <p:sp>
          <p:nvSpPr>
            <p:cNvPr id="28685" name="AutoShape 108"/>
            <p:cNvSpPr>
              <a:spLocks noChangeArrowheads="1"/>
            </p:cNvSpPr>
            <p:nvPr/>
          </p:nvSpPr>
          <p:spPr bwMode="auto">
            <a:xfrm>
              <a:off x="4825" y="1020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</a:rPr>
                <a:t>Writer</a:t>
              </a:r>
            </a:p>
          </p:txBody>
        </p:sp>
        <p:sp>
          <p:nvSpPr>
            <p:cNvPr id="28686" name="AutoShape 109"/>
            <p:cNvSpPr>
              <a:spLocks noChangeArrowheads="1"/>
            </p:cNvSpPr>
            <p:nvPr/>
          </p:nvSpPr>
          <p:spPr bwMode="auto">
            <a:xfrm>
              <a:off x="4056" y="1346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 dirty="0" err="1">
                  <a:solidFill>
                    <a:schemeClr val="bg1"/>
                  </a:solidFill>
                  <a:latin typeface="Calibri" pitchFamily="34" charset="0"/>
                </a:rPr>
                <a:t>BufferedWriter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8687" name="AutoShape 110"/>
            <p:cNvSpPr>
              <a:spLocks noChangeArrowheads="1"/>
            </p:cNvSpPr>
            <p:nvPr/>
          </p:nvSpPr>
          <p:spPr bwMode="auto">
            <a:xfrm>
              <a:off x="4056" y="1672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</a:rPr>
                <a:t>CharArrayWriter</a:t>
              </a:r>
            </a:p>
          </p:txBody>
        </p:sp>
        <p:sp>
          <p:nvSpPr>
            <p:cNvPr id="28688" name="AutoShape 111"/>
            <p:cNvSpPr>
              <a:spLocks noChangeArrowheads="1"/>
            </p:cNvSpPr>
            <p:nvPr/>
          </p:nvSpPr>
          <p:spPr bwMode="auto">
            <a:xfrm>
              <a:off x="4056" y="1998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</a:rPr>
                <a:t>FilterWriter</a:t>
              </a:r>
            </a:p>
          </p:txBody>
        </p:sp>
        <p:sp>
          <p:nvSpPr>
            <p:cNvPr id="28689" name="AutoShape 112"/>
            <p:cNvSpPr>
              <a:spLocks noChangeArrowheads="1"/>
            </p:cNvSpPr>
            <p:nvPr/>
          </p:nvSpPr>
          <p:spPr bwMode="auto">
            <a:xfrm>
              <a:off x="4056" y="2323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</a:rPr>
                <a:t>OutputStreamWriter</a:t>
              </a:r>
            </a:p>
          </p:txBody>
        </p:sp>
        <p:sp>
          <p:nvSpPr>
            <p:cNvPr id="28690" name="AutoShape 113"/>
            <p:cNvSpPr>
              <a:spLocks noChangeArrowheads="1"/>
            </p:cNvSpPr>
            <p:nvPr/>
          </p:nvSpPr>
          <p:spPr bwMode="auto">
            <a:xfrm>
              <a:off x="4058" y="2975"/>
              <a:ext cx="1146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</a:rPr>
                <a:t>PipedWriter</a:t>
              </a:r>
            </a:p>
          </p:txBody>
        </p:sp>
        <p:sp>
          <p:nvSpPr>
            <p:cNvPr id="28691" name="AutoShape 114"/>
            <p:cNvSpPr>
              <a:spLocks noChangeArrowheads="1"/>
            </p:cNvSpPr>
            <p:nvPr/>
          </p:nvSpPr>
          <p:spPr bwMode="auto">
            <a:xfrm>
              <a:off x="3288" y="2649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</a:rPr>
                <a:t>FileWriter</a:t>
              </a:r>
            </a:p>
          </p:txBody>
        </p:sp>
        <p:sp>
          <p:nvSpPr>
            <p:cNvPr id="28692" name="AutoShape 115"/>
            <p:cNvSpPr>
              <a:spLocks noChangeArrowheads="1"/>
            </p:cNvSpPr>
            <p:nvPr/>
          </p:nvSpPr>
          <p:spPr bwMode="auto">
            <a:xfrm>
              <a:off x="4056" y="3301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 dirty="0" err="1">
                  <a:solidFill>
                    <a:schemeClr val="bg1"/>
                  </a:solidFill>
                  <a:latin typeface="Calibri" pitchFamily="34" charset="0"/>
                </a:rPr>
                <a:t>PrintWriter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8693" name="AutoShape 116"/>
            <p:cNvSpPr>
              <a:spLocks noChangeArrowheads="1"/>
            </p:cNvSpPr>
            <p:nvPr/>
          </p:nvSpPr>
          <p:spPr bwMode="auto">
            <a:xfrm>
              <a:off x="4056" y="3626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49263" hangingPunct="0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</a:rPr>
                <a:t>StringWriter</a:t>
              </a:r>
            </a:p>
          </p:txBody>
        </p:sp>
      </p:grpSp>
      <p:grpSp>
        <p:nvGrpSpPr>
          <p:cNvPr id="61" name="Group 79"/>
          <p:cNvGrpSpPr>
            <a:grpSpLocks/>
          </p:cNvGrpSpPr>
          <p:nvPr/>
        </p:nvGrpSpPr>
        <p:grpSpPr bwMode="auto">
          <a:xfrm>
            <a:off x="304800" y="1219200"/>
            <a:ext cx="4305300" cy="4470400"/>
            <a:chOff x="358" y="1020"/>
            <a:chExt cx="2712" cy="2816"/>
          </a:xfrm>
        </p:grpSpPr>
        <p:cxnSp>
          <p:nvCxnSpPr>
            <p:cNvPr id="62" name="AutoShape 80"/>
            <p:cNvCxnSpPr>
              <a:cxnSpLocks noChangeShapeType="1"/>
              <a:stCxn id="80" idx="1"/>
              <a:endCxn id="75" idx="2"/>
            </p:cNvCxnSpPr>
            <p:nvPr/>
          </p:nvCxnSpPr>
          <p:spPr bwMode="auto">
            <a:xfrm flipH="1" flipV="1">
              <a:off x="1716" y="2965"/>
              <a:ext cx="191" cy="191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3" name="AutoShape 81"/>
            <p:cNvCxnSpPr>
              <a:cxnSpLocks noChangeShapeType="1"/>
              <a:stCxn id="79" idx="1"/>
              <a:endCxn id="72" idx="2"/>
            </p:cNvCxnSpPr>
            <p:nvPr/>
          </p:nvCxnSpPr>
          <p:spPr bwMode="auto">
            <a:xfrm flipH="1" flipV="1">
              <a:off x="1714" y="1503"/>
              <a:ext cx="196" cy="195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4" name="AutoShape 82"/>
            <p:cNvCxnSpPr>
              <a:cxnSpLocks noChangeShapeType="1"/>
              <a:stCxn id="78" idx="1"/>
              <a:endCxn id="74" idx="2"/>
            </p:cNvCxnSpPr>
            <p:nvPr/>
          </p:nvCxnSpPr>
          <p:spPr bwMode="auto">
            <a:xfrm flipH="1" flipV="1">
              <a:off x="1714" y="2379"/>
              <a:ext cx="196" cy="195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5" name="AutoShape 83"/>
            <p:cNvCxnSpPr>
              <a:cxnSpLocks noChangeShapeType="1"/>
              <a:stCxn id="77" idx="1"/>
              <a:endCxn id="71" idx="2"/>
            </p:cNvCxnSpPr>
            <p:nvPr/>
          </p:nvCxnSpPr>
          <p:spPr bwMode="auto">
            <a:xfrm flipH="1" flipV="1">
              <a:off x="938" y="1210"/>
              <a:ext cx="195" cy="2531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6" name="AutoShape 84"/>
            <p:cNvCxnSpPr>
              <a:cxnSpLocks noChangeShapeType="1"/>
              <a:stCxn id="76" idx="1"/>
              <a:endCxn id="71" idx="2"/>
            </p:cNvCxnSpPr>
            <p:nvPr/>
          </p:nvCxnSpPr>
          <p:spPr bwMode="auto">
            <a:xfrm flipH="1" flipV="1">
              <a:off x="938" y="1210"/>
              <a:ext cx="195" cy="2239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7" name="AutoShape 85"/>
            <p:cNvCxnSpPr>
              <a:cxnSpLocks noChangeShapeType="1"/>
              <a:stCxn id="75" idx="1"/>
              <a:endCxn id="71" idx="2"/>
            </p:cNvCxnSpPr>
            <p:nvPr/>
          </p:nvCxnSpPr>
          <p:spPr bwMode="auto">
            <a:xfrm flipH="1" flipV="1">
              <a:off x="938" y="1210"/>
              <a:ext cx="195" cy="1656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8" name="AutoShape 86"/>
            <p:cNvCxnSpPr>
              <a:cxnSpLocks noChangeShapeType="1"/>
              <a:stCxn id="74" idx="1"/>
              <a:endCxn id="71" idx="2"/>
            </p:cNvCxnSpPr>
            <p:nvPr/>
          </p:nvCxnSpPr>
          <p:spPr bwMode="auto">
            <a:xfrm flipH="1" flipV="1">
              <a:off x="938" y="1210"/>
              <a:ext cx="195" cy="1072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9" name="AutoShape 87"/>
            <p:cNvCxnSpPr>
              <a:cxnSpLocks noChangeShapeType="1"/>
              <a:stCxn id="73" idx="1"/>
              <a:endCxn id="71" idx="2"/>
            </p:cNvCxnSpPr>
            <p:nvPr/>
          </p:nvCxnSpPr>
          <p:spPr bwMode="auto">
            <a:xfrm flipH="1" flipV="1">
              <a:off x="938" y="1210"/>
              <a:ext cx="195" cy="779"/>
            </a:xfrm>
            <a:prstGeom prst="bentConnector3">
              <a:avLst>
                <a:gd name="adj1" fmla="val 50000"/>
              </a:avLst>
            </a:prstGeom>
            <a:noFill/>
            <a:ln w="12573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70" name="AutoShape 88"/>
            <p:cNvCxnSpPr>
              <a:cxnSpLocks noChangeShapeType="1"/>
              <a:stCxn id="72" idx="1"/>
              <a:endCxn id="71" idx="2"/>
            </p:cNvCxnSpPr>
            <p:nvPr/>
          </p:nvCxnSpPr>
          <p:spPr bwMode="auto">
            <a:xfrm flipH="1" flipV="1">
              <a:off x="938" y="1210"/>
              <a:ext cx="195" cy="197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sp>
          <p:nvSpPr>
            <p:cNvPr id="71" name="AutoShape 89"/>
            <p:cNvSpPr>
              <a:spLocks noChangeArrowheads="1"/>
            </p:cNvSpPr>
            <p:nvPr/>
          </p:nvSpPr>
          <p:spPr bwMode="auto">
            <a:xfrm>
              <a:off x="358" y="1020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Reader</a:t>
              </a:r>
            </a:p>
          </p:txBody>
        </p:sp>
        <p:sp>
          <p:nvSpPr>
            <p:cNvPr id="72" name="AutoShape 90"/>
            <p:cNvSpPr>
              <a:spLocks noChangeArrowheads="1"/>
            </p:cNvSpPr>
            <p:nvPr/>
          </p:nvSpPr>
          <p:spPr bwMode="auto">
            <a:xfrm>
              <a:off x="1134" y="1313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BufferedReader</a:t>
              </a:r>
            </a:p>
          </p:txBody>
        </p:sp>
        <p:sp>
          <p:nvSpPr>
            <p:cNvPr id="73" name="AutoShape 91"/>
            <p:cNvSpPr>
              <a:spLocks noChangeArrowheads="1"/>
            </p:cNvSpPr>
            <p:nvPr/>
          </p:nvSpPr>
          <p:spPr bwMode="auto">
            <a:xfrm>
              <a:off x="1134" y="1895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CharArrayReader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74" name="AutoShape 92"/>
            <p:cNvSpPr>
              <a:spLocks noChangeArrowheads="1"/>
            </p:cNvSpPr>
            <p:nvPr/>
          </p:nvSpPr>
          <p:spPr bwMode="auto">
            <a:xfrm>
              <a:off x="1134" y="2188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FilterReader</a:t>
              </a:r>
            </a:p>
          </p:txBody>
        </p:sp>
        <p:sp>
          <p:nvSpPr>
            <p:cNvPr id="75" name="AutoShape 93"/>
            <p:cNvSpPr>
              <a:spLocks noChangeArrowheads="1"/>
            </p:cNvSpPr>
            <p:nvPr/>
          </p:nvSpPr>
          <p:spPr bwMode="auto">
            <a:xfrm>
              <a:off x="1134" y="2772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InputStreamReader</a:t>
              </a:r>
            </a:p>
          </p:txBody>
        </p:sp>
        <p:sp>
          <p:nvSpPr>
            <p:cNvPr id="76" name="AutoShape 94"/>
            <p:cNvSpPr>
              <a:spLocks noChangeArrowheads="1"/>
            </p:cNvSpPr>
            <p:nvPr/>
          </p:nvSpPr>
          <p:spPr bwMode="auto">
            <a:xfrm>
              <a:off x="1134" y="3355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PipedInputStream</a:t>
              </a:r>
            </a:p>
          </p:txBody>
        </p:sp>
        <p:sp>
          <p:nvSpPr>
            <p:cNvPr id="77" name="AutoShape 95"/>
            <p:cNvSpPr>
              <a:spLocks noChangeArrowheads="1"/>
            </p:cNvSpPr>
            <p:nvPr/>
          </p:nvSpPr>
          <p:spPr bwMode="auto">
            <a:xfrm>
              <a:off x="1134" y="3647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StringReader</a:t>
              </a:r>
            </a:p>
          </p:txBody>
        </p:sp>
        <p:sp>
          <p:nvSpPr>
            <p:cNvPr id="78" name="AutoShape 96"/>
            <p:cNvSpPr>
              <a:spLocks noChangeArrowheads="1"/>
            </p:cNvSpPr>
            <p:nvPr/>
          </p:nvSpPr>
          <p:spPr bwMode="auto">
            <a:xfrm>
              <a:off x="1911" y="2480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PushbackReader</a:t>
              </a:r>
            </a:p>
          </p:txBody>
        </p:sp>
        <p:sp>
          <p:nvSpPr>
            <p:cNvPr id="79" name="AutoShape 97"/>
            <p:cNvSpPr>
              <a:spLocks noChangeArrowheads="1"/>
            </p:cNvSpPr>
            <p:nvPr/>
          </p:nvSpPr>
          <p:spPr bwMode="auto">
            <a:xfrm>
              <a:off x="1911" y="1604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LineNumberReader</a:t>
              </a:r>
            </a:p>
          </p:txBody>
        </p:sp>
        <p:sp>
          <p:nvSpPr>
            <p:cNvPr id="80" name="AutoShape 98"/>
            <p:cNvSpPr>
              <a:spLocks noChangeArrowheads="1"/>
            </p:cNvSpPr>
            <p:nvPr/>
          </p:nvSpPr>
          <p:spPr bwMode="auto">
            <a:xfrm>
              <a:off x="1911" y="3064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FileReader</a:t>
              </a:r>
            </a:p>
          </p:txBody>
        </p:sp>
      </p:grpSp>
      <p:grpSp>
        <p:nvGrpSpPr>
          <p:cNvPr id="153" name="Group 99"/>
          <p:cNvGrpSpPr>
            <a:grpSpLocks/>
          </p:cNvGrpSpPr>
          <p:nvPr/>
        </p:nvGrpSpPr>
        <p:grpSpPr bwMode="auto">
          <a:xfrm>
            <a:off x="4724400" y="1219200"/>
            <a:ext cx="4260850" cy="4473575"/>
            <a:chOff x="3288" y="1020"/>
            <a:chExt cx="2684" cy="2818"/>
          </a:xfrm>
        </p:grpSpPr>
        <p:cxnSp>
          <p:nvCxnSpPr>
            <p:cNvPr id="154" name="AutoShape 100"/>
            <p:cNvCxnSpPr>
              <a:cxnSpLocks noChangeShapeType="1"/>
              <a:stCxn id="170" idx="3"/>
              <a:endCxn id="162" idx="2"/>
            </p:cNvCxnSpPr>
            <p:nvPr/>
          </p:nvCxnSpPr>
          <p:spPr bwMode="auto">
            <a:xfrm flipV="1">
              <a:off x="5204" y="1233"/>
              <a:ext cx="194" cy="249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55" name="AutoShape 101"/>
            <p:cNvCxnSpPr>
              <a:cxnSpLocks noChangeShapeType="1"/>
              <a:stCxn id="169" idx="3"/>
              <a:endCxn id="162" idx="2"/>
            </p:cNvCxnSpPr>
            <p:nvPr/>
          </p:nvCxnSpPr>
          <p:spPr bwMode="auto">
            <a:xfrm flipV="1">
              <a:off x="5204" y="1233"/>
              <a:ext cx="194" cy="2173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56" name="AutoShape 102"/>
            <p:cNvCxnSpPr>
              <a:cxnSpLocks noChangeShapeType="1"/>
              <a:stCxn id="168" idx="3"/>
              <a:endCxn id="166" idx="2"/>
            </p:cNvCxnSpPr>
            <p:nvPr/>
          </p:nvCxnSpPr>
          <p:spPr bwMode="auto">
            <a:xfrm flipV="1">
              <a:off x="4436" y="2536"/>
              <a:ext cx="193" cy="21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57" name="AutoShape 103"/>
            <p:cNvCxnSpPr>
              <a:cxnSpLocks noChangeShapeType="1"/>
              <a:stCxn id="167" idx="3"/>
              <a:endCxn id="162" idx="2"/>
            </p:cNvCxnSpPr>
            <p:nvPr/>
          </p:nvCxnSpPr>
          <p:spPr bwMode="auto">
            <a:xfrm flipV="1">
              <a:off x="5205" y="1233"/>
              <a:ext cx="193" cy="1847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58" name="AutoShape 104"/>
            <p:cNvCxnSpPr>
              <a:cxnSpLocks noChangeShapeType="1"/>
              <a:stCxn id="166" idx="3"/>
              <a:endCxn id="162" idx="2"/>
            </p:cNvCxnSpPr>
            <p:nvPr/>
          </p:nvCxnSpPr>
          <p:spPr bwMode="auto">
            <a:xfrm flipV="1">
              <a:off x="5204" y="1233"/>
              <a:ext cx="194" cy="1195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59" name="AutoShape 105"/>
            <p:cNvCxnSpPr>
              <a:cxnSpLocks noChangeShapeType="1"/>
              <a:stCxn id="165" idx="3"/>
              <a:endCxn id="162" idx="2"/>
            </p:cNvCxnSpPr>
            <p:nvPr/>
          </p:nvCxnSpPr>
          <p:spPr bwMode="auto">
            <a:xfrm flipV="1">
              <a:off x="5204" y="1233"/>
              <a:ext cx="194" cy="870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60" name="AutoShape 106"/>
            <p:cNvCxnSpPr>
              <a:cxnSpLocks noChangeShapeType="1"/>
              <a:stCxn id="164" idx="3"/>
              <a:endCxn id="162" idx="2"/>
            </p:cNvCxnSpPr>
            <p:nvPr/>
          </p:nvCxnSpPr>
          <p:spPr bwMode="auto">
            <a:xfrm flipV="1">
              <a:off x="5204" y="1233"/>
              <a:ext cx="194" cy="544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61" name="AutoShape 107"/>
            <p:cNvCxnSpPr>
              <a:cxnSpLocks noChangeShapeType="1"/>
              <a:stCxn id="163" idx="3"/>
              <a:endCxn id="162" idx="2"/>
            </p:cNvCxnSpPr>
            <p:nvPr/>
          </p:nvCxnSpPr>
          <p:spPr bwMode="auto">
            <a:xfrm flipV="1">
              <a:off x="5204" y="1233"/>
              <a:ext cx="194" cy="21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sp>
          <p:nvSpPr>
            <p:cNvPr id="162" name="AutoShape 108"/>
            <p:cNvSpPr>
              <a:spLocks noChangeArrowheads="1"/>
            </p:cNvSpPr>
            <p:nvPr/>
          </p:nvSpPr>
          <p:spPr bwMode="auto">
            <a:xfrm>
              <a:off x="4825" y="1020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Writer</a:t>
              </a:r>
            </a:p>
          </p:txBody>
        </p:sp>
        <p:sp>
          <p:nvSpPr>
            <p:cNvPr id="163" name="AutoShape 109"/>
            <p:cNvSpPr>
              <a:spLocks noChangeArrowheads="1"/>
            </p:cNvSpPr>
            <p:nvPr/>
          </p:nvSpPr>
          <p:spPr bwMode="auto">
            <a:xfrm>
              <a:off x="4056" y="1346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BufferedWriter</a:t>
              </a:r>
            </a:p>
          </p:txBody>
        </p:sp>
        <p:sp>
          <p:nvSpPr>
            <p:cNvPr id="164" name="AutoShape 110"/>
            <p:cNvSpPr>
              <a:spLocks noChangeArrowheads="1"/>
            </p:cNvSpPr>
            <p:nvPr/>
          </p:nvSpPr>
          <p:spPr bwMode="auto">
            <a:xfrm>
              <a:off x="4056" y="1672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CharArrayWriter</a:t>
              </a:r>
            </a:p>
          </p:txBody>
        </p:sp>
        <p:sp>
          <p:nvSpPr>
            <p:cNvPr id="165" name="AutoShape 111"/>
            <p:cNvSpPr>
              <a:spLocks noChangeArrowheads="1"/>
            </p:cNvSpPr>
            <p:nvPr/>
          </p:nvSpPr>
          <p:spPr bwMode="auto">
            <a:xfrm>
              <a:off x="4056" y="1998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FilterWriter</a:t>
              </a:r>
            </a:p>
          </p:txBody>
        </p:sp>
        <p:sp>
          <p:nvSpPr>
            <p:cNvPr id="166" name="AutoShape 112"/>
            <p:cNvSpPr>
              <a:spLocks noChangeArrowheads="1"/>
            </p:cNvSpPr>
            <p:nvPr/>
          </p:nvSpPr>
          <p:spPr bwMode="auto">
            <a:xfrm>
              <a:off x="4056" y="2323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OutputStreamWriter</a:t>
              </a:r>
            </a:p>
          </p:txBody>
        </p:sp>
        <p:sp>
          <p:nvSpPr>
            <p:cNvPr id="167" name="AutoShape 113"/>
            <p:cNvSpPr>
              <a:spLocks noChangeArrowheads="1"/>
            </p:cNvSpPr>
            <p:nvPr/>
          </p:nvSpPr>
          <p:spPr bwMode="auto">
            <a:xfrm>
              <a:off x="4058" y="2975"/>
              <a:ext cx="1146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PipedWriter</a:t>
              </a:r>
            </a:p>
          </p:txBody>
        </p:sp>
        <p:sp>
          <p:nvSpPr>
            <p:cNvPr id="168" name="AutoShape 114"/>
            <p:cNvSpPr>
              <a:spLocks noChangeArrowheads="1"/>
            </p:cNvSpPr>
            <p:nvPr/>
          </p:nvSpPr>
          <p:spPr bwMode="auto">
            <a:xfrm>
              <a:off x="3288" y="2649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FileWriter</a:t>
              </a:r>
            </a:p>
          </p:txBody>
        </p:sp>
        <p:sp>
          <p:nvSpPr>
            <p:cNvPr id="169" name="AutoShape 115"/>
            <p:cNvSpPr>
              <a:spLocks noChangeArrowheads="1"/>
            </p:cNvSpPr>
            <p:nvPr/>
          </p:nvSpPr>
          <p:spPr bwMode="auto">
            <a:xfrm>
              <a:off x="4056" y="3301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PrintWriter</a:t>
              </a:r>
            </a:p>
          </p:txBody>
        </p:sp>
        <p:sp>
          <p:nvSpPr>
            <p:cNvPr id="170" name="AutoShape 116"/>
            <p:cNvSpPr>
              <a:spLocks noChangeArrowheads="1"/>
            </p:cNvSpPr>
            <p:nvPr/>
          </p:nvSpPr>
          <p:spPr bwMode="auto">
            <a:xfrm>
              <a:off x="4056" y="3626"/>
              <a:ext cx="1147" cy="21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49263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StringWriter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ru-RU" dirty="0" smtClean="0"/>
              <a:t>Декораторы и адаптеры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211137" y="1295400"/>
            <a:ext cx="8932863" cy="3363913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В </a:t>
            </a:r>
            <a:r>
              <a:rPr lang="en-US" sz="2400" dirty="0" smtClean="0"/>
              <a:t>JDK </a:t>
            </a:r>
            <a:r>
              <a:rPr lang="ru-RU" sz="2400" dirty="0" smtClean="0"/>
              <a:t>есть набор наследников </a:t>
            </a:r>
            <a:r>
              <a:rPr lang="en-US" sz="2400" b="1" dirty="0" err="1" smtClean="0">
                <a:solidFill>
                  <a:srgbClr val="FC0C0C"/>
                </a:solidFill>
              </a:rPr>
              <a:t>InputStream</a:t>
            </a:r>
            <a:r>
              <a:rPr lang="en-US" sz="2400" b="1" dirty="0" smtClean="0">
                <a:solidFill>
                  <a:srgbClr val="FC0C0C"/>
                </a:solidFill>
              </a:rPr>
              <a:t>/</a:t>
            </a:r>
            <a:r>
              <a:rPr lang="en-US" sz="2400" b="1" dirty="0" err="1" smtClean="0">
                <a:solidFill>
                  <a:srgbClr val="FC0C0C"/>
                </a:solidFill>
              </a:rPr>
              <a:t>OutputSteram</a:t>
            </a:r>
            <a:r>
              <a:rPr lang="en-US" sz="2400" b="1" dirty="0" smtClean="0">
                <a:solidFill>
                  <a:srgbClr val="FC0C0C"/>
                </a:solidFill>
              </a:rPr>
              <a:t>/Reader/Writer</a:t>
            </a:r>
            <a:r>
              <a:rPr lang="ru-RU" sz="2400" dirty="0" smtClean="0"/>
              <a:t>, которые не осуществляют физического чтения или записи</a:t>
            </a:r>
          </a:p>
          <a:p>
            <a:r>
              <a:rPr lang="ru-RU" sz="2400" dirty="0" smtClean="0"/>
              <a:t>Вместо этого они добавляют дополнительную функциональность к уже существующим потокам</a:t>
            </a:r>
          </a:p>
          <a:p>
            <a:r>
              <a:rPr lang="ru-RU" sz="2400" dirty="0" smtClean="0"/>
              <a:t>Декораторы добавляют функциональность не меняя интерфейса</a:t>
            </a:r>
          </a:p>
          <a:p>
            <a:r>
              <a:rPr lang="ru-RU" sz="2400" dirty="0" smtClean="0"/>
              <a:t>Адаптеры предназначены для реализации дополнительного интерфейса без потери функциональности</a:t>
            </a:r>
          </a:p>
        </p:txBody>
      </p:sp>
      <p:pic>
        <p:nvPicPr>
          <p:cNvPr id="30724" name="Picture 5" descr="JavaStrea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648200"/>
            <a:ext cx="7559675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ru-RU" dirty="0" smtClean="0"/>
              <a:t>Декораторы и Адаптеры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8932863" cy="1058863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Для примера добавим к обычному потоку буферизацию</a:t>
            </a:r>
          </a:p>
          <a:p>
            <a:r>
              <a:rPr lang="ru-RU" sz="2400" dirty="0" smtClean="0"/>
              <a:t>Буферизация позволяет сократить число вызовов </a:t>
            </a:r>
            <a:r>
              <a:rPr lang="en-US" sz="2400" dirty="0" smtClean="0"/>
              <a:t>native API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16113"/>
            <a:ext cx="8128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/>
          </p:cNvSpPr>
          <p:nvPr/>
        </p:nvSpPr>
        <p:spPr bwMode="auto">
          <a:xfrm>
            <a:off x="211138" y="3500438"/>
            <a:ext cx="8932862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Адаптеры позволяют осуществлять конверсию байтовых  потоков в символьные</a:t>
            </a:r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581525"/>
            <a:ext cx="8266112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ru-RU" smtClean="0"/>
              <a:t>Стандартные потоки приложения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Каждое </a:t>
            </a:r>
            <a:r>
              <a:rPr lang="en-US" sz="2400" dirty="0" smtClean="0"/>
              <a:t>Java</a:t>
            </a:r>
            <a:r>
              <a:rPr lang="ru-RU" sz="2400" dirty="0" smtClean="0"/>
              <a:t>-приложение имеет три ассоциированных с ним стандартных потока</a:t>
            </a:r>
          </a:p>
          <a:p>
            <a:pPr lvl="1"/>
            <a:r>
              <a:rPr lang="en-US" sz="2200" b="1" dirty="0" err="1" smtClean="0">
                <a:solidFill>
                  <a:srgbClr val="FC0C0C"/>
                </a:solidFill>
              </a:rPr>
              <a:t>System.in</a:t>
            </a:r>
            <a:r>
              <a:rPr lang="en-US" sz="2200" dirty="0" smtClean="0"/>
              <a:t> – </a:t>
            </a:r>
            <a:r>
              <a:rPr lang="ru-RU" sz="2200" dirty="0" smtClean="0"/>
              <a:t>в этот поток операционная система направляет весь ввод с клавиатуры в консоль приложения</a:t>
            </a:r>
          </a:p>
          <a:p>
            <a:pPr lvl="1"/>
            <a:r>
              <a:rPr lang="en-US" sz="2200" b="1" dirty="0" err="1" smtClean="0">
                <a:solidFill>
                  <a:srgbClr val="FC0C0C"/>
                </a:solidFill>
              </a:rPr>
              <a:t>System.out</a:t>
            </a:r>
            <a:r>
              <a:rPr lang="en-US" sz="2200" dirty="0" smtClean="0"/>
              <a:t> – </a:t>
            </a:r>
            <a:r>
              <a:rPr lang="ru-RU" sz="2200" dirty="0" smtClean="0"/>
              <a:t>в этот поток приложение пишет как в поток стандартного вывода</a:t>
            </a:r>
          </a:p>
          <a:p>
            <a:pPr lvl="1"/>
            <a:r>
              <a:rPr lang="en-US" sz="2200" b="1" dirty="0" smtClean="0">
                <a:solidFill>
                  <a:srgbClr val="FC0C0C"/>
                </a:solidFill>
              </a:rPr>
              <a:t>System.err</a:t>
            </a:r>
            <a:r>
              <a:rPr lang="en-US" sz="2200" dirty="0" smtClean="0"/>
              <a:t> </a:t>
            </a:r>
            <a:r>
              <a:rPr lang="ru-RU" sz="2200" dirty="0" smtClean="0"/>
              <a:t>– стандартный поток ошибок приложения</a:t>
            </a:r>
          </a:p>
          <a:p>
            <a:r>
              <a:rPr lang="ru-RU" sz="2400" dirty="0" smtClean="0"/>
              <a:t>Эти потоки являются байтовыми, так что для чтения символов их придется обернуть в </a:t>
            </a:r>
            <a:r>
              <a:rPr lang="en-US" sz="2400" b="1" dirty="0" err="1" smtClean="0">
                <a:solidFill>
                  <a:srgbClr val="FC0C0C"/>
                </a:solidFill>
              </a:rPr>
              <a:t>InputStreamReader</a:t>
            </a:r>
            <a:endParaRPr lang="en-US" sz="2400" b="1" dirty="0" smtClean="0">
              <a:solidFill>
                <a:srgbClr val="FC0C0C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Этот пример осуществляет посимвольное копирование стандартного пока ввода в стандартный поток вывода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157788"/>
            <a:ext cx="5688013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533400"/>
            <a:ext cx="8302625" cy="725488"/>
          </a:xfrm>
        </p:spPr>
        <p:txBody>
          <a:bodyPr lIns="0" tIns="19267" rIns="0" bIns="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BuferredStream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BuferredWriter</a:t>
            </a:r>
            <a:endParaRPr lang="ru-RU" dirty="0" smtClean="0"/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219200"/>
            <a:ext cx="8431212" cy="5338762"/>
          </a:xfrm>
        </p:spPr>
        <p:txBody>
          <a:bodyPr lIns="0" tIns="0" rIns="0" bIns="0">
            <a:normAutofit fontScale="92500"/>
          </a:bodyPr>
          <a:lstStyle/>
          <a:p>
            <a:pPr marL="425450" indent="-320675" defTabSz="449263">
              <a:lnSpc>
                <a:spcPct val="101000"/>
              </a:lnSpc>
              <a:spcAft>
                <a:spcPts val="200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Основное предназначение — уменьшить количество «медленных» операций с источником или получателем данных</a:t>
            </a:r>
          </a:p>
          <a:p>
            <a:pPr marL="425450" indent="-320675" defTabSz="449263">
              <a:lnSpc>
                <a:spcPct val="101000"/>
              </a:lnSpc>
              <a:spcAft>
                <a:spcPts val="200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Работают с буфером, а не с файловой системой напрямую</a:t>
            </a:r>
          </a:p>
          <a:p>
            <a:pPr marL="425450" indent="-320675" defTabSz="449263">
              <a:lnSpc>
                <a:spcPct val="101000"/>
              </a:lnSpc>
              <a:spcAft>
                <a:spcPts val="200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Потоки ввода — конструктор принимает </a:t>
            </a:r>
            <a:r>
              <a:rPr lang="ru-RU" sz="2400" b="1" dirty="0" err="1" smtClean="0">
                <a:solidFill>
                  <a:srgbClr val="FF0000"/>
                </a:solidFill>
              </a:rPr>
              <a:t>InputStream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marL="425450" indent="-320675" defTabSz="449263">
              <a:lnSpc>
                <a:spcPct val="101000"/>
              </a:lnSpc>
              <a:spcAft>
                <a:spcPts val="200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Буферизированные потоки ввода читают сразу большой кусок данных и отдают приложению по мере надобности </a:t>
            </a:r>
          </a:p>
          <a:p>
            <a:pPr marL="425450" indent="-320675" defTabSz="449263">
              <a:lnSpc>
                <a:spcPct val="101000"/>
              </a:lnSpc>
              <a:spcAft>
                <a:spcPts val="200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Потоки вывода — конструктор принимает </a:t>
            </a:r>
            <a:r>
              <a:rPr lang="ru-RU" sz="2400" b="1" dirty="0" err="1" smtClean="0">
                <a:solidFill>
                  <a:srgbClr val="FF0000"/>
                </a:solidFill>
              </a:rPr>
              <a:t>OutputStream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marL="425450" indent="-320675" defTabSz="449263">
              <a:lnSpc>
                <a:spcPct val="101000"/>
              </a:lnSpc>
              <a:spcAft>
                <a:spcPts val="200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Буферизованные потоки вывода накапливают изменения перед записью</a:t>
            </a:r>
          </a:p>
          <a:p>
            <a:pPr marL="425450" indent="-320675" defTabSz="449263">
              <a:lnSpc>
                <a:spcPct val="101000"/>
              </a:lnSpc>
              <a:spcAft>
                <a:spcPts val="200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Для ручного «сброса» данных в потоке вывода используют метод 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flush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Scanner</a:t>
            </a:r>
            <a:endParaRPr lang="ru-RU" dirty="0" smtClean="0"/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211137" y="914400"/>
            <a:ext cx="8932863" cy="1347788"/>
          </a:xfrm>
        </p:spPr>
        <p:txBody>
          <a:bodyPr>
            <a:normAutofit fontScale="85000" lnSpcReduction="10000"/>
          </a:bodyPr>
          <a:lstStyle/>
          <a:p>
            <a:r>
              <a:rPr lang="en-US" sz="2200" b="1" dirty="0" err="1" smtClean="0">
                <a:solidFill>
                  <a:srgbClr val="FC0C0C"/>
                </a:solidFill>
              </a:rPr>
              <a:t>java.util.Scanner</a:t>
            </a:r>
            <a:r>
              <a:rPr lang="en-US" sz="2200" b="1" dirty="0" smtClean="0">
                <a:solidFill>
                  <a:srgbClr val="FC0C0C"/>
                </a:solidFill>
              </a:rPr>
              <a:t> </a:t>
            </a:r>
            <a:r>
              <a:rPr lang="ru-RU" sz="2200" dirty="0" smtClean="0"/>
              <a:t>предназначен для чтения не байтами или строками, а  </a:t>
            </a:r>
            <a:r>
              <a:rPr lang="ru-RU" sz="2200" dirty="0" err="1" smtClean="0"/>
              <a:t>токенами</a:t>
            </a:r>
            <a:r>
              <a:rPr lang="ru-RU" sz="2200" dirty="0" smtClean="0"/>
              <a:t> – кусками исходного потока, ограниченными разделителем</a:t>
            </a:r>
            <a:r>
              <a:rPr lang="en-US" sz="2200" dirty="0" smtClean="0"/>
              <a:t> </a:t>
            </a:r>
            <a:endParaRPr lang="ru-RU" sz="2200" dirty="0" smtClean="0"/>
          </a:p>
          <a:p>
            <a:r>
              <a:rPr lang="ru-RU" sz="2200" dirty="0" smtClean="0"/>
              <a:t>Он не является наследником ни одного из стандартных потоковых классов 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133600"/>
            <a:ext cx="48958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/>
          </p:cNvSpPr>
          <p:nvPr/>
        </p:nvSpPr>
        <p:spPr bwMode="auto">
          <a:xfrm>
            <a:off x="211138" y="3284538"/>
            <a:ext cx="8932862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По умолчанию он использует пробел в качестве разделителя, это поведение можно переопределить методом </a:t>
            </a:r>
            <a:r>
              <a:rPr lang="en-US" sz="2200" dirty="0" err="1">
                <a:latin typeface="Courier New" pitchFamily="49" charset="0"/>
              </a:rPr>
              <a:t>setDelimiter</a:t>
            </a:r>
            <a:r>
              <a:rPr lang="en-US" sz="2200" dirty="0">
                <a:latin typeface="Courier New" pitchFamily="49" charset="0"/>
              </a:rPr>
              <a:t>()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Scanner </a:t>
            </a:r>
            <a:r>
              <a:rPr lang="ru-RU" sz="2200" dirty="0">
                <a:latin typeface="Calibri" pitchFamily="34" charset="0"/>
              </a:rPr>
              <a:t>также может использовать строку как источник данных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4652963"/>
            <a:ext cx="56165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066800"/>
          </a:xfrm>
        </p:spPr>
        <p:txBody>
          <a:bodyPr/>
          <a:lstStyle/>
          <a:p>
            <a:r>
              <a:rPr lang="en-US" dirty="0" err="1" smtClean="0"/>
              <a:t>RandomAccessFile</a:t>
            </a:r>
            <a:endParaRPr lang="ru-RU" dirty="0" smtClean="0"/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57250"/>
            <a:ext cx="8932863" cy="4300538"/>
          </a:xfrm>
        </p:spPr>
        <p:txBody>
          <a:bodyPr>
            <a:normAutofit fontScale="92500"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RandomAccessFile</a:t>
            </a:r>
            <a:r>
              <a:rPr lang="en-US" sz="2400" dirty="0" smtClean="0"/>
              <a:t> – </a:t>
            </a:r>
            <a:r>
              <a:rPr lang="ru-RU" sz="2400" dirty="0" smtClean="0"/>
              <a:t>по сути единственный способ переписать часть файла или дописать информацию в конец</a:t>
            </a:r>
          </a:p>
          <a:p>
            <a:r>
              <a:rPr lang="ru-RU" sz="2400" dirty="0" smtClean="0"/>
              <a:t>Может быть открыт в нескольких режимах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err="1" smtClean="0"/>
              <a:t>rw</a:t>
            </a:r>
            <a:r>
              <a:rPr lang="en-US" sz="2000" dirty="0" smtClean="0"/>
              <a:t>": </a:t>
            </a:r>
            <a:r>
              <a:rPr lang="ru-RU" sz="2000" dirty="0" smtClean="0"/>
              <a:t>Открывает файл для чтения и записи. Несуществующий файл будет создан.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"</a:t>
            </a:r>
            <a:r>
              <a:rPr lang="en-US" sz="2000" dirty="0" err="1" smtClean="0"/>
              <a:t>rws</a:t>
            </a:r>
            <a:r>
              <a:rPr lang="en-US" sz="2000" dirty="0" smtClean="0"/>
              <a:t>": </a:t>
            </a:r>
            <a:r>
              <a:rPr lang="ru-RU" sz="2000" dirty="0" smtClean="0"/>
              <a:t>то же, что и </a:t>
            </a:r>
            <a:r>
              <a:rPr lang="en-US" sz="2000" dirty="0" smtClean="0"/>
              <a:t>“</a:t>
            </a:r>
            <a:r>
              <a:rPr lang="en-US" sz="2000" dirty="0" err="1" smtClean="0"/>
              <a:t>rw</a:t>
            </a:r>
            <a:r>
              <a:rPr lang="en-US" sz="2000" dirty="0" smtClean="0"/>
              <a:t>”</a:t>
            </a:r>
            <a:r>
              <a:rPr lang="ru-RU" sz="2000" dirty="0" smtClean="0"/>
              <a:t>. Кроме того синхронно записывает все изменения с содержимом и метаданных на диск без буферизации в памяти.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"</a:t>
            </a:r>
            <a:r>
              <a:rPr lang="en-US" sz="2000" dirty="0" err="1" smtClean="0"/>
              <a:t>rwd</a:t>
            </a:r>
            <a:r>
              <a:rPr lang="en-US" sz="2000" dirty="0" smtClean="0"/>
              <a:t>": </a:t>
            </a:r>
            <a:r>
              <a:rPr lang="ru-RU" sz="2000" dirty="0" smtClean="0"/>
              <a:t>то же, что и </a:t>
            </a:r>
            <a:r>
              <a:rPr lang="en-US" sz="2000" dirty="0" smtClean="0"/>
              <a:t>“</a:t>
            </a:r>
            <a:r>
              <a:rPr lang="en-US" sz="2000" dirty="0" err="1" smtClean="0"/>
              <a:t>rw</a:t>
            </a:r>
            <a:r>
              <a:rPr lang="en-US" sz="2000" dirty="0" smtClean="0"/>
              <a:t>”</a:t>
            </a:r>
            <a:r>
              <a:rPr lang="ru-RU" sz="2000" dirty="0" smtClean="0"/>
              <a:t>. Кроме того синхронно записывает все изменения с содержимом на диск без буферизации в памяти.</a:t>
            </a:r>
          </a:p>
          <a:p>
            <a:r>
              <a:rPr lang="ru-RU" sz="2400" dirty="0" smtClean="0"/>
              <a:t>С открытым файлом ассоциируется указатель на текущее местоположение</a:t>
            </a:r>
          </a:p>
          <a:p>
            <a:r>
              <a:rPr lang="ru-RU" sz="2400" dirty="0" smtClean="0"/>
              <a:t>По этому указателю осуществляется чтение и запись</a:t>
            </a:r>
            <a:endParaRPr lang="en-US" sz="2400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373688"/>
            <a:ext cx="79200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8302625" cy="581025"/>
          </a:xfrm>
        </p:spPr>
        <p:txBody>
          <a:bodyPr lIns="0" tIns="48004" rIns="0" bIns="0">
            <a:normAutofit fontScale="90000"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Потоки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1052513"/>
            <a:ext cx="8569325" cy="2160587"/>
          </a:xfrm>
        </p:spPr>
        <p:txBody>
          <a:bodyPr lIns="0" tIns="22532" rIns="0" bIns="0"/>
          <a:lstStyle/>
          <a:p>
            <a:pPr marL="425450" indent="-320675" defTabSz="449263">
              <a:lnSpc>
                <a:spcPct val="90000"/>
              </a:lnSpc>
              <a:buClr>
                <a:schemeClr val="bg2"/>
              </a:buClr>
              <a:buFontTx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Поток — абстракция над механизмом передачи данных из любого источника в приложение и наоборот</a:t>
            </a:r>
          </a:p>
          <a:p>
            <a:pPr marL="425450" indent="-320675" defTabSz="449263">
              <a:lnSpc>
                <a:spcPct val="90000"/>
              </a:lnSpc>
              <a:buClr>
                <a:schemeClr val="bg2"/>
              </a:buClr>
              <a:buFontTx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 smtClean="0"/>
              <a:t>Поток можно воспринимать как байтовую очередь: с одной стороны в нее кто-то пишет байты, с другой кто-то их читает</a:t>
            </a:r>
          </a:p>
          <a:p>
            <a:pPr marL="425450" indent="-320675" defTabSz="449263">
              <a:lnSpc>
                <a:spcPct val="90000"/>
              </a:lnSpc>
              <a:spcAft>
                <a:spcPts val="2838"/>
              </a:spcAft>
              <a:buClr>
                <a:schemeClr val="bg2"/>
              </a:buClr>
              <a:buFontTx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ru-RU" sz="2400" dirty="0" smtClean="0"/>
          </a:p>
        </p:txBody>
      </p:sp>
      <p:pic>
        <p:nvPicPr>
          <p:cNvPr id="15364" name="Picture 4" descr="Reading information into a progra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2565400"/>
            <a:ext cx="51196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Writing information from a program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0" y="4437063"/>
            <a:ext cx="53467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6"/>
          <p:cNvSpPr>
            <a:spLocks/>
          </p:cNvSpPr>
          <p:nvPr/>
        </p:nvSpPr>
        <p:spPr bwMode="auto">
          <a:xfrm>
            <a:off x="179388" y="2636838"/>
            <a:ext cx="3384550" cy="2160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2532" rIns="0" bIns="0"/>
          <a:lstStyle/>
          <a:p>
            <a:pPr marL="425450" indent="-320675" defTabSz="449263">
              <a:lnSpc>
                <a:spcPct val="90000"/>
              </a:lnSpc>
              <a:spcBef>
                <a:spcPts val="300"/>
              </a:spcBef>
              <a:buClr>
                <a:schemeClr val="bg2"/>
              </a:buClr>
              <a:buFontTx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dirty="0"/>
              <a:t>При этом неважно, как именно физически осуществляется передача данных: чтение с жесткого диска, чтение из памяти, передача по различным сетевым протоколам</a:t>
            </a:r>
          </a:p>
          <a:p>
            <a:pPr marL="425450" indent="-320675" defTabSz="449263" eaLnBrk="0" hangingPunct="0">
              <a:lnSpc>
                <a:spcPct val="90000"/>
              </a:lnSpc>
              <a:spcBef>
                <a:spcPct val="20000"/>
              </a:spcBef>
              <a:spcAft>
                <a:spcPts val="2838"/>
              </a:spcAft>
              <a:buClr>
                <a:schemeClr val="bg2"/>
              </a:buClr>
              <a:buFontTx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ru-RU" sz="2400" dirty="0">
              <a:solidFill>
                <a:srgbClr val="46464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7629525" cy="836613"/>
          </a:xfrm>
        </p:spPr>
        <p:txBody>
          <a:bodyPr lIns="0" tIns="19267" rIns="0" bIns="0">
            <a:normAutofit fontScale="90000"/>
          </a:bodyPr>
          <a:lstStyle/>
          <a:p>
            <a:pPr defTabSz="449263"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r>
              <a:rPr lang="ru-RU" dirty="0" err="1" smtClean="0"/>
              <a:t>Сериализация</a:t>
            </a:r>
            <a:r>
              <a:rPr lang="ru-RU" dirty="0" smtClean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	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8640762" cy="5473700"/>
          </a:xfrm>
        </p:spPr>
        <p:txBody>
          <a:bodyPr lIns="0" tIns="0" rIns="0" bIns="0"/>
          <a:lstStyle/>
          <a:p>
            <a:pPr defTabSz="449263">
              <a:lnSpc>
                <a:spcPct val="91000"/>
              </a:lnSpc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smtClean="0"/>
              <a:t>Сериализация — процесс перевода какой-либо структуры данных в последовательность битов. </a:t>
            </a:r>
          </a:p>
          <a:p>
            <a:pPr defTabSz="449263">
              <a:lnSpc>
                <a:spcPct val="91000"/>
              </a:lnSpc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smtClean="0"/>
              <a:t>Обратной к операции сериализации является операция десериализации — восстановление начального состояния структуры данных из битовой последовательности. </a:t>
            </a:r>
          </a:p>
          <a:p>
            <a:pPr defTabSz="449263">
              <a:lnSpc>
                <a:spcPct val="91000"/>
              </a:lnSpc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smtClean="0"/>
              <a:t>Очевидно, что сериализация имеет смысл не для всех объектов. Нельзя корректно сериализовать экземпляры классов </a:t>
            </a:r>
            <a:r>
              <a:rPr lang="en-US" sz="2400" b="1" smtClean="0">
                <a:solidFill>
                  <a:srgbClr val="FF0000"/>
                </a:solidFill>
              </a:rPr>
              <a:t>Thread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FF0000"/>
                </a:solidFill>
              </a:rPr>
              <a:t>Stream</a:t>
            </a:r>
            <a:r>
              <a:rPr lang="en-US" sz="2400" smtClean="0"/>
              <a:t>, </a:t>
            </a:r>
            <a:r>
              <a:rPr lang="ru-RU" sz="2400" smtClean="0"/>
              <a:t>соединения с базой данных, </a:t>
            </a:r>
            <a:r>
              <a:rPr lang="en-US" sz="2400" smtClean="0"/>
              <a:t>etc.</a:t>
            </a:r>
            <a:r>
              <a:rPr lang="ru-RU" sz="2400" smtClean="0"/>
              <a:t> </a:t>
            </a:r>
          </a:p>
          <a:p>
            <a:pPr defTabSz="449263">
              <a:lnSpc>
                <a:spcPct val="91000"/>
              </a:lnSpc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smtClean="0"/>
              <a:t>Сериализация – способ сохранить состояние объекта для воссоздания его в будущем</a:t>
            </a:r>
          </a:p>
          <a:p>
            <a:pPr defTabSz="449263">
              <a:lnSpc>
                <a:spcPct val="91000"/>
              </a:lnSpc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400" smtClean="0"/>
              <a:t>Способы</a:t>
            </a:r>
            <a:r>
              <a:rPr lang="en-US" sz="2400" smtClean="0"/>
              <a:t> </a:t>
            </a:r>
            <a:r>
              <a:rPr lang="ru-RU" sz="2400" smtClean="0"/>
              <a:t>явной сериализации/десериализации в </a:t>
            </a:r>
            <a:r>
              <a:rPr lang="en-US" sz="2400" smtClean="0"/>
              <a:t>Java</a:t>
            </a:r>
            <a:r>
              <a:rPr lang="ru-RU" sz="2400" smtClean="0"/>
              <a:t>:</a:t>
            </a:r>
          </a:p>
          <a:p>
            <a:pPr marL="538163" lvl="3" defTabSz="449263">
              <a:lnSpc>
                <a:spcPct val="91000"/>
              </a:lnSpc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200" b="1" smtClean="0">
                <a:solidFill>
                  <a:srgbClr val="FF0000"/>
                </a:solidFill>
              </a:rPr>
              <a:t>ObjectInputStream</a:t>
            </a:r>
            <a:r>
              <a:rPr lang="ru-RU" sz="2200" smtClean="0"/>
              <a:t>/</a:t>
            </a:r>
            <a:r>
              <a:rPr lang="ru-RU" sz="2200" b="1" smtClean="0">
                <a:solidFill>
                  <a:srgbClr val="FF0000"/>
                </a:solidFill>
              </a:rPr>
              <a:t>ObjectOutputStream</a:t>
            </a:r>
          </a:p>
          <a:p>
            <a:pPr marL="538163" lvl="3" defTabSz="449263">
              <a:lnSpc>
                <a:spcPct val="91000"/>
              </a:lnSpc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sz="2200" b="1" smtClean="0">
                <a:solidFill>
                  <a:srgbClr val="FF0000"/>
                </a:solidFill>
              </a:rPr>
              <a:t>XMLEncoder</a:t>
            </a:r>
            <a:r>
              <a:rPr lang="ru-RU" sz="2200" smtClean="0"/>
              <a:t>/</a:t>
            </a:r>
            <a:r>
              <a:rPr lang="ru-RU" sz="2200" b="1" smtClean="0">
                <a:solidFill>
                  <a:srgbClr val="FF0000"/>
                </a:solidFill>
              </a:rPr>
              <a:t>XMLDecoder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4797425"/>
            <a:ext cx="28321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381000"/>
            <a:ext cx="8964612" cy="990600"/>
          </a:xfrm>
        </p:spPr>
        <p:txBody>
          <a:bodyPr lIns="0" tIns="19267" rIns="0" bIns="0">
            <a:normAutofit fontScale="90000"/>
          </a:bodyPr>
          <a:lstStyle/>
          <a:p>
            <a:pPr defTabSz="449263">
              <a:tabLst>
                <a:tab pos="0" algn="l"/>
                <a:tab pos="717550" algn="l"/>
                <a:tab pos="1441450" algn="l"/>
                <a:tab pos="2165350" algn="l"/>
                <a:tab pos="2889250" algn="l"/>
                <a:tab pos="3613150" algn="l"/>
                <a:tab pos="434340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080375" algn="l"/>
                <a:tab pos="8529638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r>
              <a:rPr lang="ru-RU" sz="3100" dirty="0" err="1" smtClean="0"/>
              <a:t>Сериализация</a:t>
            </a:r>
            <a:r>
              <a:rPr lang="ru-RU" sz="3100" dirty="0" smtClean="0"/>
              <a:t>/</a:t>
            </a:r>
            <a:r>
              <a:rPr lang="ru-RU" sz="3100" dirty="0" err="1" smtClean="0"/>
              <a:t>десериализация</a:t>
            </a:r>
            <a:r>
              <a:rPr lang="ru-RU" sz="3100" dirty="0" smtClean="0"/>
              <a:t> с помощью </a:t>
            </a:r>
            <a:r>
              <a:rPr lang="ru-RU" sz="3100" dirty="0" err="1" smtClean="0"/>
              <a:t>Serializable</a:t>
            </a:r>
            <a:r>
              <a:rPr lang="ru-RU" dirty="0" smtClean="0"/>
              <a:t>	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1371600"/>
            <a:ext cx="8713787" cy="5153025"/>
          </a:xfrm>
        </p:spPr>
        <p:txBody>
          <a:bodyPr lIns="0" tIns="0" rIns="0" bIns="0">
            <a:normAutofit lnSpcReduction="10000"/>
          </a:bodyPr>
          <a:lstStyle/>
          <a:p>
            <a:pPr marL="425450" indent="-320675" defTabSz="449263">
              <a:lnSpc>
                <a:spcPct val="101000"/>
              </a:lnSpc>
              <a:spcBef>
                <a:spcPts val="1425"/>
              </a:spcBef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200" dirty="0" smtClean="0">
                <a:latin typeface="+mj-lt"/>
              </a:rPr>
              <a:t>Интерфейс-маркер, не содержит методов</a:t>
            </a:r>
          </a:p>
          <a:p>
            <a:pPr marL="425450" indent="-320675" defTabSz="449263">
              <a:lnSpc>
                <a:spcPct val="101000"/>
              </a:lnSpc>
              <a:spcBef>
                <a:spcPts val="1425"/>
              </a:spcBef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200" dirty="0" smtClean="0">
                <a:latin typeface="+mj-lt"/>
              </a:rPr>
              <a:t>Позволяет использовать потоки </a:t>
            </a:r>
            <a:r>
              <a:rPr lang="ru-RU" sz="2200" b="1" dirty="0" err="1" smtClean="0">
                <a:solidFill>
                  <a:srgbClr val="FF0000"/>
                </a:solidFill>
                <a:latin typeface="+mj-lt"/>
              </a:rPr>
              <a:t>ObjectInputStream</a:t>
            </a:r>
            <a:r>
              <a:rPr lang="ru-RU" sz="2200" dirty="0" smtClean="0">
                <a:latin typeface="+mj-lt"/>
              </a:rPr>
              <a:t> и </a:t>
            </a:r>
            <a:r>
              <a:rPr lang="ru-RU" sz="2200" b="1" dirty="0" err="1" smtClean="0">
                <a:solidFill>
                  <a:srgbClr val="FF0000"/>
                </a:solidFill>
                <a:latin typeface="+mj-lt"/>
              </a:rPr>
              <a:t>ObjectOutputStream</a:t>
            </a:r>
            <a:r>
              <a:rPr lang="ru-RU" sz="2200" dirty="0" smtClean="0">
                <a:latin typeface="+mj-lt"/>
              </a:rPr>
              <a:t> с объектами класса</a:t>
            </a:r>
          </a:p>
          <a:p>
            <a:pPr marL="425450" indent="-320675" defTabSz="449263">
              <a:lnSpc>
                <a:spcPct val="101000"/>
              </a:lnSpc>
              <a:spcBef>
                <a:spcPts val="1425"/>
              </a:spcBef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200" dirty="0" smtClean="0">
                <a:latin typeface="+mj-lt"/>
              </a:rPr>
              <a:t>Поля, помеченные как </a:t>
            </a:r>
            <a:r>
              <a:rPr lang="ru-RU" sz="2200" b="1" dirty="0" err="1" smtClean="0">
                <a:latin typeface="+mj-lt"/>
              </a:rPr>
              <a:t>static</a:t>
            </a:r>
            <a:r>
              <a:rPr lang="ru-RU" sz="2200" dirty="0" smtClean="0">
                <a:latin typeface="+mj-lt"/>
              </a:rPr>
              <a:t> или </a:t>
            </a:r>
            <a:r>
              <a:rPr lang="ru-RU" sz="2200" b="1" dirty="0" err="1" smtClean="0">
                <a:latin typeface="+mj-lt"/>
              </a:rPr>
              <a:t>transient</a:t>
            </a:r>
            <a:r>
              <a:rPr lang="ru-RU" sz="2200" dirty="0" smtClean="0">
                <a:latin typeface="+mj-lt"/>
              </a:rPr>
              <a:t>, не </a:t>
            </a:r>
            <a:r>
              <a:rPr lang="ru-RU" sz="2200" dirty="0" err="1" smtClean="0">
                <a:latin typeface="+mj-lt"/>
              </a:rPr>
              <a:t>сериализуются</a:t>
            </a:r>
            <a:r>
              <a:rPr lang="ru-RU" sz="2200" dirty="0" smtClean="0">
                <a:latin typeface="+mj-lt"/>
              </a:rPr>
              <a:t>.</a:t>
            </a:r>
          </a:p>
          <a:p>
            <a:pPr marL="425450" indent="-320675" defTabSz="449263">
              <a:lnSpc>
                <a:spcPct val="101000"/>
              </a:lnSpc>
              <a:spcBef>
                <a:spcPts val="1425"/>
              </a:spcBef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200" dirty="0" smtClean="0">
                <a:latin typeface="+mj-lt"/>
              </a:rPr>
              <a:t>Для изменения механизма </a:t>
            </a:r>
            <a:r>
              <a:rPr lang="ru-RU" sz="2200" dirty="0" err="1" smtClean="0">
                <a:latin typeface="+mj-lt"/>
              </a:rPr>
              <a:t>сериализации</a:t>
            </a:r>
            <a:r>
              <a:rPr lang="ru-RU" sz="2200" dirty="0" smtClean="0">
                <a:latin typeface="+mj-lt"/>
              </a:rPr>
              <a:t>/десериализации по умолчанию необходимо описать в классе методы		</a:t>
            </a:r>
          </a:p>
          <a:p>
            <a:pPr marL="698500" lvl="1" indent="-320675" defTabSz="449263">
              <a:lnSpc>
                <a:spcPct val="94000"/>
              </a:lnSpc>
              <a:spcBef>
                <a:spcPts val="1425"/>
              </a:spcBef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200" b="1" dirty="0" err="1" smtClean="0">
                <a:latin typeface="+mj-lt"/>
              </a:rPr>
              <a:t>private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void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writeObject</a:t>
            </a:r>
            <a:r>
              <a:rPr lang="ru-RU" sz="2200" b="1" dirty="0" smtClean="0">
                <a:latin typeface="+mj-lt"/>
              </a:rPr>
              <a:t>(</a:t>
            </a:r>
            <a:r>
              <a:rPr lang="ru-RU" sz="2200" b="1" dirty="0" err="1" smtClean="0">
                <a:latin typeface="+mj-lt"/>
              </a:rPr>
              <a:t>ObjectOutputStream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out</a:t>
            </a:r>
            <a:r>
              <a:rPr lang="ru-RU" sz="2200" b="1" dirty="0" smtClean="0">
                <a:latin typeface="+mj-lt"/>
              </a:rPr>
              <a:t>) </a:t>
            </a:r>
            <a:r>
              <a:rPr lang="ru-RU" sz="2200" b="1" dirty="0" err="1" smtClean="0">
                <a:latin typeface="+mj-lt"/>
              </a:rPr>
              <a:t>throws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IOException</a:t>
            </a:r>
            <a:endParaRPr lang="ru-RU" sz="2200" b="1" dirty="0" smtClean="0">
              <a:latin typeface="+mj-lt"/>
            </a:endParaRPr>
          </a:p>
          <a:p>
            <a:pPr marL="698500" lvl="1" indent="-320675" defTabSz="449263">
              <a:lnSpc>
                <a:spcPct val="94000"/>
              </a:lnSpc>
              <a:spcBef>
                <a:spcPts val="1425"/>
              </a:spcBef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200" b="1" dirty="0" err="1" smtClean="0">
                <a:latin typeface="+mj-lt"/>
              </a:rPr>
              <a:t>private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void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readObject</a:t>
            </a:r>
            <a:r>
              <a:rPr lang="ru-RU" sz="2200" b="1" dirty="0" smtClean="0">
                <a:latin typeface="+mj-lt"/>
              </a:rPr>
              <a:t>(</a:t>
            </a:r>
            <a:r>
              <a:rPr lang="ru-RU" sz="2200" b="1" dirty="0" err="1" smtClean="0">
                <a:latin typeface="+mj-lt"/>
              </a:rPr>
              <a:t>ObjectInputStream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in</a:t>
            </a:r>
            <a:r>
              <a:rPr lang="ru-RU" sz="2200" b="1" dirty="0" smtClean="0">
                <a:latin typeface="+mj-lt"/>
              </a:rPr>
              <a:t>) </a:t>
            </a:r>
            <a:r>
              <a:rPr lang="ru-RU" sz="2200" b="1" dirty="0" err="1" smtClean="0">
                <a:latin typeface="+mj-lt"/>
              </a:rPr>
              <a:t>throws</a:t>
            </a:r>
            <a:r>
              <a:rPr lang="ru-RU" sz="2200" b="1" dirty="0" smtClean="0">
                <a:latin typeface="+mj-lt"/>
              </a:rPr>
              <a:t> 	</a:t>
            </a:r>
            <a:r>
              <a:rPr lang="ru-RU" sz="2200" b="1" dirty="0" err="1" smtClean="0">
                <a:latin typeface="+mj-lt"/>
              </a:rPr>
              <a:t>IOException</a:t>
            </a:r>
            <a:r>
              <a:rPr lang="ru-RU" sz="2200" b="1" dirty="0" smtClean="0">
                <a:latin typeface="+mj-lt"/>
              </a:rPr>
              <a:t>, </a:t>
            </a:r>
            <a:r>
              <a:rPr lang="ru-RU" sz="2200" b="1" dirty="0" err="1" smtClean="0">
                <a:latin typeface="+mj-lt"/>
              </a:rPr>
              <a:t>ClassNotFoundException</a:t>
            </a:r>
            <a:endParaRPr lang="ru-RU" sz="2200" b="1" dirty="0" smtClean="0">
              <a:latin typeface="+mj-lt"/>
            </a:endParaRPr>
          </a:p>
          <a:p>
            <a:pPr marL="425450" indent="-320675" defTabSz="449263">
              <a:lnSpc>
                <a:spcPct val="101000"/>
              </a:lnSpc>
              <a:spcBef>
                <a:spcPts val="1425"/>
              </a:spcBef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200" dirty="0" smtClean="0">
                <a:latin typeface="+mj-lt"/>
              </a:rPr>
              <a:t>Для контроля версий класса при </a:t>
            </a:r>
            <a:r>
              <a:rPr lang="ru-RU" sz="2200" dirty="0" err="1" smtClean="0">
                <a:latin typeface="+mj-lt"/>
              </a:rPr>
              <a:t>сериализации</a:t>
            </a:r>
            <a:r>
              <a:rPr lang="ru-RU" sz="2200" dirty="0" smtClean="0">
                <a:latin typeface="+mj-lt"/>
              </a:rPr>
              <a:t> и десериализации, используется поле 	</a:t>
            </a:r>
          </a:p>
          <a:p>
            <a:pPr marL="698500" lvl="1" indent="-320675" defTabSz="449263">
              <a:lnSpc>
                <a:spcPct val="94000"/>
              </a:lnSpc>
              <a:spcBef>
                <a:spcPts val="1425"/>
              </a:spcBef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200" b="1" dirty="0" err="1" smtClean="0">
                <a:latin typeface="+mj-lt"/>
              </a:rPr>
              <a:t>private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static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final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long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 err="1" smtClean="0">
                <a:latin typeface="+mj-lt"/>
              </a:rPr>
              <a:t>serialVersionUID</a:t>
            </a:r>
            <a:endParaRPr lang="ru-RU" sz="2200" b="1" dirty="0" smtClean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304800"/>
            <a:ext cx="7808912" cy="762000"/>
          </a:xfrm>
        </p:spPr>
        <p:txBody>
          <a:bodyPr lIns="0" tIns="19267" rIns="0" bIns="0">
            <a:normAutofit fontScale="90000"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Пример с использованием </a:t>
            </a:r>
            <a:r>
              <a:rPr lang="ru-RU" dirty="0" err="1" smtClean="0"/>
              <a:t>java.io.Serializable</a:t>
            </a:r>
            <a:endParaRPr lang="ru-RU" dirty="0" smtClean="0"/>
          </a:p>
        </p:txBody>
      </p:sp>
      <p:sp>
        <p:nvSpPr>
          <p:cNvPr id="39939" name="Rectangle 4"/>
          <p:cNvSpPr>
            <a:spLocks noGrp="1"/>
          </p:cNvSpPr>
          <p:nvPr>
            <p:ph type="body" idx="4294967295"/>
          </p:nvPr>
        </p:nvSpPr>
        <p:spPr>
          <a:xfrm>
            <a:off x="107950" y="1143000"/>
            <a:ext cx="8932863" cy="23558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 err="1" smtClean="0">
                <a:solidFill>
                  <a:srgbClr val="FC0C0C"/>
                </a:solidFill>
              </a:rPr>
              <a:t>Serializable</a:t>
            </a:r>
            <a:r>
              <a:rPr lang="en-US" sz="2400" dirty="0" smtClean="0"/>
              <a:t>  - marker-</a:t>
            </a:r>
            <a:r>
              <a:rPr lang="ru-RU" sz="2400" dirty="0" smtClean="0"/>
              <a:t>интерфейс,</a:t>
            </a:r>
            <a:r>
              <a:rPr lang="en-US" sz="2400" dirty="0" smtClean="0"/>
              <a:t> </a:t>
            </a:r>
            <a:r>
              <a:rPr lang="ru-RU" sz="2400" dirty="0" smtClean="0"/>
              <a:t>который обязателен к реализации всеми классами, претендующими на </a:t>
            </a:r>
            <a:r>
              <a:rPr lang="ru-RU" sz="2400" dirty="0" err="1" smtClean="0"/>
              <a:t>сериализацию</a:t>
            </a:r>
            <a:endParaRPr lang="ru-RU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Чтобы </a:t>
            </a:r>
            <a:r>
              <a:rPr lang="ru-RU" sz="2400" dirty="0" err="1" smtClean="0"/>
              <a:t>сериализация</a:t>
            </a:r>
            <a:r>
              <a:rPr lang="ru-RU" sz="2400" dirty="0" smtClean="0"/>
              <a:t> прошла успешно все поля объекта также должны</a:t>
            </a:r>
          </a:p>
          <a:p>
            <a:pPr lvl="1">
              <a:lnSpc>
                <a:spcPct val="80000"/>
              </a:lnSpc>
            </a:pPr>
            <a:r>
              <a:rPr lang="ru-RU" sz="2200" dirty="0" smtClean="0"/>
              <a:t>Либо реализовывать </a:t>
            </a:r>
            <a:r>
              <a:rPr lang="en-US" sz="2200" b="1" dirty="0" err="1" smtClean="0">
                <a:solidFill>
                  <a:srgbClr val="FC0C0C"/>
                </a:solidFill>
              </a:rPr>
              <a:t>Serializable</a:t>
            </a:r>
            <a:endParaRPr lang="en-US" sz="2200" b="1" dirty="0" smtClean="0">
              <a:solidFill>
                <a:srgbClr val="FC0C0C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200" dirty="0" smtClean="0"/>
              <a:t>Либо быть примитивами</a:t>
            </a:r>
          </a:p>
          <a:p>
            <a:pPr lvl="1">
              <a:lnSpc>
                <a:spcPct val="80000"/>
              </a:lnSpc>
            </a:pPr>
            <a:r>
              <a:rPr lang="ru-RU" sz="2200" dirty="0" smtClean="0"/>
              <a:t>Либо иметь модификатор </a:t>
            </a:r>
            <a:r>
              <a:rPr lang="en-US" sz="2200" b="1" dirty="0" smtClean="0">
                <a:solidFill>
                  <a:srgbClr val="FC0C0C"/>
                </a:solidFill>
              </a:rPr>
              <a:t>transient</a:t>
            </a:r>
            <a:r>
              <a:rPr lang="ru-RU" sz="2200" b="1" dirty="0" smtClean="0">
                <a:solidFill>
                  <a:srgbClr val="FC0C0C"/>
                </a:solidFill>
              </a:rPr>
              <a:t> 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3709988"/>
            <a:ext cx="5545138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6"/>
          <p:cNvSpPr>
            <a:spLocks/>
          </p:cNvSpPr>
          <p:nvPr/>
        </p:nvSpPr>
        <p:spPr bwMode="auto">
          <a:xfrm>
            <a:off x="179388" y="3643313"/>
            <a:ext cx="3097212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ru-RU" sz="2400" dirty="0">
                <a:solidFill>
                  <a:srgbClr val="464646"/>
                </a:solidFill>
                <a:latin typeface="Calibri" pitchFamily="34" charset="0"/>
              </a:rPr>
              <a:t>Многие классы </a:t>
            </a:r>
            <a:r>
              <a:rPr lang="en-US" sz="2400" dirty="0">
                <a:solidFill>
                  <a:srgbClr val="464646"/>
                </a:solidFill>
                <a:latin typeface="Calibri" pitchFamily="34" charset="0"/>
              </a:rPr>
              <a:t>JDK </a:t>
            </a:r>
            <a:r>
              <a:rPr lang="ru-RU" sz="2400" dirty="0">
                <a:solidFill>
                  <a:srgbClr val="464646"/>
                </a:solidFill>
                <a:latin typeface="Calibri" pitchFamily="34" charset="0"/>
              </a:rPr>
              <a:t>реализуют </a:t>
            </a:r>
            <a:r>
              <a:rPr lang="en-US" sz="2400" dirty="0" err="1">
                <a:solidFill>
                  <a:srgbClr val="464646"/>
                </a:solidFill>
                <a:latin typeface="Calibri" pitchFamily="34" charset="0"/>
              </a:rPr>
              <a:t>Serializable</a:t>
            </a:r>
            <a:r>
              <a:rPr lang="en-US" sz="2400" dirty="0">
                <a:solidFill>
                  <a:srgbClr val="464646"/>
                </a:solidFill>
                <a:latin typeface="Calibri" pitchFamily="34" charset="0"/>
              </a:rPr>
              <a:t> </a:t>
            </a:r>
            <a:r>
              <a:rPr lang="ru-RU" sz="2400" dirty="0">
                <a:solidFill>
                  <a:srgbClr val="464646"/>
                </a:solidFill>
                <a:latin typeface="Calibri" pitchFamily="34" charset="0"/>
              </a:rPr>
              <a:t>и их объекты могут быть легко </a:t>
            </a:r>
            <a:r>
              <a:rPr lang="ru-RU" sz="2400" dirty="0" err="1">
                <a:solidFill>
                  <a:srgbClr val="464646"/>
                </a:solidFill>
                <a:latin typeface="Calibri" pitchFamily="34" charset="0"/>
              </a:rPr>
              <a:t>сериализованы</a:t>
            </a:r>
            <a:endParaRPr lang="ru-RU" sz="2400" dirty="0">
              <a:solidFill>
                <a:srgbClr val="464646"/>
              </a:solidFill>
              <a:latin typeface="Calibri" pitchFamily="34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endParaRPr lang="ru-RU" sz="2400" dirty="0">
              <a:solidFill>
                <a:srgbClr val="46464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152400" y="533400"/>
            <a:ext cx="8302625" cy="581025"/>
          </a:xfrm>
        </p:spPr>
        <p:txBody>
          <a:bodyPr lIns="0" tIns="19267" rIns="0" bIns="0">
            <a:normAutofit fontScale="90000"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Пример с использованием </a:t>
            </a:r>
            <a:r>
              <a:rPr lang="ru-RU" dirty="0" err="1" smtClean="0"/>
              <a:t>java.io.Serializable</a:t>
            </a:r>
            <a:endParaRPr lang="ru-RU" dirty="0" smtClean="0"/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090737"/>
            <a:ext cx="54737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 txBox="1">
            <a:spLocks/>
          </p:cNvSpPr>
          <p:nvPr/>
        </p:nvSpPr>
        <p:spPr bwMode="auto">
          <a:xfrm>
            <a:off x="107950" y="1371600"/>
            <a:ext cx="893286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80000"/>
              </a:lnSpc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Сам процесс </a:t>
            </a:r>
            <a:r>
              <a:rPr lang="ru-RU" sz="2400" dirty="0" err="1">
                <a:solidFill>
                  <a:srgbClr val="464646"/>
                </a:solidFill>
                <a:latin typeface="+mn-lt"/>
                <a:cs typeface="+mn-cs"/>
              </a:rPr>
              <a:t>сериализации</a:t>
            </a: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 выглядит следующим образом: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8864600" cy="860425"/>
          </a:xfrm>
        </p:spPr>
        <p:txBody>
          <a:bodyPr lIns="0" tIns="0" rIns="0" bIns="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mtClean="0"/>
              <a:t>Симптомы проблем с кодировками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286750" cy="532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407988" hangingPunct="0">
              <a:lnSpc>
                <a:spcPct val="101000"/>
              </a:lnSpc>
              <a:buClr>
                <a:schemeClr val="bg2"/>
              </a:buClr>
              <a:buSzPct val="100000"/>
              <a:buFont typeface="Arial" charset="0"/>
              <a:buChar char="•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Р°Р±РІРіРґР</a:t>
            </a:r>
            <a:r>
              <a:rPr lang="ru-RU" sz="2400" dirty="0">
                <a:solidFill>
                  <a:srgbClr val="FF0000"/>
                </a:solidFill>
              </a:rPr>
              <a:t>€С‰СЊС‹СЉСЌСЋСЏ</a:t>
            </a:r>
          </a:p>
          <a:p>
            <a:pPr lvl="1" defTabSz="407988" hangingPunct="0">
              <a:lnSpc>
                <a:spcPct val="101000"/>
              </a:lnSpc>
              <a:spcAft>
                <a:spcPts val="2313"/>
              </a:spcAft>
              <a:buClr>
                <a:schemeClr val="bg2"/>
              </a:buClr>
              <a:buSzPct val="100000"/>
              <a:buFont typeface="Arial" charset="0"/>
              <a:buChar char="•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ru-RU" sz="2400" dirty="0"/>
              <a:t> Попытка читать текст, записанный в </a:t>
            </a:r>
            <a:r>
              <a:rPr lang="ru-RU" sz="2400" dirty="0" err="1"/>
              <a:t>многосимвольной</a:t>
            </a:r>
            <a:r>
              <a:rPr lang="ru-RU" sz="2400" dirty="0"/>
              <a:t> кодировке, как записанный в </a:t>
            </a:r>
            <a:r>
              <a:rPr lang="ru-RU" sz="2400" dirty="0" err="1"/>
              <a:t>односимвольной</a:t>
            </a:r>
            <a:r>
              <a:rPr lang="ru-RU" sz="2400" dirty="0"/>
              <a:t>.</a:t>
            </a:r>
          </a:p>
          <a:p>
            <a:pPr defTabSz="407988" hangingPunct="0">
              <a:lnSpc>
                <a:spcPct val="101000"/>
              </a:lnSpc>
              <a:spcBef>
                <a:spcPts val="1038"/>
              </a:spcBef>
              <a:buClr>
                <a:schemeClr val="bg2"/>
              </a:buClr>
              <a:buSzPct val="100000"/>
              <a:buFont typeface="Arial" charset="0"/>
              <a:buChar char="•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This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text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was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written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in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two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languages</a:t>
            </a:r>
            <a:r>
              <a:rPr lang="ru-RU" sz="2400" dirty="0">
                <a:solidFill>
                  <a:srgbClr val="FF0000"/>
                </a:solidFill>
              </a:rPr>
              <a:t> ???? ??? ? ???? ?? ????</a:t>
            </a:r>
            <a:endParaRPr lang="ru-RU" sz="2400" dirty="0"/>
          </a:p>
          <a:p>
            <a:pPr lvl="1" defTabSz="407988" hangingPunct="0">
              <a:lnSpc>
                <a:spcPct val="101000"/>
              </a:lnSpc>
              <a:spcAft>
                <a:spcPts val="2313"/>
              </a:spcAft>
              <a:buClr>
                <a:schemeClr val="bg2"/>
              </a:buClr>
              <a:buSzPct val="100000"/>
              <a:buFont typeface="Arial" charset="0"/>
              <a:buChar char="•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ru-RU" sz="2400" dirty="0"/>
              <a:t> Попытка читать текст, записанный в </a:t>
            </a:r>
            <a:r>
              <a:rPr lang="ru-RU" sz="2400" dirty="0" err="1"/>
              <a:t>односимвольной</a:t>
            </a:r>
            <a:r>
              <a:rPr lang="ru-RU" sz="2400" dirty="0"/>
              <a:t> кодировке, как записанный в </a:t>
            </a:r>
            <a:r>
              <a:rPr lang="ru-RU" sz="2400" dirty="0" err="1"/>
              <a:t>многосимвольной</a:t>
            </a:r>
            <a:r>
              <a:rPr lang="ru-RU" sz="2400" dirty="0"/>
              <a:t>.</a:t>
            </a:r>
          </a:p>
          <a:p>
            <a:pPr defTabSz="407988" hangingPunct="0">
              <a:lnSpc>
                <a:spcPct val="101000"/>
              </a:lnSpc>
              <a:buClr>
                <a:schemeClr val="bg2"/>
              </a:buClr>
              <a:buSzPct val="100000"/>
              <a:buFont typeface="Arial" charset="0"/>
              <a:buChar char="•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[Прямоугольники вместо символов]</a:t>
            </a:r>
          </a:p>
          <a:p>
            <a:pPr lvl="1" defTabSz="407988" hangingPunct="0">
              <a:lnSpc>
                <a:spcPct val="101000"/>
              </a:lnSpc>
              <a:spcAft>
                <a:spcPts val="1538"/>
              </a:spcAft>
              <a:buClr>
                <a:schemeClr val="bg2"/>
              </a:buClr>
              <a:buSzPct val="100000"/>
              <a:buFont typeface="Arial" charset="0"/>
              <a:buChar char="•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ru-RU" sz="2400" dirty="0"/>
              <a:t> Шрифт не содержит символов, которые мы пытаемся отобразить.</a:t>
            </a:r>
          </a:p>
          <a:p>
            <a:pPr defTabSz="407988" hangingPunct="0">
              <a:lnSpc>
                <a:spcPct val="101000"/>
              </a:lnSpc>
              <a:spcAft>
                <a:spcPts val="1538"/>
              </a:spcAft>
              <a:buSzPct val="100000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endParaRPr lang="ru-RU" sz="2200" dirty="0">
              <a:solidFill>
                <a:srgbClr val="E6E6E6"/>
              </a:solidFill>
              <a:latin typeface="Tahoma" pitchFamily="34" charset="0"/>
            </a:endParaRPr>
          </a:p>
          <a:p>
            <a:pPr defTabSz="407988" hangingPunct="0">
              <a:lnSpc>
                <a:spcPct val="101000"/>
              </a:lnSpc>
              <a:spcAft>
                <a:spcPts val="1538"/>
              </a:spcAft>
              <a:buSzPct val="100000"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endParaRPr lang="ru-RU" sz="2200" dirty="0">
              <a:solidFill>
                <a:srgbClr val="E6E6E6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250825" y="457201"/>
            <a:ext cx="8793163" cy="762000"/>
          </a:xfrm>
        </p:spPr>
        <p:txBody>
          <a:bodyPr lIns="0" tIns="0" rIns="0" bIns="0">
            <a:no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3200" dirty="0" smtClean="0"/>
              <a:t>Классы, потенциально вызывающие </a:t>
            </a:r>
            <a:br>
              <a:rPr lang="ru-RU" sz="3200" dirty="0" smtClean="0"/>
            </a:br>
            <a:r>
              <a:rPr lang="ru-RU" sz="3200" dirty="0" smtClean="0"/>
              <a:t>проблемы с кодировками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107950" y="1295400"/>
            <a:ext cx="8936038" cy="5068888"/>
          </a:xfrm>
        </p:spPr>
        <p:txBody>
          <a:bodyPr lIns="0" tIns="19267" rIns="0" bIns="0">
            <a:normAutofit fontScale="85000" lnSpcReduction="20000"/>
          </a:bodyPr>
          <a:lstStyle/>
          <a:p>
            <a:pPr marL="342900" indent="-342900" defTabSz="449263">
              <a:buClr>
                <a:schemeClr val="bg2"/>
              </a:buClr>
              <a:buFontTx/>
              <a:buChar char="•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</a:pPr>
            <a:r>
              <a:rPr lang="ru-RU" sz="2400" b="1" dirty="0" err="1" smtClean="0">
                <a:solidFill>
                  <a:srgbClr val="FC0C0C"/>
                </a:solidFill>
              </a:rPr>
              <a:t>java.io.FileReader</a:t>
            </a:r>
            <a:endParaRPr lang="ru-RU" sz="2400" b="1" dirty="0" smtClean="0">
              <a:solidFill>
                <a:srgbClr val="FC0C0C"/>
              </a:solidFill>
            </a:endParaRPr>
          </a:p>
          <a:p>
            <a:pPr marL="742950" lvl="1" indent="-280988" defTabSz="449263">
              <a:buClr>
                <a:schemeClr val="bg2"/>
              </a:buClr>
              <a:buFontTx/>
              <a:buChar char="•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</a:pPr>
            <a:r>
              <a:rPr lang="ru-RU" dirty="0" err="1" smtClean="0">
                <a:latin typeface="Courier New" pitchFamily="49" charset="0"/>
              </a:rPr>
              <a:t>The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constructors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of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this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class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assume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that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default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character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encoding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and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default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byte-buffer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size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are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appropriate</a:t>
            </a:r>
            <a:r>
              <a:rPr lang="ru-RU" dirty="0" smtClean="0">
                <a:latin typeface="Courier New" pitchFamily="49" charset="0"/>
              </a:rPr>
              <a:t>. </a:t>
            </a:r>
            <a:r>
              <a:rPr lang="ru-RU" dirty="0" err="1" smtClean="0">
                <a:latin typeface="Courier New" pitchFamily="49" charset="0"/>
              </a:rPr>
              <a:t>To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specify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these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values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yourself</a:t>
            </a:r>
            <a:r>
              <a:rPr lang="ru-RU" dirty="0" smtClean="0">
                <a:latin typeface="Courier New" pitchFamily="49" charset="0"/>
              </a:rPr>
              <a:t>, </a:t>
            </a:r>
            <a:r>
              <a:rPr lang="ru-RU" dirty="0" err="1" smtClean="0">
                <a:latin typeface="Courier New" pitchFamily="49" charset="0"/>
              </a:rPr>
              <a:t>construct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an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InputStreamReader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on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FileInputStream</a:t>
            </a:r>
            <a:endParaRPr lang="ru-RU" dirty="0" smtClean="0">
              <a:latin typeface="Courier New" pitchFamily="49" charset="0"/>
            </a:endParaRPr>
          </a:p>
          <a:p>
            <a:pPr marL="342900" indent="-342900" defTabSz="449263">
              <a:buClr>
                <a:schemeClr val="bg2"/>
              </a:buClr>
              <a:buFontTx/>
              <a:buChar char="•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</a:pPr>
            <a:r>
              <a:rPr lang="ru-RU" sz="2400" b="1" dirty="0" err="1" smtClean="0">
                <a:solidFill>
                  <a:srgbClr val="FC0C0C"/>
                </a:solidFill>
              </a:rPr>
              <a:t>java.io.FileWriter</a:t>
            </a:r>
            <a:endParaRPr lang="ru-RU" sz="2400" b="1" dirty="0" smtClean="0">
              <a:solidFill>
                <a:srgbClr val="FC0C0C"/>
              </a:solidFill>
            </a:endParaRPr>
          </a:p>
          <a:p>
            <a:pPr marL="742950" lvl="1" indent="-280988" defTabSz="449263">
              <a:buClr>
                <a:schemeClr val="bg2"/>
              </a:buClr>
              <a:buFontTx/>
              <a:buChar char="•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</a:pPr>
            <a:r>
              <a:rPr lang="ru-RU" dirty="0" err="1" smtClean="0">
                <a:latin typeface="Courier New" pitchFamily="49" charset="0"/>
              </a:rPr>
              <a:t>The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constructors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of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this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class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assume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that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default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character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encoding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and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default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byte-buffer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size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are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acceptable</a:t>
            </a:r>
            <a:r>
              <a:rPr lang="ru-RU" dirty="0" smtClean="0">
                <a:latin typeface="Courier New" pitchFamily="49" charset="0"/>
              </a:rPr>
              <a:t>. </a:t>
            </a:r>
            <a:r>
              <a:rPr lang="ru-RU" dirty="0" err="1" smtClean="0">
                <a:latin typeface="Courier New" pitchFamily="49" charset="0"/>
              </a:rPr>
              <a:t>To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specify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these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values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yourself</a:t>
            </a:r>
            <a:r>
              <a:rPr lang="ru-RU" dirty="0" smtClean="0">
                <a:latin typeface="Courier New" pitchFamily="49" charset="0"/>
              </a:rPr>
              <a:t>, </a:t>
            </a:r>
            <a:r>
              <a:rPr lang="ru-RU" dirty="0" err="1" smtClean="0">
                <a:latin typeface="Courier New" pitchFamily="49" charset="0"/>
              </a:rPr>
              <a:t>construct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an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OutputStreamWriter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on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a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FileOutputStream</a:t>
            </a:r>
            <a:endParaRPr lang="ru-RU" dirty="0" smtClean="0">
              <a:latin typeface="Courier New" pitchFamily="49" charset="0"/>
            </a:endParaRPr>
          </a:p>
          <a:p>
            <a:pPr marL="342900" indent="-342900" defTabSz="449263">
              <a:buClr>
                <a:schemeClr val="bg2"/>
              </a:buClr>
              <a:buFontTx/>
              <a:buChar char="•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</a:pPr>
            <a:r>
              <a:rPr lang="ru-RU" sz="2400" dirty="0" smtClean="0"/>
              <a:t>Оба эти класса полагаются на кодировку по умолчанию. Таким образом, результат чтения одного и того же файла на разных машинах может быть разным</a:t>
            </a:r>
          </a:p>
          <a:p>
            <a:pPr marL="342900" indent="-342900" defTabSz="449263">
              <a:buClr>
                <a:schemeClr val="bg2"/>
              </a:buClr>
              <a:buFontTx/>
              <a:buChar char="•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</a:pPr>
            <a:r>
              <a:rPr lang="ru-RU" sz="2400" dirty="0" smtClean="0"/>
              <a:t>Эти классы не рекомендуются к использованию кроме случаев, когда вы можете гарантировать правильную кодировку по умолчанию на целевой системе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301037" cy="765175"/>
          </a:xfrm>
        </p:spPr>
        <p:txBody>
          <a:bodyPr lIns="0" tIns="0" rIns="0" bIns="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Проблемы с кодировками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8386762" cy="452438"/>
          </a:xfrm>
        </p:spPr>
        <p:txBody>
          <a:bodyPr lIns="0" tIns="19267" rIns="0" bIns="0">
            <a:normAutofit fontScale="77500" lnSpcReduction="20000"/>
          </a:bodyPr>
          <a:lstStyle/>
          <a:p>
            <a:pPr marL="342900" indent="-336550" defTabSz="449263">
              <a:buClrTx/>
              <a:buFontTx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mtClean="0">
                <a:latin typeface="Tahoma" pitchFamily="34" charset="0"/>
              </a:rPr>
              <a:t>Плохой вариант</a:t>
            </a:r>
            <a:r>
              <a:rPr lang="en-US" smtClean="0">
                <a:latin typeface="Tahoma" pitchFamily="34" charset="0"/>
              </a:rPr>
              <a:t> (</a:t>
            </a:r>
            <a:r>
              <a:rPr lang="ru-RU" smtClean="0">
                <a:latin typeface="Tahoma" pitchFamily="34" charset="0"/>
              </a:rPr>
              <a:t>полагается на кодировку по умолчанию</a:t>
            </a:r>
            <a:r>
              <a:rPr lang="en-US" smtClean="0">
                <a:latin typeface="Tahoma" pitchFamily="34" charset="0"/>
              </a:rPr>
              <a:t>)</a:t>
            </a:r>
            <a:r>
              <a:rPr lang="ru-RU" smtClean="0">
                <a:latin typeface="Tahoma" pitchFamily="34" charset="0"/>
              </a:rPr>
              <a:t>: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284288"/>
            <a:ext cx="80645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3789363"/>
            <a:ext cx="7848600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Rectangle 7"/>
          <p:cNvSpPr>
            <a:spLocks/>
          </p:cNvSpPr>
          <p:nvPr/>
        </p:nvSpPr>
        <p:spPr bwMode="auto">
          <a:xfrm>
            <a:off x="179388" y="3213100"/>
            <a:ext cx="8386762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9267" rIns="0" bIns="0"/>
          <a:lstStyle/>
          <a:p>
            <a:pPr marL="342900" indent="-336550" defTabSz="449263" eaLnBrk="0" hangingPunct="0">
              <a:spcBef>
                <a:spcPct val="20000"/>
              </a:spcBef>
              <a:buFontTx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>
                <a:solidFill>
                  <a:srgbClr val="464646"/>
                </a:solidFill>
                <a:latin typeface="Tahoma" pitchFamily="34" charset="0"/>
              </a:rPr>
              <a:t>Хороший вариант</a:t>
            </a:r>
            <a:r>
              <a:rPr lang="en-US">
                <a:solidFill>
                  <a:srgbClr val="464646"/>
                </a:solidFill>
                <a:latin typeface="Tahoma" pitchFamily="34" charset="0"/>
              </a:rPr>
              <a:t> (</a:t>
            </a:r>
            <a:r>
              <a:rPr lang="ru-RU">
                <a:solidFill>
                  <a:srgbClr val="464646"/>
                </a:solidFill>
                <a:latin typeface="Tahoma" pitchFamily="34" charset="0"/>
              </a:rPr>
              <a:t>указывает кодировку в явном виде</a:t>
            </a:r>
            <a:r>
              <a:rPr lang="en-US">
                <a:solidFill>
                  <a:srgbClr val="464646"/>
                </a:solidFill>
                <a:latin typeface="Tahoma" pitchFamily="34" charset="0"/>
              </a:rPr>
              <a:t>)</a:t>
            </a:r>
            <a:r>
              <a:rPr lang="ru-RU">
                <a:solidFill>
                  <a:srgbClr val="464646"/>
                </a:solidFill>
                <a:latin typeface="Tahoma" pitchFamily="34" charset="0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279400" y="381000"/>
            <a:ext cx="8864600" cy="836613"/>
          </a:xfrm>
        </p:spPr>
        <p:txBody>
          <a:bodyPr lIns="0" tIns="0" rIns="0" bIns="0">
            <a:normAutofit fontScale="90000"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Определение доступных в системе кодировок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532313"/>
            <a:ext cx="8281988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Rectangle 6"/>
          <p:cNvSpPr>
            <a:spLocks noGrp="1"/>
          </p:cNvSpPr>
          <p:nvPr>
            <p:ph type="body" idx="4294967295"/>
          </p:nvPr>
        </p:nvSpPr>
        <p:spPr>
          <a:xfrm>
            <a:off x="250825" y="1219200"/>
            <a:ext cx="8642350" cy="3529013"/>
          </a:xfrm>
        </p:spPr>
        <p:txBody>
          <a:bodyPr lIns="0" tIns="19267" rIns="0" bIns="0"/>
          <a:lstStyle/>
          <a:p>
            <a:pPr marL="342900" indent="-336550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/>
              <a:t>Ряд кодировок должны гарантированно поддерживаться любой </a:t>
            </a:r>
            <a:r>
              <a:rPr lang="en-US" sz="2400" dirty="0" smtClean="0"/>
              <a:t>JVM </a:t>
            </a:r>
            <a:r>
              <a:rPr lang="ru-RU" sz="2400" dirty="0" smtClean="0"/>
              <a:t>согласно спецификации</a:t>
            </a:r>
          </a:p>
          <a:p>
            <a:pPr marL="342900" indent="-336550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/>
              <a:t>Перед тем как пытаться работать в других кодировках следует проверить их доступность на целевой системе</a:t>
            </a:r>
          </a:p>
          <a:p>
            <a:pPr marL="342900" indent="-336550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/>
              <a:t>Класс </a:t>
            </a:r>
            <a:r>
              <a:rPr lang="en-US" sz="2400" b="1" dirty="0" err="1" smtClean="0">
                <a:solidFill>
                  <a:srgbClr val="FC0C0C"/>
                </a:solidFill>
              </a:rPr>
              <a:t>Charset</a:t>
            </a:r>
            <a:r>
              <a:rPr lang="en-US" sz="2400" dirty="0" smtClean="0"/>
              <a:t> </a:t>
            </a:r>
            <a:r>
              <a:rPr lang="ru-RU" sz="2400" dirty="0" smtClean="0"/>
              <a:t>позволяет получить список поддерживаемых кодировок</a:t>
            </a:r>
          </a:p>
          <a:p>
            <a:pPr marL="342900" indent="-336550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/>
              <a:t>При этом для каждой кодировки доступны альтернативные имена - </a:t>
            </a:r>
            <a:r>
              <a:rPr lang="en-US" sz="2400" dirty="0" smtClean="0"/>
              <a:t>aliases</a:t>
            </a:r>
            <a:endParaRPr lang="ru-RU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609600"/>
            <a:ext cx="8302625" cy="560387"/>
          </a:xfrm>
        </p:spPr>
        <p:txBody>
          <a:bodyPr lIns="0" tIns="19267" rIns="0" bIns="0">
            <a:normAutofit fontScale="90000"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Основные методы и поля класса </a:t>
            </a:r>
            <a:r>
              <a:rPr lang="ru-RU" dirty="0" err="1" smtClean="0"/>
              <a:t>java.io.File</a:t>
            </a:r>
            <a:endParaRPr lang="ru-RU" dirty="0" smtClean="0"/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1371600"/>
            <a:ext cx="8450262" cy="4887913"/>
          </a:xfrm>
        </p:spPr>
        <p:txBody>
          <a:bodyPr lIns="0" tIns="0" rIns="0" bIns="0">
            <a:normAutofit fontScale="85000" lnSpcReduction="20000"/>
          </a:bodyPr>
          <a:lstStyle/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dirty="0" smtClean="0">
                <a:latin typeface="Tahoma" pitchFamily="34" charset="0"/>
              </a:rPr>
              <a:t>Четыре конструктора </a:t>
            </a:r>
            <a:r>
              <a:rPr lang="ru-RU" dirty="0" smtClean="0"/>
              <a:t>—</a:t>
            </a:r>
            <a:r>
              <a:rPr lang="ru-RU" dirty="0" smtClean="0">
                <a:latin typeface="Tahoma" pitchFamily="34" charset="0"/>
              </a:rPr>
              <a:t> создают или открывают файл или каталог, указанный в аргументе(ах)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canRead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>
                <a:latin typeface="Tahoma" pitchFamily="34" charset="0"/>
              </a:rPr>
              <a:t>,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canWrite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dirty="0" smtClean="0">
                <a:latin typeface="Tahoma" pitchFamily="34" charset="0"/>
              </a:rPr>
              <a:t>- проверяют возможность чтения/записи в файл или каталог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dirty="0" smtClean="0">
                <a:latin typeface="Tahoma" pitchFamily="34" charset="0"/>
              </a:rPr>
              <a:t>- удаляет файл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>
                <a:latin typeface="Tahoma" pitchFamily="34" charset="0"/>
              </a:rPr>
              <a:t>,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getAbsolutePath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>
                <a:latin typeface="Tahoma" pitchFamily="34" charset="0"/>
              </a:rPr>
              <a:t> - получение имени файла и пути до него в файловой системе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dirty="0" smtClean="0">
                <a:latin typeface="Tahoma" pitchFamily="34" charset="0"/>
              </a:rPr>
              <a:t>- получение размера файла в байтах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dirty="0" smtClean="0">
                <a:latin typeface="Tahoma" pitchFamily="34" charset="0"/>
              </a:rPr>
              <a:t>- создает каталог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renameTo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dirty="0" smtClean="0"/>
              <a:t>—</a:t>
            </a:r>
            <a:r>
              <a:rPr lang="ru-RU" dirty="0" smtClean="0">
                <a:latin typeface="Tahoma" pitchFamily="34" charset="0"/>
              </a:rPr>
              <a:t> переименовывает/переносит файл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File.separator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—</a:t>
            </a:r>
            <a:r>
              <a:rPr lang="ru-RU" dirty="0" smtClean="0">
                <a:latin typeface="Tahoma" pitchFamily="34" charset="0"/>
              </a:rPr>
              <a:t> разделитель имен каталогов и файла в пути к файлу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File.pathSeparator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—</a:t>
            </a:r>
            <a:r>
              <a:rPr lang="ru-RU" dirty="0" smtClean="0">
                <a:latin typeface="Tahoma" pitchFamily="34" charset="0"/>
              </a:rPr>
              <a:t> разделитель имен каталогов в </a:t>
            </a:r>
            <a:r>
              <a:rPr lang="ru-RU" i="1" dirty="0" err="1" smtClean="0">
                <a:latin typeface="Tahoma" pitchFamily="34" charset="0"/>
              </a:rPr>
              <a:t>path</a:t>
            </a:r>
            <a:r>
              <a:rPr lang="ru-RU" i="1" dirty="0" smtClean="0">
                <a:latin typeface="Tahoma" pitchFamily="34" charset="0"/>
              </a:rPr>
              <a:t> </a:t>
            </a:r>
            <a:r>
              <a:rPr lang="ru-RU" i="1" dirty="0" err="1" smtClean="0">
                <a:latin typeface="Tahoma" pitchFamily="34" charset="0"/>
              </a:rPr>
              <a:t>list</a:t>
            </a:r>
            <a:endParaRPr lang="ru-RU" i="1" dirty="0" smtClean="0"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07950" y="857250"/>
            <a:ext cx="8932863" cy="48418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Вывод в консоль содержимого папки</a:t>
            </a:r>
            <a:endParaRPr lang="en-US" dirty="0" smtClean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12875"/>
            <a:ext cx="27368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781300"/>
            <a:ext cx="5400675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9388" y="2276475"/>
            <a:ext cx="89646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dirty="0">
                <a:solidFill>
                  <a:srgbClr val="464646"/>
                </a:solidFill>
                <a:latin typeface="+mn-lt"/>
                <a:cs typeface="+mn-cs"/>
              </a:rPr>
              <a:t>Файл как источник данных для сканера:</a:t>
            </a:r>
            <a:endParaRPr lang="en-US" dirty="0">
              <a:solidFill>
                <a:srgbClr val="464646"/>
              </a:solidFill>
              <a:latin typeface="+mn-lt"/>
              <a:cs typeface="+mn-cs"/>
            </a:endParaRPr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5229225"/>
            <a:ext cx="45561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79388" y="4724400"/>
            <a:ext cx="89646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dirty="0">
                <a:solidFill>
                  <a:srgbClr val="464646"/>
                </a:solidFill>
                <a:latin typeface="+mn-lt"/>
                <a:cs typeface="+mn-cs"/>
              </a:rPr>
              <a:t>Создание временного файла:</a:t>
            </a:r>
            <a:endParaRPr lang="en-US" dirty="0">
              <a:solidFill>
                <a:srgbClr val="464646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381000"/>
            <a:ext cx="8302625" cy="581025"/>
          </a:xfrm>
        </p:spPr>
        <p:txBody>
          <a:bodyPr lIns="0" tIns="48004" rIns="0" bIns="0">
            <a:normAutofit fontScale="90000"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Потоки</a:t>
            </a:r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211138" y="908050"/>
            <a:ext cx="893286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Потоки являются относительно низкоуровневым инструментом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На сегодняшний день в </a:t>
            </a:r>
            <a:r>
              <a:rPr lang="en-US" sz="2400" dirty="0">
                <a:solidFill>
                  <a:srgbClr val="464646"/>
                </a:solidFill>
                <a:latin typeface="+mn-lt"/>
                <a:cs typeface="+mn-cs"/>
              </a:rPr>
              <a:t>Java</a:t>
            </a: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-платформе существует развитая </a:t>
            </a:r>
            <a:r>
              <a:rPr lang="ru-RU" sz="2400" dirty="0" smtClean="0">
                <a:solidFill>
                  <a:srgbClr val="464646"/>
                </a:solidFill>
                <a:latin typeface="+mn-lt"/>
                <a:cs typeface="+mn-cs"/>
              </a:rPr>
              <a:t>инфраструктура, </a:t>
            </a: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которая во многих случаях исключает необходимость использования потоков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Тем не менее, потоки активно используются для реализации нестандартных вещей, для работы с файлами и низкоуровневых преобразований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en-US" sz="2400" dirty="0">
                <a:solidFill>
                  <a:srgbClr val="464646"/>
                </a:solidFill>
                <a:latin typeface="+mn-lt"/>
                <a:cs typeface="+mn-cs"/>
              </a:rPr>
              <a:t>Stream API – </a:t>
            </a: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блокирующий по своей архитектуре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Если запрашиваемые данные или операции временно недоступны, то вызов метода заблокирует текущий </a:t>
            </a:r>
            <a:r>
              <a:rPr lang="en-US" sz="2400" dirty="0">
                <a:solidFill>
                  <a:srgbClr val="464646"/>
                </a:solidFill>
                <a:latin typeface="+mn-lt"/>
                <a:cs typeface="+mn-cs"/>
              </a:rPr>
              <a:t>Thread </a:t>
            </a:r>
            <a:r>
              <a:rPr lang="ru-RU" sz="2400" dirty="0">
                <a:solidFill>
                  <a:srgbClr val="464646"/>
                </a:solidFill>
                <a:latin typeface="+mn-lt"/>
                <a:cs typeface="+mn-cs"/>
              </a:rPr>
              <a:t>до момента завершения операции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endParaRPr lang="en-US" sz="2400" dirty="0">
              <a:solidFill>
                <a:srgbClr val="464646"/>
              </a:solidFill>
              <a:latin typeface="+mn-lt"/>
              <a:cs typeface="+mn-cs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  <a:defRPr/>
            </a:pPr>
            <a:endParaRPr lang="ru-RU" sz="2200" dirty="0">
              <a:solidFill>
                <a:srgbClr val="464646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152400" y="381000"/>
            <a:ext cx="7808912" cy="693737"/>
          </a:xfrm>
        </p:spPr>
        <p:txBody>
          <a:bodyPr lIns="0" tIns="19267" rIns="0" bIns="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err="1" smtClean="0"/>
              <a:t>java.nio.file.Path</a:t>
            </a:r>
            <a:endParaRPr lang="ru-RU" dirty="0" smtClean="0"/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81075"/>
            <a:ext cx="8785225" cy="5400675"/>
          </a:xfrm>
        </p:spPr>
        <p:txBody>
          <a:bodyPr lIns="0" tIns="0" rIns="0" bIns="0">
            <a:normAutofit lnSpcReduction="10000"/>
          </a:bodyPr>
          <a:lstStyle/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400" dirty="0" smtClean="0">
                <a:latin typeface="+mj-lt"/>
                <a:cs typeface="Courier New" pitchFamily="49" charset="0"/>
              </a:rPr>
              <a:t>Интерфейс </a:t>
            </a:r>
            <a:r>
              <a:rPr lang="ru-RU" sz="2400" b="1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java.nio.file.Path</a:t>
            </a:r>
            <a:r>
              <a:rPr lang="ru-RU" sz="2400" dirty="0" smtClean="0">
                <a:latin typeface="+mj-lt"/>
                <a:cs typeface="Courier New" pitchFamily="49" charset="0"/>
              </a:rPr>
              <a:t> предоставляет новое API для работы с файловой системой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400" dirty="0" smtClean="0">
                <a:latin typeface="+mj-lt"/>
                <a:cs typeface="Courier New" pitchFamily="49" charset="0"/>
              </a:rPr>
              <a:t>Появился в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Java</a:t>
            </a:r>
            <a:r>
              <a:rPr lang="ru-RU" sz="2400" dirty="0" smtClean="0">
                <a:latin typeface="+mj-lt"/>
                <a:cs typeface="Courier New" pitchFamily="49" charset="0"/>
              </a:rPr>
              <a:t> 1.7 (фактически - один из поздних релизов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Java</a:t>
            </a:r>
            <a:r>
              <a:rPr lang="ru-RU" sz="2400" dirty="0" smtClean="0">
                <a:latin typeface="+mj-lt"/>
                <a:cs typeface="Courier New" pitchFamily="49" charset="0"/>
              </a:rPr>
              <a:t> 1.6)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400" dirty="0" smtClean="0">
                <a:latin typeface="+mj-lt"/>
                <a:cs typeface="Courier New" pitchFamily="49" charset="0"/>
              </a:rPr>
              <a:t>Описывает сущность файловой системы — файл или каталог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400" dirty="0" smtClean="0">
                <a:latin typeface="+mj-lt"/>
                <a:cs typeface="Courier New" pitchFamily="49" charset="0"/>
              </a:rPr>
              <a:t>Создание объекта:   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p1 =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Paths.get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400" dirty="0" smtClean="0">
                <a:latin typeface="+mj-lt"/>
                <a:cs typeface="Courier New" pitchFamily="49" charset="0"/>
              </a:rPr>
              <a:t>Проверка прав доступа:   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checkAccess(AccessMode accessMode)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400" dirty="0" smtClean="0">
                <a:latin typeface="+mj-lt"/>
                <a:cs typeface="Courier New" pitchFamily="49" charset="0"/>
              </a:rPr>
              <a:t>Удаление файла или каталога:  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delete()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400" dirty="0" smtClean="0">
                <a:latin typeface="+mj-lt"/>
                <a:cs typeface="Courier New" pitchFamily="49" charset="0"/>
              </a:rPr>
              <a:t>Чтение/запись: </a:t>
            </a:r>
          </a:p>
          <a:p>
            <a:pPr marL="698500" lvl="3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newInputStream() </a:t>
            </a:r>
          </a:p>
          <a:p>
            <a:pPr marL="698500" lvl="3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newOutputStream(Set&lt;? extends OpenOption&gt;, FileAttribute&lt;?&gt;...)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r>
              <a:rPr lang="ru-RU" sz="2400" dirty="0" smtClean="0">
                <a:latin typeface="+mj-lt"/>
                <a:cs typeface="Courier New" pitchFamily="49" charset="0"/>
              </a:rPr>
              <a:t>Создание каталога:  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createDirectory()</a:t>
            </a:r>
          </a:p>
          <a:p>
            <a:pPr marL="425450" indent="-320675" defTabSz="449263">
              <a:lnSpc>
                <a:spcPct val="101000"/>
              </a:lnSpc>
              <a:buClr>
                <a:schemeClr val="bg2"/>
              </a:buClr>
              <a:buSzPct val="100000"/>
              <a:buFont typeface="Arial" pitchFamily="34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  <a:defRPr/>
            </a:pPr>
            <a:endParaRPr lang="ru-RU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ru-RU" dirty="0" smtClean="0"/>
              <a:t>Байтовые потоки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11138" y="1066800"/>
            <a:ext cx="8932862" cy="5400675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Предназначены для чтения и записи данных самого низкого уровня – последовательностей байт</a:t>
            </a:r>
          </a:p>
          <a:p>
            <a:r>
              <a:rPr lang="ru-RU" sz="2400" dirty="0" smtClean="0"/>
              <a:t>Делятся на </a:t>
            </a:r>
          </a:p>
          <a:p>
            <a:pPr lvl="1"/>
            <a:r>
              <a:rPr lang="ru-RU" sz="2400" dirty="0" smtClean="0"/>
              <a:t>Потоки ввода – наследники </a:t>
            </a:r>
            <a:r>
              <a:rPr lang="en-US" sz="2400" b="1" dirty="0" err="1" smtClean="0">
                <a:solidFill>
                  <a:srgbClr val="FC0C0C"/>
                </a:solidFill>
              </a:rPr>
              <a:t>java.io.InputStream</a:t>
            </a:r>
            <a:r>
              <a:rPr lang="en-US" sz="2400" dirty="0" smtClean="0"/>
              <a:t>. </a:t>
            </a:r>
            <a:r>
              <a:rPr lang="ru-RU" sz="2400" dirty="0" smtClean="0"/>
              <a:t>Они предназначены для передачи данных в приложение извне</a:t>
            </a:r>
            <a:endParaRPr lang="en-US" sz="2400" dirty="0" smtClean="0"/>
          </a:p>
          <a:p>
            <a:pPr lvl="1"/>
            <a:r>
              <a:rPr lang="ru-RU" sz="2400" dirty="0" smtClean="0"/>
              <a:t>Потоки вывода – наследники </a:t>
            </a:r>
            <a:r>
              <a:rPr lang="en-US" sz="2400" dirty="0" err="1" smtClean="0"/>
              <a:t>j</a:t>
            </a:r>
            <a:r>
              <a:rPr lang="en-US" sz="2400" b="1" dirty="0" err="1" smtClean="0">
                <a:solidFill>
                  <a:srgbClr val="FC0C0C"/>
                </a:solidFill>
              </a:rPr>
              <a:t>ava.io.OutputStream</a:t>
            </a:r>
            <a:r>
              <a:rPr lang="ru-RU" sz="2400" dirty="0" smtClean="0"/>
              <a:t>. Они предназначены для передачи данных из приложения</a:t>
            </a:r>
          </a:p>
          <a:p>
            <a:r>
              <a:rPr lang="ru-RU" sz="2400" dirty="0" smtClean="0"/>
              <a:t>Операции с потоками выбрасывают разнообразных наследников </a:t>
            </a:r>
            <a:r>
              <a:rPr lang="en-US" sz="2400" b="1" dirty="0" err="1" smtClean="0">
                <a:solidFill>
                  <a:srgbClr val="FC0C0C"/>
                </a:solidFill>
              </a:rPr>
              <a:t>IOException</a:t>
            </a:r>
            <a:r>
              <a:rPr lang="ru-RU" sz="2400" dirty="0" smtClean="0"/>
              <a:t> для индикации ошибок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r>
              <a:rPr lang="ru-RU" sz="2400" dirty="0" smtClean="0"/>
              <a:t>Потоки необходимо закрывать вызовом метода </a:t>
            </a:r>
            <a:r>
              <a:rPr lang="en-US" sz="2400" dirty="0" smtClean="0">
                <a:latin typeface="Courier New" pitchFamily="49" charset="0"/>
              </a:rPr>
              <a:t>close()</a:t>
            </a:r>
            <a:r>
              <a:rPr lang="ru-RU" sz="2400" dirty="0" smtClean="0"/>
              <a:t>, так как с ними связаны </a:t>
            </a:r>
            <a:r>
              <a:rPr lang="en-US" sz="2400" dirty="0" smtClean="0"/>
              <a:t>native-</a:t>
            </a:r>
            <a:r>
              <a:rPr lang="ru-RU" sz="2400" dirty="0" smtClean="0"/>
              <a:t>ресурсы нижележащей ОС</a:t>
            </a:r>
          </a:p>
          <a:p>
            <a:r>
              <a:rPr lang="ru-RU" sz="2400" dirty="0" smtClean="0"/>
              <a:t>Байтовые потоки следует использовать только тогда, когда работа на таком низком уровне действительно необходима</a:t>
            </a:r>
          </a:p>
          <a:p>
            <a:endParaRPr lang="en-US" sz="2400" dirty="0" smtClean="0"/>
          </a:p>
          <a:p>
            <a:endParaRPr lang="ru-RU" sz="2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09600"/>
            <a:ext cx="8302625" cy="398462"/>
          </a:xfrm>
        </p:spPr>
        <p:txBody>
          <a:bodyPr lIns="0" tIns="19267" rIns="0" bIns="0">
            <a:normAutofit fontScale="90000"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Работа с байтовыми потоками</a:t>
            </a:r>
            <a:r>
              <a:rPr lang="ru-RU" dirty="0" smtClean="0">
                <a:latin typeface="Arial" charset="0"/>
              </a:rPr>
              <a:t>: пример</a:t>
            </a:r>
          </a:p>
        </p:txBody>
      </p:sp>
      <p:sp>
        <p:nvSpPr>
          <p:cNvPr id="19459" name="Rectangle 8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8861425" cy="170815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Этот пример показывает как скопировать файл при помощи простых байтовых потоков</a:t>
            </a:r>
          </a:p>
          <a:p>
            <a:r>
              <a:rPr lang="en-US" sz="2400" b="1" dirty="0" err="1" smtClean="0">
                <a:solidFill>
                  <a:srgbClr val="FC0C0C"/>
                </a:solidFill>
              </a:rPr>
              <a:t>FileInputStream</a:t>
            </a:r>
            <a:r>
              <a:rPr lang="en-US" sz="2400" dirty="0" smtClean="0"/>
              <a:t> </a:t>
            </a:r>
            <a:r>
              <a:rPr lang="ru-RU" sz="2400" dirty="0" smtClean="0"/>
              <a:t>предназначен для побайтового чтения файлов</a:t>
            </a:r>
          </a:p>
          <a:p>
            <a:r>
              <a:rPr lang="en-US" sz="2400" b="1" dirty="0" err="1" smtClean="0">
                <a:solidFill>
                  <a:srgbClr val="FC0C0C"/>
                </a:solidFill>
              </a:rPr>
              <a:t>FileOutputStream</a:t>
            </a:r>
            <a:r>
              <a:rPr lang="en-US" sz="2400" dirty="0" smtClean="0"/>
              <a:t> – </a:t>
            </a:r>
            <a:r>
              <a:rPr lang="ru-RU" sz="2400" dirty="0" smtClean="0"/>
              <a:t>для побайтовой записи </a:t>
            </a:r>
          </a:p>
        </p:txBody>
      </p:sp>
      <p:pic>
        <p:nvPicPr>
          <p:cNvPr id="1946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612" y="2803525"/>
            <a:ext cx="4249738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10"/>
          <p:cNvSpPr>
            <a:spLocks/>
          </p:cNvSpPr>
          <p:nvPr/>
        </p:nvSpPr>
        <p:spPr bwMode="auto">
          <a:xfrm>
            <a:off x="0" y="2917825"/>
            <a:ext cx="42481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ru-RU" sz="2400" dirty="0">
                <a:solidFill>
                  <a:srgbClr val="464646"/>
                </a:solidFill>
              </a:rPr>
              <a:t>Эти потоки не способны дописывать в конец существующего файла или изменять файл без полной перезаписи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ru-RU" sz="2400" dirty="0">
                <a:solidFill>
                  <a:srgbClr val="464646"/>
                </a:solidFill>
              </a:rPr>
              <a:t>Для простоты в примере опущена обработка </a:t>
            </a:r>
            <a:r>
              <a:rPr lang="en-US" sz="2400" b="1" dirty="0" err="1">
                <a:solidFill>
                  <a:srgbClr val="FC0C0C"/>
                </a:solidFill>
              </a:rPr>
              <a:t>IOException</a:t>
            </a:r>
            <a:endParaRPr lang="ru-RU" sz="2400" b="1" dirty="0">
              <a:solidFill>
                <a:srgbClr val="FC0C0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байтовыми потоками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0" y="1295400"/>
            <a:ext cx="8932863" cy="77152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При копировании файла в примере используется только одна промежуточная переменная вне зависимости от размера файла:</a:t>
            </a:r>
          </a:p>
        </p:txBody>
      </p:sp>
      <p:pic>
        <p:nvPicPr>
          <p:cNvPr id="20484" name="Picture 4" descr="Simple byte stream input and outpu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5475287" cy="44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Java.io.InputStream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  <a:endParaRPr lang="ru-RU" dirty="0" smtClean="0"/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211137" y="1408112"/>
            <a:ext cx="8932863" cy="5449888"/>
          </a:xfrm>
        </p:spPr>
        <p:txBody>
          <a:bodyPr/>
          <a:lstStyle/>
          <a:p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read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()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throws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IOException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1600" dirty="0" smtClean="0"/>
              <a:t>Читает один байт из</a:t>
            </a:r>
            <a:r>
              <a:rPr lang="en-US" sz="1600" dirty="0" smtClean="0"/>
              <a:t> </a:t>
            </a:r>
            <a:r>
              <a:rPr lang="ru-RU" sz="1600" dirty="0" smtClean="0"/>
              <a:t>входящего потока </a:t>
            </a:r>
            <a:r>
              <a:rPr lang="ru-RU" sz="1600" dirty="0" err="1" smtClean="0"/>
              <a:t>потока</a:t>
            </a:r>
            <a:r>
              <a:rPr lang="ru-RU" sz="1600" dirty="0" smtClean="0"/>
              <a:t>, </a:t>
            </a:r>
            <a:r>
              <a:rPr lang="ru-RU" sz="1600" b="1" dirty="0" smtClean="0"/>
              <a:t>-1</a:t>
            </a:r>
            <a:r>
              <a:rPr lang="ru-RU" sz="1600" dirty="0" smtClean="0"/>
              <a:t> означает конец потока</a:t>
            </a:r>
          </a:p>
          <a:p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read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byte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b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[])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throws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IOException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1600" dirty="0" smtClean="0"/>
              <a:t>Читает </a:t>
            </a:r>
            <a:r>
              <a:rPr lang="en-US" sz="1600" dirty="0" smtClean="0"/>
              <a:t>N </a:t>
            </a:r>
            <a:r>
              <a:rPr lang="ru-RU" sz="1600" dirty="0" smtClean="0"/>
              <a:t>байт в переданный массив, </a:t>
            </a:r>
            <a:r>
              <a:rPr lang="en-US" sz="1600" dirty="0" smtClean="0"/>
              <a:t>N</a:t>
            </a:r>
            <a:r>
              <a:rPr lang="ru-RU" sz="1600" dirty="0" smtClean="0"/>
              <a:t> – размер массива</a:t>
            </a:r>
          </a:p>
          <a:p>
            <a:r>
              <a:rPr lang="ru-RU" sz="1800" dirty="0" smtClean="0"/>
              <a:t>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int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read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(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byte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b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[],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int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off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,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int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len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)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throws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700" b="1" dirty="0" err="1" smtClean="0">
                <a:solidFill>
                  <a:srgbClr val="FC0C0C"/>
                </a:solidFill>
                <a:latin typeface="Courier New" pitchFamily="49" charset="0"/>
              </a:rPr>
              <a:t>IOException</a:t>
            </a:r>
            <a:r>
              <a:rPr lang="ru-RU" sz="1700" b="1" dirty="0" smtClean="0">
                <a:solidFill>
                  <a:srgbClr val="FC0C0C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1600" dirty="0" smtClean="0"/>
              <a:t>Читает </a:t>
            </a:r>
            <a:r>
              <a:rPr lang="ru-RU" sz="1600" dirty="0" err="1" smtClean="0"/>
              <a:t>указаное</a:t>
            </a:r>
            <a:r>
              <a:rPr lang="ru-RU" sz="1600" dirty="0" smtClean="0"/>
              <a:t> число байт в переданный массив</a:t>
            </a:r>
          </a:p>
          <a:p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long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skip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long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n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)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throws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IOException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1600" dirty="0" smtClean="0"/>
              <a:t>Пропускает указанное количество байт</a:t>
            </a:r>
          </a:p>
          <a:p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available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()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throws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IOException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1600" dirty="0" smtClean="0"/>
              <a:t>Показывает, сколько байт доступно для чтения в текущий момент</a:t>
            </a:r>
          </a:p>
          <a:p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close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()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throws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IOException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1600" dirty="0" smtClean="0"/>
              <a:t>Закрывает поток, больше ничего с ним делать будет нельзя</a:t>
            </a:r>
          </a:p>
          <a:p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mark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int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readlimit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ru-RU" sz="1600" dirty="0" smtClean="0"/>
              <a:t>Ставит метку, после к ней можно возвращаться</a:t>
            </a:r>
          </a:p>
          <a:p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void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reset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()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throws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IOException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1600" dirty="0" smtClean="0"/>
              <a:t>Сбрасывает указатель до последней метки</a:t>
            </a:r>
          </a:p>
          <a:p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public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boolean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FC0C0C"/>
                </a:solidFill>
                <a:latin typeface="Courier New" pitchFamily="49" charset="0"/>
              </a:rPr>
              <a:t>markSupported</a:t>
            </a:r>
            <a:r>
              <a:rPr lang="ru-RU" sz="1800" b="1" dirty="0" smtClean="0">
                <a:solidFill>
                  <a:srgbClr val="FC0C0C"/>
                </a:solidFill>
                <a:latin typeface="Courier New" pitchFamily="49" charset="0"/>
              </a:rPr>
              <a:t>();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Показывает, поддерживает ли данная реализация метки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Java.io.OutputStream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  <a:endParaRPr lang="ru-RU" dirty="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b="1" dirty="0" smtClean="0"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write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throws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IOException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Записывает один байт в выходной поток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write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byte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[])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throws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IOException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Записывает массив байт в выходной поток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write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byte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[],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off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len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throws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IOException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Записывает часть массива байт в выходной поток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flush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throws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IOException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chemeClr val="tx1"/>
                </a:solidFill>
              </a:rPr>
              <a:t>Вызов этого метода сбросит весь буферизованный вывод (если таковой имеется) в </a:t>
            </a:r>
            <a:r>
              <a:rPr lang="en-US" sz="2400" dirty="0" smtClean="0">
                <a:solidFill>
                  <a:schemeClr val="tx1"/>
                </a:solidFill>
              </a:rPr>
              <a:t>native API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close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throws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Courier New" pitchFamily="49" charset="0"/>
              </a:rPr>
              <a:t>IOException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Закрывает поток для дальнейшего использования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7808912" cy="836613"/>
          </a:xfrm>
        </p:spPr>
        <p:txBody>
          <a:bodyPr lIns="0" tIns="19267" rIns="0" bIns="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 smtClean="0"/>
              <a:t>Иерархия байтовых потоков</a:t>
            </a:r>
          </a:p>
        </p:txBody>
      </p: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323850" y="1341438"/>
            <a:ext cx="4032250" cy="4271962"/>
            <a:chOff x="479" y="1020"/>
            <a:chExt cx="2712" cy="2816"/>
          </a:xfrm>
        </p:grpSpPr>
        <p:cxnSp>
          <p:nvCxnSpPr>
            <p:cNvPr id="62" name="AutoShape 4"/>
            <p:cNvCxnSpPr>
              <a:cxnSpLocks noChangeShapeType="1"/>
              <a:stCxn id="80" idx="1"/>
              <a:endCxn id="74" idx="2"/>
            </p:cNvCxnSpPr>
            <p:nvPr/>
          </p:nvCxnSpPr>
          <p:spPr bwMode="auto">
            <a:xfrm flipH="1" flipV="1">
              <a:off x="1835" y="2086"/>
              <a:ext cx="196" cy="780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3" name="AutoShape 5"/>
            <p:cNvCxnSpPr>
              <a:cxnSpLocks noChangeShapeType="1"/>
              <a:stCxn id="79" idx="1"/>
              <a:endCxn id="74" idx="2"/>
            </p:cNvCxnSpPr>
            <p:nvPr/>
          </p:nvCxnSpPr>
          <p:spPr bwMode="auto">
            <a:xfrm flipH="1" flipV="1">
              <a:off x="1835" y="2086"/>
              <a:ext cx="196" cy="48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4" name="AutoShape 6"/>
            <p:cNvCxnSpPr>
              <a:cxnSpLocks noChangeShapeType="1"/>
              <a:stCxn id="78" idx="1"/>
              <a:endCxn id="74" idx="2"/>
            </p:cNvCxnSpPr>
            <p:nvPr/>
          </p:nvCxnSpPr>
          <p:spPr bwMode="auto">
            <a:xfrm flipH="1" flipV="1">
              <a:off x="1835" y="2086"/>
              <a:ext cx="196" cy="196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5" name="AutoShape 7"/>
            <p:cNvCxnSpPr>
              <a:cxnSpLocks noChangeShapeType="1"/>
              <a:stCxn id="77" idx="1"/>
              <a:endCxn id="71" idx="2"/>
            </p:cNvCxnSpPr>
            <p:nvPr/>
          </p:nvCxnSpPr>
          <p:spPr bwMode="auto">
            <a:xfrm flipH="1" flipV="1">
              <a:off x="1059" y="1210"/>
              <a:ext cx="195" cy="2531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6" name="AutoShape 8"/>
            <p:cNvCxnSpPr>
              <a:cxnSpLocks noChangeShapeType="1"/>
              <a:stCxn id="76" idx="1"/>
              <a:endCxn id="71" idx="2"/>
            </p:cNvCxnSpPr>
            <p:nvPr/>
          </p:nvCxnSpPr>
          <p:spPr bwMode="auto">
            <a:xfrm flipH="1" flipV="1">
              <a:off x="1059" y="1210"/>
              <a:ext cx="195" cy="2239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7" name="AutoShape 9"/>
            <p:cNvCxnSpPr>
              <a:cxnSpLocks noChangeShapeType="1"/>
              <a:stCxn id="75" idx="1"/>
              <a:endCxn id="71" idx="2"/>
            </p:cNvCxnSpPr>
            <p:nvPr/>
          </p:nvCxnSpPr>
          <p:spPr bwMode="auto">
            <a:xfrm flipH="1" flipV="1">
              <a:off x="1059" y="1210"/>
              <a:ext cx="195" cy="194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8" name="AutoShape 10"/>
            <p:cNvCxnSpPr>
              <a:cxnSpLocks noChangeShapeType="1"/>
              <a:stCxn id="74" idx="1"/>
              <a:endCxn id="71" idx="2"/>
            </p:cNvCxnSpPr>
            <p:nvPr/>
          </p:nvCxnSpPr>
          <p:spPr bwMode="auto">
            <a:xfrm flipH="1" flipV="1">
              <a:off x="1059" y="1210"/>
              <a:ext cx="195" cy="780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69" name="AutoShape 11"/>
            <p:cNvCxnSpPr>
              <a:cxnSpLocks noChangeShapeType="1"/>
              <a:stCxn id="73" idx="1"/>
              <a:endCxn id="71" idx="2"/>
            </p:cNvCxnSpPr>
            <p:nvPr/>
          </p:nvCxnSpPr>
          <p:spPr bwMode="auto">
            <a:xfrm flipH="1" flipV="1">
              <a:off x="1059" y="1210"/>
              <a:ext cx="195" cy="48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70" name="AutoShape 12"/>
            <p:cNvCxnSpPr>
              <a:cxnSpLocks noChangeShapeType="1"/>
              <a:stCxn id="72" idx="1"/>
              <a:endCxn id="71" idx="2"/>
            </p:cNvCxnSpPr>
            <p:nvPr/>
          </p:nvCxnSpPr>
          <p:spPr bwMode="auto">
            <a:xfrm flipH="1" flipV="1">
              <a:off x="1059" y="1210"/>
              <a:ext cx="195" cy="197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sp>
          <p:nvSpPr>
            <p:cNvPr id="71" name="AutoShape 13"/>
            <p:cNvSpPr>
              <a:spLocks noChangeArrowheads="1"/>
            </p:cNvSpPr>
            <p:nvPr/>
          </p:nvSpPr>
          <p:spPr bwMode="auto">
            <a:xfrm>
              <a:off x="479" y="1020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InputStream</a:t>
              </a:r>
            </a:p>
          </p:txBody>
        </p:sp>
        <p:sp>
          <p:nvSpPr>
            <p:cNvPr id="72" name="AutoShape 14"/>
            <p:cNvSpPr>
              <a:spLocks noChangeArrowheads="1"/>
            </p:cNvSpPr>
            <p:nvPr/>
          </p:nvSpPr>
          <p:spPr bwMode="auto">
            <a:xfrm>
              <a:off x="1255" y="1313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ByteArrayInputStream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73" name="AutoShape 15"/>
            <p:cNvSpPr>
              <a:spLocks noChangeArrowheads="1"/>
            </p:cNvSpPr>
            <p:nvPr/>
          </p:nvSpPr>
          <p:spPr bwMode="auto">
            <a:xfrm>
              <a:off x="1255" y="1604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FileInputStream</a:t>
              </a:r>
            </a:p>
          </p:txBody>
        </p:sp>
        <p:sp>
          <p:nvSpPr>
            <p:cNvPr id="74" name="AutoShape 16"/>
            <p:cNvSpPr>
              <a:spLocks noChangeArrowheads="1"/>
            </p:cNvSpPr>
            <p:nvPr/>
          </p:nvSpPr>
          <p:spPr bwMode="auto">
            <a:xfrm>
              <a:off x="1255" y="1896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FilterInputStream</a:t>
              </a:r>
            </a:p>
          </p:txBody>
        </p: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1255" y="3064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ObjectInputStream</a:t>
              </a:r>
            </a:p>
          </p:txBody>
        </p:sp>
        <p:sp>
          <p:nvSpPr>
            <p:cNvPr id="76" name="AutoShape 18"/>
            <p:cNvSpPr>
              <a:spLocks noChangeArrowheads="1"/>
            </p:cNvSpPr>
            <p:nvPr/>
          </p:nvSpPr>
          <p:spPr bwMode="auto">
            <a:xfrm>
              <a:off x="1255" y="3355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PipedInputStream</a:t>
              </a:r>
            </a:p>
          </p:txBody>
        </p:sp>
        <p:sp>
          <p:nvSpPr>
            <p:cNvPr id="77" name="AutoShape 19"/>
            <p:cNvSpPr>
              <a:spLocks noChangeArrowheads="1"/>
            </p:cNvSpPr>
            <p:nvPr/>
          </p:nvSpPr>
          <p:spPr bwMode="auto">
            <a:xfrm>
              <a:off x="1255" y="3647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SequenceInputStream</a:t>
              </a:r>
            </a:p>
          </p:txBody>
        </p:sp>
        <p:sp>
          <p:nvSpPr>
            <p:cNvPr id="78" name="AutoShape 20"/>
            <p:cNvSpPr>
              <a:spLocks noChangeArrowheads="1"/>
            </p:cNvSpPr>
            <p:nvPr/>
          </p:nvSpPr>
          <p:spPr bwMode="auto">
            <a:xfrm>
              <a:off x="2032" y="2188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BufferedInputStream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79" name="AutoShape 21"/>
            <p:cNvSpPr>
              <a:spLocks noChangeArrowheads="1"/>
            </p:cNvSpPr>
            <p:nvPr/>
          </p:nvSpPr>
          <p:spPr bwMode="auto">
            <a:xfrm>
              <a:off x="2032" y="2480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DataInputStream</a:t>
              </a:r>
            </a:p>
          </p:txBody>
        </p:sp>
        <p:sp>
          <p:nvSpPr>
            <p:cNvPr id="80" name="AutoShape 22"/>
            <p:cNvSpPr>
              <a:spLocks noChangeArrowheads="1"/>
            </p:cNvSpPr>
            <p:nvPr/>
          </p:nvSpPr>
          <p:spPr bwMode="auto">
            <a:xfrm>
              <a:off x="2032" y="2772"/>
              <a:ext cx="1159" cy="18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PushbackInputStream</a:t>
              </a:r>
            </a:p>
          </p:txBody>
        </p:sp>
      </p:grpSp>
      <p:grpSp>
        <p:nvGrpSpPr>
          <p:cNvPr id="99" name="Group 23"/>
          <p:cNvGrpSpPr>
            <a:grpSpLocks/>
          </p:cNvGrpSpPr>
          <p:nvPr/>
        </p:nvGrpSpPr>
        <p:grpSpPr bwMode="auto">
          <a:xfrm>
            <a:off x="4724400" y="1600200"/>
            <a:ext cx="4008438" cy="3914775"/>
            <a:chOff x="3292" y="1020"/>
            <a:chExt cx="2713" cy="2530"/>
          </a:xfrm>
        </p:grpSpPr>
        <p:cxnSp>
          <p:nvCxnSpPr>
            <p:cNvPr id="100" name="AutoShape 24"/>
            <p:cNvCxnSpPr>
              <a:cxnSpLocks noChangeShapeType="1"/>
              <a:stCxn id="116" idx="3"/>
              <a:endCxn id="111" idx="2"/>
            </p:cNvCxnSpPr>
            <p:nvPr/>
          </p:nvCxnSpPr>
          <p:spPr bwMode="auto">
            <a:xfrm flipV="1">
              <a:off x="4452" y="2089"/>
              <a:ext cx="196" cy="779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01" name="AutoShape 25"/>
            <p:cNvCxnSpPr>
              <a:cxnSpLocks noChangeShapeType="1"/>
              <a:stCxn id="115" idx="3"/>
              <a:endCxn id="111" idx="2"/>
            </p:cNvCxnSpPr>
            <p:nvPr/>
          </p:nvCxnSpPr>
          <p:spPr bwMode="auto">
            <a:xfrm flipV="1">
              <a:off x="4452" y="2089"/>
              <a:ext cx="196" cy="487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02" name="AutoShape 26"/>
            <p:cNvCxnSpPr>
              <a:cxnSpLocks noChangeShapeType="1"/>
              <a:stCxn id="114" idx="3"/>
              <a:endCxn id="111" idx="2"/>
            </p:cNvCxnSpPr>
            <p:nvPr/>
          </p:nvCxnSpPr>
          <p:spPr bwMode="auto">
            <a:xfrm flipV="1">
              <a:off x="4452" y="2089"/>
              <a:ext cx="196" cy="194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03" name="AutoShape 27"/>
            <p:cNvCxnSpPr>
              <a:cxnSpLocks noChangeShapeType="1"/>
              <a:stCxn id="113" idx="3"/>
              <a:endCxn id="108" idx="2"/>
            </p:cNvCxnSpPr>
            <p:nvPr/>
          </p:nvCxnSpPr>
          <p:spPr bwMode="auto">
            <a:xfrm flipV="1">
              <a:off x="5229" y="1211"/>
              <a:ext cx="196" cy="2243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04" name="AutoShape 28"/>
            <p:cNvCxnSpPr>
              <a:cxnSpLocks noChangeShapeType="1"/>
              <a:stCxn id="112" idx="3"/>
              <a:endCxn id="108" idx="2"/>
            </p:cNvCxnSpPr>
            <p:nvPr/>
          </p:nvCxnSpPr>
          <p:spPr bwMode="auto">
            <a:xfrm flipV="1">
              <a:off x="5229" y="1211"/>
              <a:ext cx="196" cy="1950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05" name="AutoShape 29"/>
            <p:cNvCxnSpPr>
              <a:cxnSpLocks noChangeShapeType="1"/>
              <a:stCxn id="111" idx="3"/>
              <a:endCxn id="108" idx="2"/>
            </p:cNvCxnSpPr>
            <p:nvPr/>
          </p:nvCxnSpPr>
          <p:spPr bwMode="auto">
            <a:xfrm flipV="1">
              <a:off x="5229" y="1211"/>
              <a:ext cx="196" cy="781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06" name="AutoShape 30"/>
            <p:cNvCxnSpPr>
              <a:cxnSpLocks noChangeShapeType="1"/>
              <a:stCxn id="110" idx="3"/>
              <a:endCxn id="108" idx="2"/>
            </p:cNvCxnSpPr>
            <p:nvPr/>
          </p:nvCxnSpPr>
          <p:spPr bwMode="auto">
            <a:xfrm flipV="1">
              <a:off x="5229" y="1211"/>
              <a:ext cx="196" cy="488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cxnSp>
          <p:nvCxnSpPr>
            <p:cNvPr id="107" name="AutoShape 31"/>
            <p:cNvCxnSpPr>
              <a:cxnSpLocks noChangeShapeType="1"/>
              <a:stCxn id="109" idx="3"/>
              <a:endCxn id="108" idx="2"/>
            </p:cNvCxnSpPr>
            <p:nvPr/>
          </p:nvCxnSpPr>
          <p:spPr bwMode="auto">
            <a:xfrm flipV="1">
              <a:off x="5229" y="1211"/>
              <a:ext cx="196" cy="196"/>
            </a:xfrm>
            <a:prstGeom prst="bentConnector3">
              <a:avLst>
                <a:gd name="adj1" fmla="val 50000"/>
              </a:avLst>
            </a:prstGeom>
            <a:noFill/>
            <a:ln w="12600">
              <a:solidFill>
                <a:srgbClr val="464646"/>
              </a:solidFill>
              <a:miter lim="800000"/>
              <a:headEnd/>
              <a:tailEnd/>
            </a:ln>
          </p:spPr>
        </p:cxnSp>
        <p:sp>
          <p:nvSpPr>
            <p:cNvPr id="108" name="AutoShape 32"/>
            <p:cNvSpPr>
              <a:spLocks noChangeArrowheads="1"/>
            </p:cNvSpPr>
            <p:nvPr/>
          </p:nvSpPr>
          <p:spPr bwMode="auto">
            <a:xfrm>
              <a:off x="4845" y="1020"/>
              <a:ext cx="1160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OutputStream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09" name="AutoShape 33"/>
            <p:cNvSpPr>
              <a:spLocks noChangeArrowheads="1"/>
            </p:cNvSpPr>
            <p:nvPr/>
          </p:nvSpPr>
          <p:spPr bwMode="auto">
            <a:xfrm>
              <a:off x="4068" y="1313"/>
              <a:ext cx="1160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ByteArrayOutputStream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0" name="AutoShape 34"/>
            <p:cNvSpPr>
              <a:spLocks noChangeArrowheads="1"/>
            </p:cNvSpPr>
            <p:nvPr/>
          </p:nvSpPr>
          <p:spPr bwMode="auto">
            <a:xfrm>
              <a:off x="4068" y="1605"/>
              <a:ext cx="1160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FileOutputStream</a:t>
              </a:r>
            </a:p>
          </p:txBody>
        </p:sp>
        <p:sp>
          <p:nvSpPr>
            <p:cNvPr id="111" name="AutoShape 35"/>
            <p:cNvSpPr>
              <a:spLocks noChangeArrowheads="1"/>
            </p:cNvSpPr>
            <p:nvPr/>
          </p:nvSpPr>
          <p:spPr bwMode="auto">
            <a:xfrm>
              <a:off x="4068" y="1898"/>
              <a:ext cx="1160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FilterOutputStream</a:t>
              </a:r>
            </a:p>
          </p:txBody>
        </p:sp>
        <p:sp>
          <p:nvSpPr>
            <p:cNvPr id="112" name="AutoShape 36"/>
            <p:cNvSpPr>
              <a:spLocks noChangeArrowheads="1"/>
            </p:cNvSpPr>
            <p:nvPr/>
          </p:nvSpPr>
          <p:spPr bwMode="auto">
            <a:xfrm>
              <a:off x="4068" y="3067"/>
              <a:ext cx="1160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ObjectOutputStream</a:t>
              </a:r>
            </a:p>
          </p:txBody>
        </p:sp>
        <p:sp>
          <p:nvSpPr>
            <p:cNvPr id="113" name="AutoShape 37"/>
            <p:cNvSpPr>
              <a:spLocks noChangeArrowheads="1"/>
            </p:cNvSpPr>
            <p:nvPr/>
          </p:nvSpPr>
          <p:spPr bwMode="auto">
            <a:xfrm>
              <a:off x="4069" y="3360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PipedOutputStream</a:t>
              </a:r>
            </a:p>
          </p:txBody>
        </p:sp>
        <p:sp>
          <p:nvSpPr>
            <p:cNvPr id="114" name="AutoShape 38"/>
            <p:cNvSpPr>
              <a:spLocks noChangeArrowheads="1"/>
            </p:cNvSpPr>
            <p:nvPr/>
          </p:nvSpPr>
          <p:spPr bwMode="auto">
            <a:xfrm>
              <a:off x="3292" y="2189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BufferedOutputStream</a:t>
              </a:r>
            </a:p>
          </p:txBody>
        </p:sp>
        <p:sp>
          <p:nvSpPr>
            <p:cNvPr id="115" name="AutoShape 39"/>
            <p:cNvSpPr>
              <a:spLocks noChangeArrowheads="1"/>
            </p:cNvSpPr>
            <p:nvPr/>
          </p:nvSpPr>
          <p:spPr bwMode="auto">
            <a:xfrm>
              <a:off x="3292" y="2482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DataOutputStream</a:t>
              </a:r>
            </a:p>
          </p:txBody>
        </p:sp>
        <p:sp>
          <p:nvSpPr>
            <p:cNvPr id="116" name="AutoShape 40"/>
            <p:cNvSpPr>
              <a:spLocks noChangeArrowheads="1"/>
            </p:cNvSpPr>
            <p:nvPr/>
          </p:nvSpPr>
          <p:spPr bwMode="auto">
            <a:xfrm>
              <a:off x="3292" y="2774"/>
              <a:ext cx="1159" cy="19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46464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407988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06400" algn="l"/>
                  <a:tab pos="814388" algn="l"/>
                  <a:tab pos="1220788" algn="l"/>
                  <a:tab pos="1628775" algn="l"/>
                  <a:tab pos="2036763" algn="l"/>
                  <a:tab pos="2443163" algn="l"/>
                  <a:tab pos="2851150" algn="l"/>
                  <a:tab pos="3259138" algn="l"/>
                  <a:tab pos="3665538" algn="l"/>
                  <a:tab pos="4073525" algn="l"/>
                  <a:tab pos="4481513" algn="l"/>
                  <a:tab pos="4889500" algn="l"/>
                  <a:tab pos="5295900" algn="l"/>
                  <a:tab pos="5703888" algn="l"/>
                  <a:tab pos="6111875" algn="l"/>
                  <a:tab pos="6518275" algn="l"/>
                  <a:tab pos="6926263" algn="l"/>
                  <a:tab pos="7334250" algn="l"/>
                  <a:tab pos="7742238" algn="l"/>
                  <a:tab pos="8148638" algn="l"/>
                </a:tabLst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latin typeface="Calibri" pitchFamily="34" charset="0"/>
                </a:rPr>
                <a:t>PrintStream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</TotalTime>
  <Words>1635</Words>
  <Application>Microsoft Office PowerPoint</Application>
  <PresentationFormat>Экран (4:3)</PresentationFormat>
  <Paragraphs>230</Paragraphs>
  <Slides>30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Georgia</vt:lpstr>
      <vt:lpstr>Tahoma</vt:lpstr>
      <vt:lpstr>Trebuchet MS</vt:lpstr>
      <vt:lpstr>Wingdings</vt:lpstr>
      <vt:lpstr>Wingdings 2</vt:lpstr>
      <vt:lpstr>Городская</vt:lpstr>
      <vt:lpstr>Модуль 8</vt:lpstr>
      <vt:lpstr>Потоки</vt:lpstr>
      <vt:lpstr>Потоки</vt:lpstr>
      <vt:lpstr>Байтовые потоки</vt:lpstr>
      <vt:lpstr>Работа с байтовыми потоками: пример</vt:lpstr>
      <vt:lpstr>Работа с байтовыми потоками</vt:lpstr>
      <vt:lpstr>Java.io.InputStream API</vt:lpstr>
      <vt:lpstr>Java.io.OutputStream API</vt:lpstr>
      <vt:lpstr>Иерархия байтовых потоков</vt:lpstr>
      <vt:lpstr>Символьные потоки</vt:lpstr>
      <vt:lpstr>Символьные потоки - пример</vt:lpstr>
      <vt:lpstr>Cимвольные потоки</vt:lpstr>
      <vt:lpstr>Иерархия символьных потоков</vt:lpstr>
      <vt:lpstr>Декораторы и адаптеры</vt:lpstr>
      <vt:lpstr>Декораторы и Адаптеры</vt:lpstr>
      <vt:lpstr>Стандартные потоки приложения</vt:lpstr>
      <vt:lpstr>BuferredStream и BuferredWriter</vt:lpstr>
      <vt:lpstr>Scanner</vt:lpstr>
      <vt:lpstr>RandomAccessFile</vt:lpstr>
      <vt:lpstr>Сериализация и десериализация </vt:lpstr>
      <vt:lpstr>Сериализация/десериализация с помощью Serializable </vt:lpstr>
      <vt:lpstr>Пример с использованием java.io.Serializable</vt:lpstr>
      <vt:lpstr>Пример с использованием java.io.Serializable</vt:lpstr>
      <vt:lpstr>Симптомы проблем с кодировками</vt:lpstr>
      <vt:lpstr>Классы, потенциально вызывающие  проблемы с кодировками</vt:lpstr>
      <vt:lpstr>Проблемы с кодировками</vt:lpstr>
      <vt:lpstr>Определение доступных в системе кодировок</vt:lpstr>
      <vt:lpstr>Основные методы и поля класса java.io.File</vt:lpstr>
      <vt:lpstr>Презентация PowerPoint</vt:lpstr>
      <vt:lpstr>java.nio.file.Path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</dc:title>
  <dc:creator>Губин</dc:creator>
  <cp:lastModifiedBy>Губин Николай Михайлович</cp:lastModifiedBy>
  <cp:revision>3</cp:revision>
  <dcterms:created xsi:type="dcterms:W3CDTF">2016-05-11T14:33:54Z</dcterms:created>
  <dcterms:modified xsi:type="dcterms:W3CDTF">2016-05-11T15:06:32Z</dcterms:modified>
</cp:coreProperties>
</file>