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CE119-3692-4CC0-BE68-86CF6676105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C84F5-C768-42B7-B6C8-A79EDE41C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20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4ADD67C-EC36-4153-8949-62ABB48538C5}" type="slidenum">
              <a:rPr lang="ru-RU" smtClean="0">
                <a:latin typeface="Times New Roman" pitchFamily="18" charset="0"/>
              </a:rPr>
              <a:pPr/>
              <a:t>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391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FF24576-7F77-4016-BB8E-1A5BF223EF2C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FE590CB-89CB-433F-A320-7AAA5D87151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jdbc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7544" y="1412776"/>
            <a:ext cx="8458200" cy="1470025"/>
          </a:xfrm>
        </p:spPr>
        <p:txBody>
          <a:bodyPr/>
          <a:lstStyle/>
          <a:p>
            <a:pPr algn="ctr"/>
            <a:r>
              <a:rPr lang="ru-RU"/>
              <a:t>Модуль </a:t>
            </a:r>
            <a:r>
              <a:rPr lang="ru-RU"/>
              <a:t>9</a:t>
            </a:r>
            <a:r>
              <a:rPr lang="ru-RU" smtClean="0"/>
              <a:t/>
            </a:r>
            <a:br>
              <a:rPr lang="ru-RU" smtClean="0"/>
            </a:br>
            <a:r>
              <a:rPr lang="en-US" dirty="0" smtClean="0"/>
              <a:t>JDBC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4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Пример</a:t>
            </a:r>
            <a:br>
              <a:rPr lang="ru-RU" dirty="0" smtClean="0"/>
            </a:br>
            <a:r>
              <a:rPr lang="ru-RU" sz="3200" dirty="0" smtClean="0"/>
              <a:t>(</a:t>
            </a:r>
            <a:r>
              <a:rPr lang="en-US" sz="3200" dirty="0" err="1" smtClean="0"/>
              <a:t>DriverManager</a:t>
            </a:r>
            <a:r>
              <a:rPr lang="ru-RU" sz="3200" dirty="0" smtClean="0"/>
              <a:t>)</a:t>
            </a:r>
            <a:endParaRPr lang="ru-RU" dirty="0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ADDC10-907D-4A2C-8495-6AAEED8F8A73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itchFamily="49" charset="0"/>
              </a:rPr>
              <a:t>import </a:t>
            </a:r>
            <a:r>
              <a:rPr lang="en-US" sz="2000" b="1" dirty="0" err="1">
                <a:latin typeface="Courier New" pitchFamily="49" charset="0"/>
              </a:rPr>
              <a:t>java.sql</a:t>
            </a:r>
            <a:r>
              <a:rPr lang="en-US" sz="2000" b="1" dirty="0">
                <a:latin typeface="Courier New" pitchFamily="49" charset="0"/>
              </a:rPr>
              <a:t>.*;</a:t>
            </a:r>
          </a:p>
          <a:p>
            <a:pPr eaLnBrk="1" hangingPunct="1"/>
            <a:endParaRPr lang="en-US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</a:rPr>
              <a:t>TestThinApp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public static void main (String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[])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throws </a:t>
            </a:r>
            <a:r>
              <a:rPr lang="en-US" sz="2000" b="1" dirty="0" err="1">
                <a:latin typeface="Courier New" pitchFamily="49" charset="0"/>
              </a:rPr>
              <a:t>ClassNotFoundException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SQLException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Class.forName</a:t>
            </a:r>
            <a:r>
              <a:rPr lang="en-US" sz="2000" b="1" dirty="0">
                <a:latin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</a:rPr>
              <a:t>oracle.jdbc.driver.OracleDriver</a:t>
            </a:r>
            <a:r>
              <a:rPr lang="en-US" sz="2000" b="1" dirty="0">
                <a:latin typeface="Courier New" pitchFamily="49" charset="0"/>
              </a:rPr>
              <a:t>");</a:t>
            </a:r>
          </a:p>
          <a:p>
            <a:pPr eaLnBrk="1" hangingPunct="1"/>
            <a:endParaRPr lang="en-US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Connection conn = </a:t>
            </a:r>
            <a:r>
              <a:rPr lang="en-US" sz="2000" b="1" dirty="0" err="1">
                <a:latin typeface="Courier New" pitchFamily="49" charset="0"/>
              </a:rPr>
              <a:t>DriverManager.getConnection</a:t>
            </a:r>
            <a:r>
              <a:rPr lang="en-US" sz="2000" b="1" dirty="0">
                <a:latin typeface="Courier New" pitchFamily="49" charset="0"/>
              </a:rPr>
              <a:t>(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"</a:t>
            </a:r>
            <a:r>
              <a:rPr lang="en-US" sz="2000" b="1" dirty="0" err="1">
                <a:latin typeface="Courier New" pitchFamily="49" charset="0"/>
              </a:rPr>
              <a:t>jdbc:oracle:thin</a:t>
            </a:r>
            <a:r>
              <a:rPr lang="en-US" sz="2000" b="1" dirty="0">
                <a:latin typeface="Courier New" pitchFamily="49" charset="0"/>
              </a:rPr>
              <a:t>:@dssnt01:1521:dssora01",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  "</a:t>
            </a:r>
            <a:r>
              <a:rPr lang="en-US" sz="2000" b="1" dirty="0" err="1">
                <a:latin typeface="Courier New" pitchFamily="49" charset="0"/>
              </a:rPr>
              <a:t>scott</a:t>
            </a:r>
            <a:r>
              <a:rPr lang="en-US" sz="2000" b="1" dirty="0">
                <a:latin typeface="Courier New" pitchFamily="49" charset="0"/>
              </a:rPr>
              <a:t>","tiger");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// ...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conn.close</a:t>
            </a:r>
            <a:r>
              <a:rPr lang="en-US" sz="2000" b="1" dirty="0">
                <a:latin typeface="Courier New" pitchFamily="49" charset="0"/>
              </a:rPr>
              <a:t>( );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5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java.sql.Connection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Это интерфейс</a:t>
            </a:r>
          </a:p>
          <a:p>
            <a:pPr eaLnBrk="1" hangingPunct="1"/>
            <a:r>
              <a:rPr lang="ru-RU" smtClean="0"/>
              <a:t>Реализующие его объекты представляют собой установленное соединение</a:t>
            </a:r>
          </a:p>
          <a:p>
            <a:pPr eaLnBrk="1" hangingPunct="1"/>
            <a:r>
              <a:rPr lang="ru-RU" smtClean="0"/>
              <a:t>Содержит методы:</a:t>
            </a:r>
          </a:p>
          <a:p>
            <a:pPr lvl="1" eaLnBrk="1" hangingPunct="1"/>
            <a:r>
              <a:rPr lang="ru-RU" smtClean="0"/>
              <a:t>Порождения объектов запросов и команд</a:t>
            </a:r>
          </a:p>
          <a:p>
            <a:pPr lvl="1" eaLnBrk="1" hangingPunct="1"/>
            <a:r>
              <a:rPr lang="ru-RU" smtClean="0"/>
              <a:t>Порождения объектов специфических типов</a:t>
            </a:r>
          </a:p>
          <a:p>
            <a:pPr lvl="1" eaLnBrk="1" hangingPunct="1"/>
            <a:r>
              <a:rPr lang="ru-RU" smtClean="0"/>
              <a:t>Управления транзакциями</a:t>
            </a:r>
          </a:p>
          <a:p>
            <a:pPr lvl="1" eaLnBrk="1" hangingPunct="1"/>
            <a:r>
              <a:rPr lang="ru-RU" smtClean="0"/>
              <a:t>Закрытия соединения</a:t>
            </a:r>
            <a:endParaRPr lang="ru-RU" sz="3600" smtClean="0"/>
          </a:p>
        </p:txBody>
      </p:sp>
      <p:sp>
        <p:nvSpPr>
          <p:cNvPr id="5222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7DF1C4-DB53-4BD1-A545-7C16A82A24FB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680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java.sql.Statement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 предназначен для формирования </a:t>
            </a:r>
            <a:r>
              <a:rPr lang="en-US" smtClean="0"/>
              <a:t>SQL-</a:t>
            </a:r>
            <a:r>
              <a:rPr lang="ru-RU" smtClean="0"/>
              <a:t>команд, которые не содержат параметров, и для получения результата их выполнения</a:t>
            </a:r>
          </a:p>
          <a:p>
            <a:pPr lvl="3" eaLnBrk="1" hangingPunct="1"/>
            <a:endParaRPr lang="ru-RU" smtClean="0"/>
          </a:p>
          <a:p>
            <a:pPr eaLnBrk="1" hangingPunct="1"/>
            <a:r>
              <a:rPr lang="ru-RU" smtClean="0"/>
              <a:t>Экземпляр может быть получен с помощью методов интерфейса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Connection</a:t>
            </a:r>
            <a:r>
              <a:rPr lang="en-US" smtClean="0"/>
              <a:t>:</a:t>
            </a:r>
            <a:br>
              <a:rPr lang="en-US" smtClean="0"/>
            </a:b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Statement createStatement()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40F5B0-B37B-47F6-A95A-661247B12E02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3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Виды </a:t>
            </a:r>
            <a:r>
              <a:rPr lang="en-US" smtClean="0"/>
              <a:t>SQL-</a:t>
            </a:r>
            <a:r>
              <a:rPr lang="ru-RU" smtClean="0"/>
              <a:t>операторов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solidFill>
                  <a:schemeClr val="accent1"/>
                </a:solidFill>
              </a:rPr>
              <a:t>«</a:t>
            </a:r>
            <a:r>
              <a:rPr lang="en-US" b="1" smtClean="0">
                <a:solidFill>
                  <a:schemeClr val="accent1"/>
                </a:solidFill>
              </a:rPr>
              <a:t>SELECT-</a:t>
            </a:r>
            <a:r>
              <a:rPr lang="ru-RU" b="1" smtClean="0">
                <a:solidFill>
                  <a:schemeClr val="accent1"/>
                </a:solidFill>
              </a:rPr>
              <a:t>операторы»</a:t>
            </a:r>
            <a:endParaRPr lang="en-US" b="1" smtClean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ru-RU" smtClean="0"/>
              <a:t>Возвращают набор данных как множество записей (возможно, пустое)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ru-RU" b="1" smtClean="0">
                <a:solidFill>
                  <a:schemeClr val="accent1"/>
                </a:solidFill>
              </a:rPr>
              <a:t>«</a:t>
            </a:r>
            <a:r>
              <a:rPr lang="en-US" b="1" smtClean="0">
                <a:solidFill>
                  <a:schemeClr val="accent1"/>
                </a:solidFill>
              </a:rPr>
              <a:t>UPDATE-</a:t>
            </a:r>
            <a:r>
              <a:rPr lang="ru-RU" b="1" smtClean="0">
                <a:solidFill>
                  <a:schemeClr val="accent1"/>
                </a:solidFill>
              </a:rPr>
              <a:t>операторы»</a:t>
            </a:r>
            <a:endParaRPr lang="en-US" b="1" smtClean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ru-RU" smtClean="0"/>
              <a:t>Возвращают либо признак завершения, либо один или несколько вспомогательных параметров</a:t>
            </a:r>
          </a:p>
          <a:p>
            <a:pPr eaLnBrk="1" hangingPunct="1"/>
            <a:endParaRPr lang="ru-RU" smtClean="0"/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85D695-FFCD-4808-90ED-87BD70C7ADC1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751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/>
              <a:t>Примеры выполнения операторов</a:t>
            </a:r>
          </a:p>
        </p:txBody>
      </p:sp>
      <p:sp>
        <p:nvSpPr>
          <p:cNvPr id="5529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457D21-154E-4580-BF36-F864ECB4B7EC}" type="slidenum">
              <a:rPr lang="ru-RU" smtClean="0"/>
              <a:pPr eaLnBrk="1" hangingPunct="1"/>
              <a:t>14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ourier New" pitchFamily="49" charset="0"/>
              </a:rPr>
              <a:t>Statement </a:t>
            </a:r>
            <a:r>
              <a:rPr lang="en-US" sz="2400" b="1" dirty="0" err="1">
                <a:latin typeface="Courier New" pitchFamily="49" charset="0"/>
              </a:rPr>
              <a:t>statS</a:t>
            </a:r>
            <a:r>
              <a:rPr lang="en-US" sz="2400" b="1" dirty="0">
                <a:latin typeface="Courier New" pitchFamily="49" charset="0"/>
              </a:rPr>
              <a:t> = </a:t>
            </a:r>
          </a:p>
          <a:p>
            <a:pPr eaLnBrk="1" hangingPunct="1"/>
            <a:r>
              <a:rPr lang="en-US" sz="2400" b="1" dirty="0">
                <a:latin typeface="Courier New" pitchFamily="49" charset="0"/>
              </a:rPr>
              <a:t>          </a:t>
            </a:r>
            <a:r>
              <a:rPr lang="en-US" sz="2400" b="1" dirty="0" err="1">
                <a:latin typeface="Courier New" pitchFamily="49" charset="0"/>
              </a:rPr>
              <a:t>connection.createStatement</a:t>
            </a:r>
            <a:r>
              <a:rPr lang="en-US" sz="24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sz="2400" b="1" dirty="0" err="1">
                <a:latin typeface="Courier New" pitchFamily="49" charset="0"/>
              </a:rPr>
              <a:t>ResultSet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statS.executeQuery</a:t>
            </a:r>
            <a:r>
              <a:rPr lang="en-US" sz="2400" b="1" dirty="0">
                <a:latin typeface="Courier New" pitchFamily="49" charset="0"/>
              </a:rPr>
              <a:t>(</a:t>
            </a:r>
          </a:p>
          <a:p>
            <a:pPr eaLnBrk="1" hangingPunct="1"/>
            <a:r>
              <a:rPr lang="en-US" sz="2400" b="1" dirty="0">
                <a:latin typeface="Courier New" pitchFamily="49" charset="0"/>
              </a:rPr>
              <a:t>               "SELECT * FROM </a:t>
            </a:r>
            <a:r>
              <a:rPr lang="en-US" sz="2400" b="1" dirty="0" err="1">
                <a:latin typeface="Courier New" pitchFamily="49" charset="0"/>
              </a:rPr>
              <a:t>my_table</a:t>
            </a:r>
            <a:r>
              <a:rPr lang="en-US" sz="2400" b="1" dirty="0">
                <a:latin typeface="Courier New" pitchFamily="49" charset="0"/>
              </a:rPr>
              <a:t>");</a:t>
            </a:r>
          </a:p>
          <a:p>
            <a:pPr eaLnBrk="1" hangingPunct="1"/>
            <a:endParaRPr lang="ru-RU" sz="2400" b="1" dirty="0">
              <a:latin typeface="Courier New" pitchFamily="49" charset="0"/>
            </a:endParaRPr>
          </a:p>
          <a:p>
            <a:pPr eaLnBrk="1" hangingPunct="1"/>
            <a:endParaRPr lang="en-US" sz="2400" b="1" dirty="0">
              <a:latin typeface="Courier New" pitchFamily="49" charset="0"/>
            </a:endParaRPr>
          </a:p>
          <a:p>
            <a:pPr eaLnBrk="1" hangingPunct="1"/>
            <a:r>
              <a:rPr lang="en-US" sz="2400" b="1" dirty="0">
                <a:latin typeface="Courier New" pitchFamily="49" charset="0"/>
              </a:rPr>
              <a:t>Statement </a:t>
            </a:r>
            <a:r>
              <a:rPr lang="en-US" sz="2400" b="1" dirty="0" err="1">
                <a:latin typeface="Courier New" pitchFamily="49" charset="0"/>
              </a:rPr>
              <a:t>statU</a:t>
            </a:r>
            <a:r>
              <a:rPr lang="en-US" sz="2400" b="1" dirty="0">
                <a:latin typeface="Courier New" pitchFamily="49" charset="0"/>
              </a:rPr>
              <a:t> =</a:t>
            </a:r>
          </a:p>
          <a:p>
            <a:pPr eaLnBrk="1" hangingPunct="1"/>
            <a:r>
              <a:rPr lang="en-US" sz="2400" b="1" dirty="0">
                <a:latin typeface="Courier New" pitchFamily="49" charset="0"/>
              </a:rPr>
              <a:t>          </a:t>
            </a:r>
            <a:r>
              <a:rPr lang="en-US" sz="2400" b="1" dirty="0" err="1">
                <a:latin typeface="Courier New" pitchFamily="49" charset="0"/>
              </a:rPr>
              <a:t>connection.createStatement</a:t>
            </a:r>
            <a:r>
              <a:rPr lang="en-US" sz="24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numberOfDeletedRecords</a:t>
            </a:r>
            <a:r>
              <a:rPr lang="en-US" sz="2400" b="1" dirty="0">
                <a:latin typeface="Courier New" pitchFamily="49" charset="0"/>
              </a:rPr>
              <a:t> =  </a:t>
            </a:r>
          </a:p>
          <a:p>
            <a:pPr eaLnBrk="1" hangingPunct="1"/>
            <a:r>
              <a:rPr lang="en-US" sz="2400" b="1" dirty="0">
                <a:latin typeface="Courier New" pitchFamily="49" charset="0"/>
              </a:rPr>
              <a:t>          </a:t>
            </a:r>
            <a:r>
              <a:rPr lang="en-US" sz="2400" b="1" dirty="0" err="1">
                <a:latin typeface="Courier New" pitchFamily="49" charset="0"/>
              </a:rPr>
              <a:t>statU.executeUpdate</a:t>
            </a:r>
            <a:r>
              <a:rPr lang="en-US" sz="2400" b="1" dirty="0">
                <a:latin typeface="Courier New" pitchFamily="49" charset="0"/>
              </a:rPr>
              <a:t>(</a:t>
            </a:r>
          </a:p>
          <a:p>
            <a:pPr eaLnBrk="1" hangingPunct="1"/>
            <a:r>
              <a:rPr lang="en-US" sz="2400" b="1" dirty="0">
                <a:latin typeface="Courier New" pitchFamily="49" charset="0"/>
              </a:rPr>
              <a:t>               "DELETE FROM </a:t>
            </a:r>
            <a:r>
              <a:rPr lang="en-US" sz="2400" b="1" dirty="0" err="1">
                <a:latin typeface="Courier New" pitchFamily="49" charset="0"/>
              </a:rPr>
              <a:t>my_table</a:t>
            </a:r>
            <a:r>
              <a:rPr lang="en-US" sz="2400" b="1" dirty="0">
                <a:latin typeface="Courier New" pitchFamily="49" charset="0"/>
              </a:rPr>
              <a:t>");</a:t>
            </a:r>
            <a:endParaRPr lang="ru-RU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0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539552" y="555788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/>
              <a:t>Примеры выполнения операторов</a:t>
            </a:r>
          </a:p>
        </p:txBody>
      </p:sp>
      <p:sp>
        <p:nvSpPr>
          <p:cNvPr id="5632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3C053E-B37C-4246-BBBE-73A81D93C255}" type="slidenum">
              <a:rPr lang="ru-RU" smtClean="0"/>
              <a:pPr eaLnBrk="1" hangingPunct="1"/>
              <a:t>15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5005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String </a:t>
            </a:r>
            <a:r>
              <a:rPr lang="en-US" b="1" dirty="0" err="1">
                <a:latin typeface="Courier New" pitchFamily="49" charset="0"/>
              </a:rPr>
              <a:t>sql</a:t>
            </a:r>
            <a:r>
              <a:rPr lang="en-US" b="1" dirty="0">
                <a:latin typeface="Courier New" pitchFamily="49" charset="0"/>
              </a:rPr>
              <a:t> = "...";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Statement stat = </a:t>
            </a:r>
            <a:r>
              <a:rPr lang="en-US" b="1" dirty="0" err="1">
                <a:latin typeface="Courier New" pitchFamily="49" charset="0"/>
              </a:rPr>
              <a:t>connection.createStatement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b="1" dirty="0" err="1">
                <a:latin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</a:rPr>
              <a:t> b = </a:t>
            </a:r>
            <a:r>
              <a:rPr lang="en-US" b="1" dirty="0" err="1">
                <a:latin typeface="Courier New" pitchFamily="49" charset="0"/>
              </a:rPr>
              <a:t>stat.execute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sql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if (b == true) {        //</a:t>
            </a:r>
            <a:r>
              <a:rPr lang="ru-RU" b="1" dirty="0">
                <a:latin typeface="Courier New" pitchFamily="49" charset="0"/>
              </a:rPr>
              <a:t>Выполнен </a:t>
            </a:r>
            <a:r>
              <a:rPr lang="en-US" b="1" dirty="0">
                <a:latin typeface="Courier New" pitchFamily="49" charset="0"/>
              </a:rPr>
              <a:t>SELECT-</a:t>
            </a:r>
            <a:r>
              <a:rPr lang="ru-RU" b="1" dirty="0">
                <a:latin typeface="Courier New" pitchFamily="49" charset="0"/>
              </a:rPr>
              <a:t>оператор</a:t>
            </a:r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ResultSet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rs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stat.getResultSet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id;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while(</a:t>
            </a:r>
            <a:r>
              <a:rPr lang="en-US" b="1" dirty="0" err="1">
                <a:latin typeface="Courier New" pitchFamily="49" charset="0"/>
              </a:rPr>
              <a:t>rs.next</a:t>
            </a:r>
            <a:r>
              <a:rPr lang="en-US" b="1" dirty="0">
                <a:latin typeface="Courier New" pitchFamily="49" charset="0"/>
              </a:rPr>
              <a:t>())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id = </a:t>
            </a:r>
            <a:r>
              <a:rPr lang="en-US" b="1" dirty="0" err="1">
                <a:latin typeface="Courier New" pitchFamily="49" charset="0"/>
              </a:rPr>
              <a:t>rs.getInt</a:t>
            </a:r>
            <a:r>
              <a:rPr lang="en-US" b="1" dirty="0">
                <a:latin typeface="Courier New" pitchFamily="49" charset="0"/>
              </a:rPr>
              <a:t>(1);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...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else {                  //</a:t>
            </a:r>
            <a:r>
              <a:rPr lang="ru-RU" b="1" dirty="0">
                <a:latin typeface="Courier New" pitchFamily="49" charset="0"/>
              </a:rPr>
              <a:t>Выполнен </a:t>
            </a:r>
            <a:r>
              <a:rPr lang="en-US" b="1" dirty="0">
                <a:latin typeface="Courier New" pitchFamily="49" charset="0"/>
              </a:rPr>
              <a:t>UPDATE-</a:t>
            </a:r>
            <a:r>
              <a:rPr lang="ru-RU" b="1" dirty="0">
                <a:latin typeface="Courier New" pitchFamily="49" charset="0"/>
              </a:rPr>
              <a:t>оператор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n_records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stat.getUpdateCount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}</a:t>
            </a:r>
            <a:endParaRPr lang="ru-RU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Порядок выполнения запроса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 eaLnBrk="1" hangingPunct="1"/>
            <a:endParaRPr lang="en-US" dirty="0" smtClean="0"/>
          </a:p>
          <a:p>
            <a:pPr eaLnBrk="1" hangingPunct="1"/>
            <a:r>
              <a:rPr lang="ru-RU" dirty="0" smtClean="0"/>
              <a:t>Анализ и разбор полученного выражения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Компиляция в некоторый промежуточный код, специфический для каждого конкретного сервера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Выполнение кода в режиме интерпретации</a:t>
            </a:r>
          </a:p>
          <a:p>
            <a:pPr eaLnBrk="1" hangingPunct="1"/>
            <a:endParaRPr lang="ru-RU" dirty="0" smtClean="0"/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20689-E6FF-4F27-AF91-292FBFD09F6A}" type="slidenum">
              <a:rPr lang="ru-RU" smtClean="0"/>
              <a:pPr eaLnBrk="1" hangingPunct="1"/>
              <a:t>16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97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java.sql.PreparedStatement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2511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Позволяет использовать запросы с параметрами</a:t>
            </a:r>
          </a:p>
          <a:p>
            <a:pPr eaLnBrk="1" hangingPunct="1"/>
            <a:r>
              <a:rPr lang="ru-RU" sz="2800" dirty="0" smtClean="0"/>
              <a:t>Позволяет сократить время выполнения последующих запросов</a:t>
            </a:r>
          </a:p>
          <a:p>
            <a:pPr eaLnBrk="1" hangingPunct="1"/>
            <a:r>
              <a:rPr lang="ru-RU" sz="2800" dirty="0" smtClean="0"/>
              <a:t>Параметры указываются знаком «?»</a:t>
            </a:r>
          </a:p>
          <a:p>
            <a:pPr eaLnBrk="1" hangingPunct="1"/>
            <a:endParaRPr lang="ru-RU" sz="2800" dirty="0" smtClean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8C0751-4D22-4BE3-9206-8EF4E7E93105}" type="slidenum">
              <a:rPr lang="ru-RU" smtClean="0"/>
              <a:pPr eaLnBrk="1" hangingPunct="1"/>
              <a:t>17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786188"/>
            <a:ext cx="8572500" cy="2286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urier New" pitchFamily="49" charset="0"/>
              </a:rPr>
              <a:t>PreparedStatement stat = connection.prepareStatement(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"SELECT * FROM my_table WHERE F1 = ?");</a:t>
            </a:r>
          </a:p>
          <a:p>
            <a:pPr eaLnBrk="1" hangingPunct="1"/>
            <a:endParaRPr lang="en-US" sz="2400" b="1">
              <a:latin typeface="Courier New" pitchFamily="49" charset="0"/>
            </a:endParaRPr>
          </a:p>
          <a:p>
            <a:pPr eaLnBrk="1" hangingPunct="1"/>
            <a:r>
              <a:rPr lang="en-US" sz="2400" b="1">
                <a:latin typeface="Courier New" pitchFamily="49" charset="0"/>
              </a:rPr>
              <a:t>stat.setString(1, "MyString");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ResultSet rs = stat.executeQuery();</a:t>
            </a:r>
            <a:endParaRPr lang="ru-RU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4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java.sql.ResultSet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Методы навигации</a:t>
            </a:r>
            <a:br>
              <a:rPr lang="ru-RU" smtClean="0"/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first()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last()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next()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previous()</a:t>
            </a:r>
            <a:r>
              <a:rPr lang="en-US" smtClean="0"/>
              <a:t>, …</a:t>
            </a:r>
          </a:p>
          <a:p>
            <a:pPr eaLnBrk="1" hangingPunct="1"/>
            <a:r>
              <a:rPr lang="ru-RU" smtClean="0"/>
              <a:t>Методы получения значений</a:t>
            </a:r>
            <a:br>
              <a:rPr lang="ru-RU" smtClean="0"/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getInt()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getFloat()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getString()</a:t>
            </a:r>
            <a:r>
              <a:rPr lang="en-US" smtClean="0"/>
              <a:t>, …</a:t>
            </a:r>
          </a:p>
          <a:p>
            <a:pPr eaLnBrk="1" hangingPunct="1"/>
            <a:r>
              <a:rPr lang="ru-RU" smtClean="0"/>
              <a:t>Методы модификации значений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updateString()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updateBoolean()</a:t>
            </a:r>
            <a:r>
              <a:rPr lang="en-US" smtClean="0"/>
              <a:t>, …</a:t>
            </a:r>
          </a:p>
          <a:p>
            <a:pPr eaLnBrk="1" hangingPunct="1"/>
            <a:r>
              <a:rPr lang="ru-RU" smtClean="0"/>
              <a:t>Методы управления записями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insertRow()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deleteRow()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mtClean="0"/>
              <a:t>…</a:t>
            </a:r>
          </a:p>
          <a:p>
            <a:pPr eaLnBrk="1" hangingPunct="1"/>
            <a:endParaRPr lang="ru-RU" smtClean="0"/>
          </a:p>
        </p:txBody>
      </p:sp>
      <p:sp>
        <p:nvSpPr>
          <p:cNvPr id="5939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F7A8E4-4FC8-49C9-A734-B467DDDB3AD7}" type="slidenum">
              <a:rPr lang="ru-RU" smtClean="0"/>
              <a:pPr eaLnBrk="1" hangingPunct="1"/>
              <a:t>18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49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Информация о метаданных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 smtClean="0"/>
              <a:t>Метаданные набора данных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ResultSet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rs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stat.executeQuery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sqlString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ResultSetMetaData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rsmd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rs.getMetaData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();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Метаданные источника данных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DatabaseMetaData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dbmd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connection.getMetadata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ru-RU" dirty="0"/>
          </a:p>
        </p:txBody>
      </p:sp>
      <p:sp>
        <p:nvSpPr>
          <p:cNvPr id="6042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870979-6DED-4E8D-8460-FEA5A742D704}" type="slidenum">
              <a:rPr lang="ru-RU" smtClean="0"/>
              <a:pPr eaLnBrk="1" hangingPunct="1"/>
              <a:t>19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33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Структура </a:t>
            </a:r>
            <a:r>
              <a:rPr lang="en-US" smtClean="0"/>
              <a:t>JDBC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Виды драйверов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Основные интерфейсы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Виды подключений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Выполнение </a:t>
            </a:r>
            <a:r>
              <a:rPr lang="en-US" smtClean="0"/>
              <a:t>SQL-</a:t>
            </a:r>
            <a:r>
              <a:rPr lang="ru-RU" smtClean="0"/>
              <a:t>операторов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Взаимодействие с СУБД</a:t>
            </a:r>
          </a:p>
        </p:txBody>
      </p:sp>
      <p:sp>
        <p:nvSpPr>
          <p:cNvPr id="337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8F77FC-E65A-41DE-B714-1333F2DBF254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1159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Транзакции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транзакции участвует только один источник данных</a:t>
            </a:r>
            <a:endParaRPr lang="en-US" smtClean="0"/>
          </a:p>
          <a:p>
            <a:pPr lvl="3" eaLnBrk="1" hangingPunct="1"/>
            <a:endParaRPr lang="ru-RU" smtClean="0"/>
          </a:p>
          <a:p>
            <a:pPr eaLnBrk="1" hangingPunct="1"/>
            <a:r>
              <a:rPr lang="ru-RU" smtClean="0"/>
              <a:t>Транзакции обеспечивает </a:t>
            </a:r>
            <a:r>
              <a:rPr lang="en-US" smtClean="0"/>
              <a:t>JDBC-</a:t>
            </a:r>
            <a:r>
              <a:rPr lang="ru-RU" smtClean="0"/>
              <a:t>совместимый источник данных</a:t>
            </a:r>
            <a:endParaRPr lang="en-US" smtClean="0"/>
          </a:p>
          <a:p>
            <a:pPr lvl="3" eaLnBrk="1" hangingPunct="1"/>
            <a:endParaRPr lang="ru-RU" smtClean="0"/>
          </a:p>
          <a:p>
            <a:pPr eaLnBrk="1" hangingPunct="1"/>
            <a:r>
              <a:rPr lang="ru-RU" smtClean="0"/>
              <a:t>Методы управления транзакциями определены в интерфейсе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java.sql.Connection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smtClean="0"/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8A2AC8-E2A3-431B-9871-E662890393E7}" type="slidenum">
              <a:rPr lang="ru-RU" smtClean="0"/>
              <a:pPr eaLnBrk="1" hangingPunct="1"/>
              <a:t>20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038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Управление транзакциями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setAutoCommit(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boolean autoCommit)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commit()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rollback()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rollback(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Savepoint savepoint)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Savepoint setSavepoint(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String name)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releaseSavepoint(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Savepoint savepoint)</a:t>
            </a:r>
          </a:p>
          <a:p>
            <a:pPr eaLnBrk="1" hangingPunct="1"/>
            <a:endParaRPr lang="ru-RU" sz="2800" smtClean="0">
              <a:solidFill>
                <a:schemeClr val="accent1"/>
              </a:solidFill>
            </a:endParaRPr>
          </a:p>
        </p:txBody>
      </p:sp>
      <p:sp>
        <p:nvSpPr>
          <p:cNvPr id="6246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900B90-FFBA-4D0E-AD11-1632CEB50AED}" type="slidenum">
              <a:rPr lang="ru-RU" smtClean="0"/>
              <a:pPr eaLnBrk="1" hangingPunct="1"/>
              <a:t>21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714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pPr eaLnBrk="1" hangingPunct="1"/>
            <a:r>
              <a:rPr lang="ru-RU" dirty="0" smtClean="0"/>
              <a:t>Типы данных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50300" cy="4480428"/>
        </p:xfrm>
        <a:graphic>
          <a:graphicData uri="http://schemas.openxmlformats.org/drawingml/2006/table">
            <a:tbl>
              <a:tblPr/>
              <a:tblGrid>
                <a:gridCol w="4375150"/>
                <a:gridCol w="4375150"/>
              </a:tblGrid>
              <a:tr h="518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JDBC Type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Java Type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VARCHAR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NUMERIC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java.math.BigDecimal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boolean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byte[]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java.sql.Date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java.sql.Time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BLOB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java.sql.Blob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49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27EEBB1-95F3-46E6-99A4-E2EAD0940EC8}" type="slidenum">
              <a:rPr lang="ru-RU" smtClean="0"/>
              <a:pPr eaLnBrk="1" hangingPunct="1"/>
              <a:t>22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6271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Прочие особенности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Интерфейс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CallableStatement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ru-RU" dirty="0" smtClean="0"/>
              <a:t>используется при работе с хранимыми процедурами</a:t>
            </a:r>
            <a:endParaRPr lang="en-US" dirty="0" smtClean="0"/>
          </a:p>
          <a:p>
            <a:pPr lvl="4" eaLnBrk="1" hangingPunct="1"/>
            <a:endParaRPr lang="ru-RU" dirty="0" smtClean="0"/>
          </a:p>
          <a:p>
            <a:pPr eaLnBrk="1" hangingPunct="1"/>
            <a:r>
              <a:rPr lang="ru-RU" dirty="0" smtClean="0"/>
              <a:t>Соединения и результаты запросов следует закрывать</a:t>
            </a:r>
            <a:endParaRPr lang="en-US" dirty="0" smtClean="0"/>
          </a:p>
          <a:p>
            <a:pPr lvl="4" eaLnBrk="1" hangingPunct="1"/>
            <a:endParaRPr lang="ru-RU" dirty="0" smtClean="0"/>
          </a:p>
          <a:p>
            <a:pPr eaLnBrk="1" hangingPunct="1"/>
            <a:r>
              <a:rPr lang="ru-RU" dirty="0" smtClean="0"/>
              <a:t>Существуют исключения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java.sql.SQLException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dirty="0" smtClean="0"/>
          </a:p>
        </p:txBody>
      </p:sp>
      <p:sp>
        <p:nvSpPr>
          <p:cNvPr id="6451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19EEEB-B3AC-47BE-A70E-FD60ADADF224}" type="slidenum">
              <a:rPr lang="ru-RU" smtClean="0"/>
              <a:pPr eaLnBrk="1" hangingPunct="1"/>
              <a:t>23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695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JDBC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Java Database Connectivity </a:t>
            </a:r>
            <a:r>
              <a:rPr lang="en-US" smtClean="0"/>
              <a:t>– </a:t>
            </a:r>
            <a:r>
              <a:rPr lang="ru-RU" smtClean="0"/>
              <a:t>стандарт взаимодействия между базами данных и </a:t>
            </a:r>
            <a:r>
              <a:rPr lang="en-US" smtClean="0"/>
              <a:t>Java-</a:t>
            </a:r>
            <a:r>
              <a:rPr lang="ru-RU" smtClean="0"/>
              <a:t>приложениями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API </a:t>
            </a:r>
            <a:r>
              <a:rPr lang="ru-RU" smtClean="0"/>
              <a:t>для доступа к </a:t>
            </a:r>
            <a:r>
              <a:rPr lang="en-US" smtClean="0"/>
              <a:t>SQL-</a:t>
            </a:r>
            <a:r>
              <a:rPr lang="ru-RU" smtClean="0"/>
              <a:t>совместимым базам данных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Интерфейсная модель, обеспечивающая взаимодействие с базой данных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hlinkClick r:id="rId2"/>
              </a:rPr>
              <a:t>http://www.oracle.com/technetwork/java/javase/jdbc/index.html</a:t>
            </a:r>
            <a:endParaRPr lang="ru-RU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mtClean="0"/>
          </a:p>
          <a:p>
            <a:pPr eaLnBrk="1" hangingPunct="1"/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7102F-A570-4C10-9AF1-4EE8EDE019F5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63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Состав </a:t>
            </a:r>
            <a:r>
              <a:rPr lang="en-US" smtClean="0"/>
              <a:t>JDBC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JDBC API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ru-RU" sz="2800" dirty="0" smtClean="0"/>
              <a:t>Содержит набор классов и интерфейсов, определяющий </a:t>
            </a:r>
            <a:r>
              <a:rPr lang="en-US" sz="2800" dirty="0" smtClean="0"/>
              <a:t>Java-</a:t>
            </a:r>
            <a:r>
              <a:rPr lang="ru-RU" sz="2800" dirty="0" smtClean="0"/>
              <a:t>ориентированный доступ к базам данных. Объявлены в пакетах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java.sql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</a:rPr>
              <a:t>javax.sql</a:t>
            </a:r>
            <a:endParaRPr lang="en-US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JDBC-driver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ru-RU" sz="2800" dirty="0" smtClean="0"/>
              <a:t>Специфический для каждой базы данных драйвер, с помощью которого </a:t>
            </a:r>
            <a:r>
              <a:rPr lang="en-US" sz="2800" dirty="0" smtClean="0"/>
              <a:t>JDBC </a:t>
            </a:r>
            <a:r>
              <a:rPr lang="ru-RU" sz="2800" dirty="0" smtClean="0"/>
              <a:t>превращает вызовы уровня </a:t>
            </a:r>
            <a:r>
              <a:rPr lang="en-US" sz="2800" dirty="0" smtClean="0"/>
              <a:t>API </a:t>
            </a:r>
            <a:r>
              <a:rPr lang="ru-RU" sz="2800" dirty="0" smtClean="0"/>
              <a:t>в «родные» команды сервера баз данных. </a:t>
            </a: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E172A8-87E6-49E6-B175-5B91EB9FF5D3}" type="slidenum">
              <a:rPr lang="ru-RU" smtClean="0"/>
              <a:pPr eaLnBrk="1" hangingPunct="1"/>
              <a:t>4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95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Основные интерфейсы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javax.sql.DataSource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dirty="0" smtClean="0"/>
              <a:t>Загрузка и запуск </a:t>
            </a:r>
            <a:r>
              <a:rPr lang="en-US" sz="2800" dirty="0" smtClean="0"/>
              <a:t>JDBC-</a:t>
            </a:r>
            <a:r>
              <a:rPr lang="ru-RU" sz="2800" dirty="0" smtClean="0"/>
              <a:t>драйвера, получение соединения с БД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java.sql.Connection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dirty="0" smtClean="0"/>
              <a:t>Формирование запросов к источнику данных и управление транзакциями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java.sql.Statement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java.sql.PreparedStatement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java.sql.CollableStatement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dirty="0" smtClean="0"/>
              <a:t>Позволяют отправить запрос к источнику данных</a:t>
            </a:r>
            <a:endParaRPr lang="ru-RU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ru-RU" dirty="0" smtClean="0"/>
          </a:p>
        </p:txBody>
      </p:sp>
      <p:sp>
        <p:nvSpPr>
          <p:cNvPr id="40964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2BE2B9-8E6D-4C57-ABF5-533173590FF9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38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Основные 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java.sql.ResultSet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dirty="0" smtClean="0"/>
              <a:t>Позволяет перемещаться по набору данных, возвращаемых оператором </a:t>
            </a:r>
            <a:r>
              <a:rPr lang="en-US" sz="2800" dirty="0" smtClean="0"/>
              <a:t>SELECT</a:t>
            </a:r>
            <a:r>
              <a:rPr lang="ru-RU" sz="2800" dirty="0" smtClean="0"/>
              <a:t>, и считывать значения отдельных полей в текущей записи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java.sql.ResultSetMetaData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dirty="0" smtClean="0"/>
              <a:t>Позволяет получить информацию о структуре набора данных: количество полей, их названия, тип и т.д.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java.sql.DatabaseMetaData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dirty="0" smtClean="0"/>
              <a:t>Позволяет получить информацию о структуре самого источника данных</a:t>
            </a:r>
            <a:endParaRPr lang="ru-RU" dirty="0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F162E8-A218-4328-B09C-98104369D693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06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mtClean="0"/>
              <a:t>Загрузка драйвера</a:t>
            </a:r>
            <a:br>
              <a:rPr lang="ru-RU" smtClean="0"/>
            </a:br>
            <a:r>
              <a:rPr lang="ru-RU" sz="3200" smtClean="0"/>
              <a:t>(</a:t>
            </a:r>
            <a:r>
              <a:rPr lang="en-US" sz="3200" smtClean="0"/>
              <a:t>DriverManager)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 eaLnBrk="1" hangingPunct="1"/>
            <a:endParaRPr lang="en-US" dirty="0" smtClean="0"/>
          </a:p>
          <a:p>
            <a:pPr eaLnBrk="1" hangingPunct="1"/>
            <a:r>
              <a:rPr lang="ru-RU" dirty="0" smtClean="0"/>
              <a:t>Указание в свойстве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java –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Djdbc.drivers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=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interbase.interclient.Driver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endParaRPr lang="en-US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ru-RU" dirty="0" smtClean="0"/>
              <a:t>Явная регистрация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DriverManager.registerDriver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(Driver driver)</a:t>
            </a:r>
            <a:endParaRPr lang="en-US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ru-RU" dirty="0" smtClean="0"/>
              <a:t>Явная загрузка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forName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"oracle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jdbc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driver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OracleDriver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"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  <a:endParaRPr lang="ru-RU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sz="2800" dirty="0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2B1778-E074-4AEE-BB43-E822A8427162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261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mtClean="0"/>
              <a:t>Подключение</a:t>
            </a:r>
            <a:r>
              <a:rPr lang="en-US" smtClean="0"/>
              <a:t/>
            </a:r>
            <a:br>
              <a:rPr lang="en-US" smtClean="0"/>
            </a:br>
            <a:r>
              <a:rPr lang="ru-RU" sz="3200" smtClean="0"/>
              <a:t>(</a:t>
            </a:r>
            <a:r>
              <a:rPr lang="en-US" sz="3200" smtClean="0"/>
              <a:t>DriverManager)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dirty="0" smtClean="0"/>
              <a:t>Используется методы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DriverManager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5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	public static Connection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getConnection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String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url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)throws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SQLException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public static Connection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getConnection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String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url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, String user, String password)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throws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SQLException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public static Connection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getConnection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String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url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, Properties info)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throws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SQLException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ru-RU" sz="2800" dirty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6B28E-36EF-4D40-9D92-5D2E17103C08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14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URL </a:t>
            </a:r>
            <a:r>
              <a:rPr lang="ru-RU" smtClean="0"/>
              <a:t>соединения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 smtClean="0"/>
              <a:t>Задается в формате:</a:t>
            </a:r>
            <a:br>
              <a:rPr lang="ru-RU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jdbc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субпротокол:дополнительное_имя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JDBC</a:t>
            </a:r>
            <a:r>
              <a:rPr lang="en-US" sz="2400" dirty="0" smtClean="0">
                <a:solidFill>
                  <a:srgbClr val="99FFCC"/>
                </a:solidFill>
              </a:rPr>
              <a:t/>
            </a:r>
            <a:br>
              <a:rPr lang="en-US" sz="2400" dirty="0" smtClean="0">
                <a:solidFill>
                  <a:srgbClr val="99FFCC"/>
                </a:solidFill>
              </a:rPr>
            </a:br>
            <a:r>
              <a:rPr lang="ru-RU" sz="2400" dirty="0" smtClean="0"/>
              <a:t>Ключевое слово, представляющее тип драйвера базы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dirty="0" err="1" smtClean="0">
                <a:solidFill>
                  <a:schemeClr val="accent1"/>
                </a:solidFill>
              </a:rPr>
              <a:t>Субпротокол</a:t>
            </a:r>
            <a:r>
              <a:rPr lang="ru-RU" sz="2400" dirty="0" smtClean="0">
                <a:solidFill>
                  <a:srgbClr val="99FFCC"/>
                </a:solidFill>
              </a:rPr>
              <a:t/>
            </a:r>
            <a:br>
              <a:rPr lang="ru-RU" sz="2400" dirty="0" smtClean="0">
                <a:solidFill>
                  <a:srgbClr val="99FFCC"/>
                </a:solidFill>
              </a:rPr>
            </a:br>
            <a:r>
              <a:rPr lang="ru-RU" sz="2400" dirty="0" smtClean="0"/>
              <a:t>Определяет тип базы, с которой должно устанавливаться соединение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dirty="0" err="1" smtClean="0">
                <a:solidFill>
                  <a:schemeClr val="accent1"/>
                </a:solidFill>
              </a:rPr>
              <a:t>Дополнительное_имя</a:t>
            </a:r>
            <a:r>
              <a:rPr lang="ru-RU" sz="2400" dirty="0" smtClean="0">
                <a:solidFill>
                  <a:srgbClr val="99FFCC"/>
                </a:solidFill>
              </a:rPr>
              <a:t/>
            </a:r>
            <a:br>
              <a:rPr lang="ru-RU" sz="2400" dirty="0" smtClean="0">
                <a:solidFill>
                  <a:srgbClr val="99FFCC"/>
                </a:solidFill>
              </a:rPr>
            </a:br>
            <a:r>
              <a:rPr lang="ru-RU" sz="2400" dirty="0" smtClean="0"/>
              <a:t>Дополнительная информация, необходимая для установки соединения </a:t>
            </a:r>
            <a:br>
              <a:rPr lang="ru-RU" sz="2400" dirty="0" smtClean="0"/>
            </a:br>
            <a:r>
              <a:rPr lang="ru-RU" sz="2400" dirty="0" smtClean="0"/>
              <a:t>с конкретным типом базы данных</a:t>
            </a:r>
          </a:p>
          <a:p>
            <a:pPr lvl="3" eaLnBrk="1" hangingPunct="1">
              <a:lnSpc>
                <a:spcPct val="80000"/>
              </a:lnSpc>
            </a:pPr>
            <a:endParaRPr lang="ru-RU" sz="1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dirty="0" smtClean="0">
                <a:solidFill>
                  <a:schemeClr val="accent1"/>
                </a:solidFill>
              </a:rPr>
              <a:t>	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jdbc:oracle:thin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:@SERVER:PORT:DBNAME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solidFill>
                  <a:schemeClr val="accent1"/>
                </a:solidFill>
              </a:rPr>
              <a:t> </a:t>
            </a:r>
            <a:r>
              <a:rPr lang="ru-RU" sz="2400" b="1" dirty="0" smtClean="0">
                <a:solidFill>
                  <a:schemeClr val="accent1"/>
                </a:solidFill>
              </a:rPr>
              <a:t>	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jdbc:sqlite:test.db</a:t>
            </a:r>
            <a:endParaRPr lang="ru-RU" sz="2400" dirty="0" smtClean="0">
              <a:solidFill>
                <a:schemeClr val="accent1"/>
              </a:solidFill>
            </a:endParaRPr>
          </a:p>
          <a:p>
            <a:pPr eaLnBrk="1" hangingPunct="1"/>
            <a:endParaRPr lang="ru-RU" sz="2400" dirty="0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F9010C-F1A8-4506-9748-95748DF0CE7C}" type="slidenum">
              <a:rPr lang="ru-RU" smtClean="0"/>
              <a:pPr eaLnBrk="1" hangingPunct="1"/>
              <a:t>9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777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43</TotalTime>
  <Words>447</Words>
  <Application>Microsoft Office PowerPoint</Application>
  <PresentationFormat>Экран (4:3)</PresentationFormat>
  <Paragraphs>201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Georgia</vt:lpstr>
      <vt:lpstr>Times New Roman</vt:lpstr>
      <vt:lpstr>Trebuchet MS</vt:lpstr>
      <vt:lpstr>Wingdings</vt:lpstr>
      <vt:lpstr>Wingdings 2</vt:lpstr>
      <vt:lpstr>Тема1</vt:lpstr>
      <vt:lpstr>Модуль 9 JDBC</vt:lpstr>
      <vt:lpstr>План лекции</vt:lpstr>
      <vt:lpstr>JDBC</vt:lpstr>
      <vt:lpstr>Состав JDBC</vt:lpstr>
      <vt:lpstr>Основные интерфейсы</vt:lpstr>
      <vt:lpstr>Основные интерфейсы</vt:lpstr>
      <vt:lpstr>Загрузка драйвера (DriverManager)</vt:lpstr>
      <vt:lpstr>Подключение (DriverManager)</vt:lpstr>
      <vt:lpstr>URL соединения</vt:lpstr>
      <vt:lpstr>Пример (DriverManager)</vt:lpstr>
      <vt:lpstr>java.sql.Connection</vt:lpstr>
      <vt:lpstr>java.sql.Statement</vt:lpstr>
      <vt:lpstr>Виды SQL-операторов</vt:lpstr>
      <vt:lpstr>Примеры выполнения операторов</vt:lpstr>
      <vt:lpstr>Примеры выполнения операторов</vt:lpstr>
      <vt:lpstr>Порядок выполнения запроса</vt:lpstr>
      <vt:lpstr>java.sql.PreparedStatement</vt:lpstr>
      <vt:lpstr>java.sql.ResultSet</vt:lpstr>
      <vt:lpstr>Информация о метаданных</vt:lpstr>
      <vt:lpstr>Транзакции</vt:lpstr>
      <vt:lpstr>Управление транзакциями</vt:lpstr>
      <vt:lpstr>Типы данных</vt:lpstr>
      <vt:lpstr>Прочие особенности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Nikolay</dc:creator>
  <cp:lastModifiedBy>Губин Николай Михайлович</cp:lastModifiedBy>
  <cp:revision>5</cp:revision>
  <dcterms:created xsi:type="dcterms:W3CDTF">2016-05-23T13:46:50Z</dcterms:created>
  <dcterms:modified xsi:type="dcterms:W3CDTF">2016-05-23T15:08:41Z</dcterms:modified>
</cp:coreProperties>
</file>