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82" r:id="rId5"/>
    <p:sldId id="314" r:id="rId6"/>
    <p:sldId id="292" r:id="rId7"/>
    <p:sldId id="312" r:id="rId8"/>
    <p:sldId id="315" r:id="rId9"/>
    <p:sldId id="313" r:id="rId10"/>
    <p:sldId id="293" r:id="rId11"/>
    <p:sldId id="283" r:id="rId12"/>
    <p:sldId id="298" r:id="rId13"/>
    <p:sldId id="291" r:id="rId14"/>
    <p:sldId id="297" r:id="rId15"/>
    <p:sldId id="299" r:id="rId16"/>
    <p:sldId id="300" r:id="rId17"/>
    <p:sldId id="301" r:id="rId18"/>
    <p:sldId id="302" r:id="rId19"/>
    <p:sldId id="284" r:id="rId20"/>
    <p:sldId id="303" r:id="rId21"/>
    <p:sldId id="305" r:id="rId22"/>
    <p:sldId id="307" r:id="rId23"/>
    <p:sldId id="308" r:id="rId24"/>
    <p:sldId id="306" r:id="rId25"/>
    <p:sldId id="285" r:id="rId26"/>
    <p:sldId id="309" r:id="rId27"/>
    <p:sldId id="304" r:id="rId28"/>
    <p:sldId id="310" r:id="rId29"/>
    <p:sldId id="311" r:id="rId30"/>
    <p:sldId id="294" r:id="rId31"/>
    <p:sldId id="295" r:id="rId32"/>
    <p:sldId id="296" r:id="rId33"/>
    <p:sldId id="25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82B"/>
    <a:srgbClr val="02A69B"/>
    <a:srgbClr val="00C057"/>
    <a:srgbClr val="00B02E"/>
    <a:srgbClr val="00DE64"/>
    <a:srgbClr val="F78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31" autoAdjust="0"/>
  </p:normalViewPr>
  <p:slideViewPr>
    <p:cSldViewPr snapToGrid="0">
      <p:cViewPr varScale="1">
        <p:scale>
          <a:sx n="71" d="100"/>
          <a:sy n="71" d="100"/>
        </p:scale>
        <p:origin x="90" y="7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1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22222222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33333333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61-4A50-A0F1-15FF7862FA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61-4A50-A0F1-15FF7862FA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061-4A50-A0F1-15FF7862FAD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061-4A50-A0F1-15FF7862F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974252704"/>
        <c:axId val="1974253248"/>
      </c:barChart>
      <c:catAx>
        <c:axId val="197425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253248"/>
        <c:crosses val="autoZero"/>
        <c:auto val="1"/>
        <c:lblAlgn val="ctr"/>
        <c:lblOffset val="100"/>
        <c:noMultiLvlLbl val="0"/>
      </c:catAx>
      <c:valAx>
        <c:axId val="197425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25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DB2-4335-913F-735FAEEA8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DB2-4335-913F-735FAEEA8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DB2-4335-913F-735FAEEA82C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DB2-4335-913F-735FAEEA82C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DB2-4335-913F-735FAEEA82C7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DB2-4335-913F-735FAEEA82C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DB2-4335-913F-735FAEEA8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Revenue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2F-492D-9B95-9DB67453339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2F-492D-9B95-9DB67453339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32F-492D-9B95-9DB67453339A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32F-492D-9B95-9DB674533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4254880"/>
        <c:axId val="1974241824"/>
      </c:lineChart>
      <c:catAx>
        <c:axId val="197425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241824"/>
        <c:crosses val="autoZero"/>
        <c:auto val="1"/>
        <c:lblAlgn val="ctr"/>
        <c:lblOffset val="100"/>
        <c:noMultiLvlLbl val="0"/>
      </c:catAx>
      <c:valAx>
        <c:axId val="197424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25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08-May-20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08-May-20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svg"/><Relationship Id="rId5" Type="http://schemas.openxmlformats.org/officeDocument/2006/relationships/image" Target="../media/image27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=""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EF238CB-AB58-4787-8F9C-A1C16929A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=""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=""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962" y="10758"/>
            <a:ext cx="12017525" cy="6858000"/>
          </a:xfrm>
        </p:spPr>
      </p:pic>
      <p:sp>
        <p:nvSpPr>
          <p:cNvPr id="66" name="Freeform 5">
            <a:extLst>
              <a:ext uri="{FF2B5EF4-FFF2-40B4-BE49-F238E27FC236}">
                <a16:creationId xmlns="" xmlns:a16="http://schemas.microsoft.com/office/drawing/2014/main" id="{3EEE5409-3F6C-485D-B4C2-5247917F1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="" xmlns:a16="http://schemas.microsoft.com/office/drawing/2014/main" id="{0D74D4D5-6A4C-4248-8A92-B8CA1C918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Freeform 5" descr="Hollow accent block">
            <a:extLst>
              <a:ext uri="{FF2B5EF4-FFF2-40B4-BE49-F238E27FC236}">
                <a16:creationId xmlns=""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366382" y="2556000"/>
            <a:ext cx="5468329" cy="412682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7000"/>
                  <a:alpha val="34000"/>
                </a:schemeClr>
              </a:gs>
              <a:gs pos="48000">
                <a:schemeClr val="accent1">
                  <a:lumMod val="97000"/>
                  <a:lumOff val="3000"/>
                  <a:alpha val="30000"/>
                </a:schemeClr>
              </a:gs>
              <a:gs pos="100000">
                <a:schemeClr val="accent1">
                  <a:lumMod val="60000"/>
                  <a:lumOff val="40000"/>
                  <a:alpha val="48000"/>
                </a:schemeClr>
              </a:gs>
            </a:gsLst>
            <a:lin ang="16200000" scaled="1"/>
          </a:gra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135" y="3786898"/>
            <a:ext cx="533133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Build your career </a:t>
            </a:r>
            <a:r>
              <a:rPr lang="en-US" sz="28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br>
              <a:rPr lang="en-US" sz="28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Medical Lab Technician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6261" y="4944180"/>
            <a:ext cx="466857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courses available with us after 12th</a:t>
            </a:r>
            <a:endParaRPr lang="en-US" sz="4000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20377" y="4810191"/>
            <a:ext cx="4360338" cy="0"/>
          </a:xfrm>
          <a:prstGeom prst="line">
            <a:avLst/>
          </a:prstGeom>
          <a:ln w="190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04" y="2989698"/>
            <a:ext cx="2306484" cy="7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mrst1.latestly.com/wp-content/uploads/2020/04/Int-Health-d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259" y="-615424"/>
            <a:ext cx="13578904" cy="764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18" t="-9275" r="-6818" b="-9275"/>
          <a:stretch/>
        </p:blipFill>
        <p:spPr>
          <a:xfrm>
            <a:off x="6118412" y="845021"/>
            <a:ext cx="6481482" cy="5203340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6" y="5963347"/>
            <a:ext cx="1069857" cy="8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88259" y="-355942"/>
            <a:ext cx="13578904" cy="71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124" y="1219691"/>
            <a:ext cx="4977205" cy="4011214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4" y="5230905"/>
            <a:ext cx="1819827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95835" y="-355942"/>
            <a:ext cx="13578904" cy="71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73" y="1407951"/>
            <a:ext cx="4999617" cy="4011214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9" y="5419165"/>
            <a:ext cx="3124783" cy="10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l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8231" cy="6858000"/>
          </a:xfrm>
          <a:prstGeom prst="rect">
            <a:avLst/>
          </a:prstGeom>
        </p:spPr>
      </p:pic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3192" r="247" b="3192"/>
          <a:stretch/>
        </p:blipFill>
        <p:spPr>
          <a:xfrm>
            <a:off x="5475642" y="1269403"/>
            <a:ext cx="6626709" cy="4970032"/>
          </a:xfrm>
          <a:prstGeom prst="roundRect">
            <a:avLst>
              <a:gd name="adj" fmla="val 21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99" y="124208"/>
            <a:ext cx="2295679" cy="7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l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8231" cy="6858000"/>
          </a:xfrm>
          <a:prstGeom prst="rect">
            <a:avLst/>
          </a:prstGeom>
        </p:spPr>
      </p:pic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3192" r="247" b="3192"/>
          <a:stretch/>
        </p:blipFill>
        <p:spPr>
          <a:xfrm>
            <a:off x="5507914" y="1570617"/>
            <a:ext cx="6522719" cy="4690335"/>
          </a:xfrm>
          <a:prstGeom prst="roundRect">
            <a:avLst>
              <a:gd name="adj" fmla="val 21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848" y="125505"/>
            <a:ext cx="1379141" cy="10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corona Archives - Save the Children Action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349"/>
            <a:ext cx="13120790" cy="689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02464" y="844228"/>
            <a:ext cx="796884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YOUR BABY </a:t>
            </a:r>
          </a:p>
          <a:p>
            <a:pPr algn="ctr"/>
            <a:r>
              <a:rPr lang="en-US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SAFE</a:t>
            </a:r>
            <a:endParaRPr lang="en-US" sz="6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Pregnant women with COVID-19 could be separated from babies at bi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46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454" y="449036"/>
            <a:ext cx="653168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YOUR BABY </a:t>
            </a:r>
          </a:p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SAFE FROM CORONA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4" y="5925324"/>
            <a:ext cx="2295679" cy="7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756674" cy="54541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129397"/>
            <a:ext cx="2295679" cy="7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45214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33" y="127947"/>
            <a:ext cx="2295679" cy="752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52" y="5591287"/>
            <a:ext cx="8545684" cy="89261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  <a:alpha val="64000"/>
                </a:schemeClr>
              </a:gs>
              <a:gs pos="100000">
                <a:schemeClr val="accent6">
                  <a:lumMod val="60000"/>
                  <a:lumOff val="40000"/>
                  <a:alpha val="76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High-Antioxidant Foods</a:t>
            </a:r>
          </a:p>
        </p:txBody>
      </p:sp>
    </p:spTree>
    <p:extLst>
      <p:ext uri="{BB962C8B-B14F-4D97-AF65-F5344CB8AC3E}">
        <p14:creationId xmlns:p14="http://schemas.microsoft.com/office/powerpoint/2010/main" val="36350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0235" y="1573306"/>
            <a:ext cx="347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Classes by experienced MD Doctors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7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452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52" y="5591287"/>
            <a:ext cx="8545684" cy="89261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  <a:alpha val="64000"/>
                </a:schemeClr>
              </a:gs>
              <a:gs pos="100000">
                <a:schemeClr val="accent6">
                  <a:lumMod val="60000"/>
                  <a:lumOff val="40000"/>
                  <a:alpha val="76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High-Antioxidant Foods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36" y="180572"/>
            <a:ext cx="1379141" cy="10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34918" cy="68265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129397"/>
            <a:ext cx="2069771" cy="6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xed Race woman sitting on bed medita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757"/>
            <a:ext cx="12371294" cy="684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389" y="5927482"/>
            <a:ext cx="11100513" cy="616619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32000">
                <a:schemeClr val="accent6">
                  <a:lumMod val="97000"/>
                  <a:lumOff val="3000"/>
                </a:schemeClr>
              </a:gs>
              <a:gs pos="97000">
                <a:schemeClr val="accent6">
                  <a:lumMod val="60000"/>
                  <a:lumOff val="40000"/>
                  <a:alpha val="66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/>
          <a:lstStyle/>
          <a:p>
            <a:r>
              <a:rPr lang="en-US" sz="2000" dirty="0"/>
              <a:t>Studies show that meditating on gratitude can impact the pathways in our brains that promote positivity.</a:t>
            </a:r>
          </a:p>
        </p:txBody>
      </p:sp>
      <p:sp>
        <p:nvSpPr>
          <p:cNvPr id="10" name="Title 11">
            <a:extLst>
              <a:ext uri="{FF2B5EF4-FFF2-40B4-BE49-F238E27FC236}">
                <a16:creationId xmlns="" xmlns:a16="http://schemas.microsoft.com/office/drawing/2014/main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-124891" y="1265597"/>
            <a:ext cx="4643103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kern="1200" spc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/>
              <a:t>Get motivation from a voice </a:t>
            </a:r>
            <a:r>
              <a:rPr lang="en-US" sz="2000" dirty="0" smtClean="0"/>
              <a:t>assistant</a:t>
            </a:r>
            <a:endParaRPr lang="en-US" sz="2000" dirty="0"/>
          </a:p>
        </p:txBody>
      </p:sp>
      <p:sp>
        <p:nvSpPr>
          <p:cNvPr id="11" name="Title 11">
            <a:extLst>
              <a:ext uri="{FF2B5EF4-FFF2-40B4-BE49-F238E27FC236}">
                <a16:creationId xmlns="" xmlns:a16="http://schemas.microsoft.com/office/drawing/2014/main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-124891" y="2596189"/>
            <a:ext cx="3930409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0" spc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Set step-tracking goals</a:t>
            </a:r>
          </a:p>
        </p:txBody>
      </p:sp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-124891" y="3926781"/>
            <a:ext cx="4643104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0" spc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Studies show that meditating on.</a:t>
            </a:r>
          </a:p>
        </p:txBody>
      </p:sp>
      <p:sp>
        <p:nvSpPr>
          <p:cNvPr id="14" name="Title 11">
            <a:extLst>
              <a:ext uri="{FF2B5EF4-FFF2-40B4-BE49-F238E27FC236}">
                <a16:creationId xmlns="" xmlns:a16="http://schemas.microsoft.com/office/drawing/2014/main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7853079" y="1265597"/>
            <a:ext cx="4643103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kern="1200" spc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Watch favorite </a:t>
            </a:r>
            <a:r>
              <a:rPr lang="en-US" sz="2000" dirty="0"/>
              <a:t>home workout </a:t>
            </a:r>
            <a:r>
              <a:rPr lang="en-US" sz="2000" dirty="0" smtClean="0"/>
              <a:t>videos</a:t>
            </a:r>
            <a:endParaRPr lang="en-US" sz="2000" dirty="0"/>
          </a:p>
        </p:txBody>
      </p:sp>
      <p:sp>
        <p:nvSpPr>
          <p:cNvPr id="15" name="Title 11">
            <a:extLst>
              <a:ext uri="{FF2B5EF4-FFF2-40B4-BE49-F238E27FC236}">
                <a16:creationId xmlns="" xmlns:a16="http://schemas.microsoft.com/office/drawing/2014/main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8565773" y="2583649"/>
            <a:ext cx="3930409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0" spc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Learn </a:t>
            </a:r>
            <a:r>
              <a:rPr lang="en-US" dirty="0" smtClean="0"/>
              <a:t>Yoga </a:t>
            </a:r>
            <a:r>
              <a:rPr lang="en-US" dirty="0"/>
              <a:t>or </a:t>
            </a:r>
            <a:r>
              <a:rPr lang="en-US" dirty="0" smtClean="0"/>
              <a:t>Pilates</a:t>
            </a:r>
            <a:endParaRPr lang="en-US" dirty="0"/>
          </a:p>
        </p:txBody>
      </p:sp>
      <p:sp>
        <p:nvSpPr>
          <p:cNvPr id="18" name="Title 11">
            <a:extLst>
              <a:ext uri="{FF2B5EF4-FFF2-40B4-BE49-F238E27FC236}">
                <a16:creationId xmlns="" xmlns:a16="http://schemas.microsoft.com/office/drawing/2014/main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7853079" y="3926781"/>
            <a:ext cx="4643104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0" spc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Use smartphone apps to track progress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79" y="233902"/>
            <a:ext cx="952364" cy="71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xed Race woman sitting on bed medita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757"/>
            <a:ext cx="12371294" cy="684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389" y="5927482"/>
            <a:ext cx="11100513" cy="616619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32000">
                <a:schemeClr val="accent6">
                  <a:lumMod val="97000"/>
                  <a:lumOff val="3000"/>
                </a:schemeClr>
              </a:gs>
              <a:gs pos="97000">
                <a:schemeClr val="accent6">
                  <a:lumMod val="60000"/>
                  <a:lumOff val="40000"/>
                  <a:alpha val="66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Studies show that meditating on gratitude can impact the pathways in our brains that promote positivity.</a:t>
            </a:r>
          </a:p>
        </p:txBody>
      </p:sp>
      <p:sp>
        <p:nvSpPr>
          <p:cNvPr id="10" name="Title 11">
            <a:extLst>
              <a:ext uri="{FF2B5EF4-FFF2-40B4-BE49-F238E27FC236}">
                <a16:creationId xmlns="" xmlns:a16="http://schemas.microsoft.com/office/drawing/2014/main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-124891" y="1265597"/>
            <a:ext cx="4643103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kern="1200" spc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/>
              <a:t>Get motivation from a voice </a:t>
            </a:r>
            <a:r>
              <a:rPr lang="en-US" sz="2000" dirty="0" smtClean="0"/>
              <a:t>assistant</a:t>
            </a:r>
            <a:endParaRPr lang="en-US" sz="2000" dirty="0"/>
          </a:p>
        </p:txBody>
      </p:sp>
      <p:sp>
        <p:nvSpPr>
          <p:cNvPr id="11" name="Title 11">
            <a:extLst>
              <a:ext uri="{FF2B5EF4-FFF2-40B4-BE49-F238E27FC236}">
                <a16:creationId xmlns="" xmlns:a16="http://schemas.microsoft.com/office/drawing/2014/main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-124891" y="2596189"/>
            <a:ext cx="3930409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0" spc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Set step-tracking goals</a:t>
            </a:r>
          </a:p>
        </p:txBody>
      </p:sp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-124891" y="3926781"/>
            <a:ext cx="4643104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0" spc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Studies show that meditating on.</a:t>
            </a:r>
          </a:p>
        </p:txBody>
      </p:sp>
      <p:sp>
        <p:nvSpPr>
          <p:cNvPr id="14" name="Title 11">
            <a:extLst>
              <a:ext uri="{FF2B5EF4-FFF2-40B4-BE49-F238E27FC236}">
                <a16:creationId xmlns="" xmlns:a16="http://schemas.microsoft.com/office/drawing/2014/main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7853079" y="1265597"/>
            <a:ext cx="4643103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kern="1200" spc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Watch favorite </a:t>
            </a:r>
            <a:r>
              <a:rPr lang="en-US" sz="2000" dirty="0"/>
              <a:t>home workout </a:t>
            </a:r>
            <a:r>
              <a:rPr lang="en-US" sz="2000" dirty="0" smtClean="0"/>
              <a:t>videos</a:t>
            </a:r>
            <a:endParaRPr lang="en-US" sz="2000" dirty="0"/>
          </a:p>
        </p:txBody>
      </p:sp>
      <p:sp>
        <p:nvSpPr>
          <p:cNvPr id="15" name="Title 11">
            <a:extLst>
              <a:ext uri="{FF2B5EF4-FFF2-40B4-BE49-F238E27FC236}">
                <a16:creationId xmlns="" xmlns:a16="http://schemas.microsoft.com/office/drawing/2014/main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8565773" y="2583649"/>
            <a:ext cx="3930409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0" spc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Learn </a:t>
            </a:r>
            <a:r>
              <a:rPr lang="en-US" dirty="0" smtClean="0"/>
              <a:t>Yoga </a:t>
            </a:r>
            <a:r>
              <a:rPr lang="en-US" dirty="0"/>
              <a:t>or </a:t>
            </a:r>
            <a:r>
              <a:rPr lang="en-US" dirty="0" smtClean="0"/>
              <a:t>Pilates</a:t>
            </a:r>
            <a:endParaRPr lang="en-US" dirty="0"/>
          </a:p>
        </p:txBody>
      </p:sp>
      <p:sp>
        <p:nvSpPr>
          <p:cNvPr id="18" name="Title 11">
            <a:extLst>
              <a:ext uri="{FF2B5EF4-FFF2-40B4-BE49-F238E27FC236}">
                <a16:creationId xmlns="" xmlns:a16="http://schemas.microsoft.com/office/drawing/2014/main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7853079" y="3926781"/>
            <a:ext cx="4643104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0" spc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Use smartphone apps to track progress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1" y="254082"/>
            <a:ext cx="1551640" cy="50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50" name="Picture 2" descr="Pregnant women with COVID-19 could be separated from babies at bi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46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454" y="449036"/>
            <a:ext cx="653168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YOUR BABY </a:t>
            </a:r>
          </a:p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SAFE FROM CORONA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6" y="5637974"/>
            <a:ext cx="1379141" cy="10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2050" name="Picture 2" descr="An ailing Irrfan Khan sends emotional letter from Lond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7"/>
            <a:ext cx="10394576" cy="682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772" y="813498"/>
            <a:ext cx="3047946" cy="110900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WE LOVE YOU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IRFAN KHAN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54450" y="6137462"/>
            <a:ext cx="9085675" cy="5545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IRFAN KHAN Dies Today with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nfection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41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1026" name="Picture 2" descr="7 Tweets That Prove Rishi Kapoor Is Awesome At Twitter | HuffPos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02934" cy="605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4" y="363834"/>
            <a:ext cx="6463626" cy="110900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Your life is an Inspiration to many.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7995" y="1780248"/>
            <a:ext cx="6365685" cy="5545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 Bollywood lost </a:t>
            </a:r>
          </a:p>
          <a:p>
            <a:pPr algn="ctr"/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RISHI KAPOOR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46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="" xmlns:a16="http://schemas.microsoft.com/office/drawing/2014/main" id="{1F685447-B604-40DF-90C6-AC58E2F6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84219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="" xmlns:a16="http://schemas.microsoft.com/office/drawing/2014/main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283666681"/>
              </p:ext>
            </p:extLst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="" xmlns:a16="http://schemas.microsoft.com/office/drawing/2014/main" id="{D4063C29-62FA-4587-B743-C298C5AA2962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980580709"/>
              </p:ext>
            </p:extLst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8007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=""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=""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=""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=""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=""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=""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=""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=""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231FB9C-F234-41D0-A4CE-8C29A5F2F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="" xmlns:a16="http://schemas.microsoft.com/office/drawing/2014/main" id="{FE193317-B8BD-46CA-B0A6-8A7511B08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="" xmlns:a16="http://schemas.microsoft.com/office/drawing/2014/main" id="{85E0D4E1-E389-4671-B0E7-165A10A05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="" xmlns:a16="http://schemas.microsoft.com/office/drawing/2014/main" id="{8186FEAF-6E1E-4258-94C3-5C589D4B5A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=""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=""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=""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=""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=""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3B1474-02E3-4509-B5C5-84427653BA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AB4748B-F532-4C70-827A-5FEA8C0843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746F873-A4ED-4E4C-BB89-CA0FBB9E95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=""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61365" y="-712694"/>
            <a:ext cx="12030635" cy="927847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0">
                <a:schemeClr val="bg1">
                  <a:lumMod val="85000"/>
                </a:schemeClr>
              </a:gs>
              <a:gs pos="80000">
                <a:schemeClr val="bg1">
                  <a:lumMod val="95000"/>
                </a:schemeClr>
              </a:gs>
              <a:gs pos="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</p:spPr>
      </p:sp>
      <p:pic>
        <p:nvPicPr>
          <p:cNvPr id="1028" name="Picture 4" descr="Know a Local Student In Need of Financial Aid? - Henry W. Moore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59" y="-119848"/>
            <a:ext cx="76200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Ribbon 6"/>
          <p:cNvSpPr/>
          <p:nvPr/>
        </p:nvSpPr>
        <p:spPr>
          <a:xfrm>
            <a:off x="878541" y="5066452"/>
            <a:ext cx="10596282" cy="2084294"/>
          </a:xfrm>
          <a:prstGeom prst="ribbon">
            <a:avLst>
              <a:gd name="adj1" fmla="val 21828"/>
              <a:gd name="adj2" fmla="val 67313"/>
            </a:avLst>
          </a:prstGeom>
          <a:gradFill flip="none" rotWithShape="1">
            <a:gsLst>
              <a:gs pos="0">
                <a:srgbClr val="02A69B">
                  <a:alpha val="84000"/>
                </a:srgbClr>
              </a:gs>
              <a:gs pos="99000">
                <a:srgbClr val="02A69B">
                  <a:alpha val="57000"/>
                </a:srgbClr>
              </a:gs>
              <a:gs pos="60000">
                <a:srgbClr val="02A69B">
                  <a:alpha val="67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Health IQ Offers up to </a:t>
            </a:r>
            <a:br>
              <a:rPr lang="en-US" sz="3200" b="1" dirty="0" smtClean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200" b="1" dirty="0" smtClean="0">
                <a:ln w="0"/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50% Scholarships</a:t>
            </a:r>
            <a:endParaRPr lang="en-US" sz="3200" b="1" dirty="0">
              <a:ln w="0"/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1" y="-119848"/>
            <a:ext cx="2306484" cy="7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61365" y="-712694"/>
            <a:ext cx="12030635" cy="927847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0">
                <a:schemeClr val="bg1">
                  <a:lumMod val="85000"/>
                </a:schemeClr>
              </a:gs>
              <a:gs pos="80000">
                <a:schemeClr val="bg1">
                  <a:lumMod val="95000"/>
                </a:schemeClr>
              </a:gs>
              <a:gs pos="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</p:spPr>
      </p:sp>
      <p:pic>
        <p:nvPicPr>
          <p:cNvPr id="1028" name="Picture 4" descr="Know a Local Student In Need of Financial Aid? - Henry W. Moore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59" y="-119848"/>
            <a:ext cx="76200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Ribbon 6"/>
          <p:cNvSpPr/>
          <p:nvPr/>
        </p:nvSpPr>
        <p:spPr>
          <a:xfrm>
            <a:off x="878541" y="5066452"/>
            <a:ext cx="10596282" cy="2084294"/>
          </a:xfrm>
          <a:prstGeom prst="ribbon">
            <a:avLst>
              <a:gd name="adj1" fmla="val 21828"/>
              <a:gd name="adj2" fmla="val 67313"/>
            </a:avLst>
          </a:prstGeom>
          <a:gradFill flip="none" rotWithShape="1">
            <a:gsLst>
              <a:gs pos="0">
                <a:srgbClr val="C00000">
                  <a:alpha val="82000"/>
                </a:srgbClr>
              </a:gs>
              <a:gs pos="99000">
                <a:srgbClr val="C00000">
                  <a:alpha val="82000"/>
                </a:srgbClr>
              </a:gs>
              <a:gs pos="60000">
                <a:srgbClr val="E7282B">
                  <a:alpha val="7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Health IQ Offers up to </a:t>
            </a:r>
            <a:br>
              <a:rPr lang="en-US" sz="3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200" b="1" dirty="0" smtClean="0">
                <a:ln w="0"/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50% Scholarships</a:t>
            </a:r>
            <a:endParaRPr lang="en-US" sz="3200" b="1" dirty="0">
              <a:ln w="0"/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72016" y="2350147"/>
            <a:ext cx="10350407" cy="1123302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87" y="2533974"/>
            <a:ext cx="2306484" cy="755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65776" y="2727131"/>
            <a:ext cx="265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Yourself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6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=""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10117390-DCFE-4FAE-B3FD-DAECFE779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FC2E368-898A-440B-A15C-4C5FB13C57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="" xmlns:a16="http://schemas.microsoft.com/office/drawing/2014/main" id="{59A98ED3-718C-409B-BC1D-07842F9F58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860" y="204312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Wash your hands often with soap and water for at least 20 </a:t>
            </a:r>
            <a:r>
              <a:rPr lang="en-US" sz="2400" dirty="0" smtClean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seconds.</a:t>
            </a:r>
          </a:p>
          <a:p>
            <a:pPr marL="0" indent="0">
              <a:buNone/>
            </a:pPr>
            <a:endParaRPr lang="en-US" sz="2400" dirty="0">
              <a:ln w="0"/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8" y="2142037"/>
            <a:ext cx="5461327" cy="4135206"/>
          </a:xfrm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82" y="-6092"/>
            <a:ext cx="11835794" cy="1231106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CORONA VIRUS SAFTEY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Follow these easy steps to help prevent the  spread of COVID 19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305165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Use soap or an alcohol-based hand sanitizer with at least 60% alcohol.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406018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touching your eyes, nose, and mouth with unwashed hands.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506871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close contact with people who are sick and stay home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193" y="5875470"/>
            <a:ext cx="1069857" cy="8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860" y="204312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Wash your hands often with soap and water for at least 20 </a:t>
            </a:r>
            <a:r>
              <a:rPr lang="en-US" sz="2400" dirty="0" smtClean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seconds.</a:t>
            </a:r>
          </a:p>
          <a:p>
            <a:pPr marL="0" indent="0">
              <a:buNone/>
            </a:pPr>
            <a:endParaRPr lang="en-US" sz="2400" dirty="0">
              <a:ln w="0"/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8" y="2142037"/>
            <a:ext cx="5461327" cy="4135206"/>
          </a:xfrm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82" y="-6092"/>
            <a:ext cx="11835794" cy="1231106"/>
          </a:xfrm>
          <a:prstGeom prst="rect">
            <a:avLst/>
          </a:prstGeom>
          <a:solidFill>
            <a:schemeClr val="accent3">
              <a:lumMod val="50000"/>
              <a:alpha val="68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CORONA VIRUS SAFTEY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Follow these easy steps to help prevent the  spread of COVID 19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305165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Use soap or an alcohol-based hand sanitizer with at least 60% alcohol.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406018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touching your eyes, nose, and mouth with unwashed hands.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506871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close contact with people who are sick and stay home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408" y="188259"/>
            <a:ext cx="2306484" cy="7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902</Words>
  <Application>Microsoft Office PowerPoint</Application>
  <PresentationFormat>Widescreen</PresentationFormat>
  <Paragraphs>180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Baskerville Old Face</vt:lpstr>
      <vt:lpstr>Calibri</vt:lpstr>
      <vt:lpstr>Calibri Light</vt:lpstr>
      <vt:lpstr>Corbel</vt:lpstr>
      <vt:lpstr>Times New Roman</vt:lpstr>
      <vt:lpstr>Verdana</vt:lpstr>
      <vt:lpstr>Office Theme</vt:lpstr>
      <vt:lpstr>Presentation Title</vt:lpstr>
      <vt:lpstr>PowerPoint Presentation</vt:lpstr>
      <vt:lpstr>Section Divider Option 1</vt:lpstr>
      <vt:lpstr>PowerPoint Presentation</vt:lpstr>
      <vt:lpstr>PowerPoint Presentation</vt:lpstr>
      <vt:lpstr> </vt:lpstr>
      <vt:lpstr>Section Divider Option 2</vt:lpstr>
      <vt:lpstr>PowerPoint Presentation</vt:lpstr>
      <vt:lpstr>PowerPoint Presentation</vt:lpstr>
      <vt:lpstr>Our Promise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</vt:lpstr>
      <vt:lpstr>Comparison</vt:lpstr>
      <vt:lpstr>Comparison</vt:lpstr>
      <vt:lpstr>High-Antioxidant Foods</vt:lpstr>
      <vt:lpstr>High-Antioxidant Foods</vt:lpstr>
      <vt:lpstr>Comparison</vt:lpstr>
      <vt:lpstr>Studies show that meditating on gratitude can impact the pathways in our brains that promote positivity.</vt:lpstr>
      <vt:lpstr>Studies show that meditating on gratitude can impact the pathways in our brains that promote positivity.</vt:lpstr>
      <vt:lpstr>Comparison</vt:lpstr>
      <vt:lpstr>WE LOVE YOU  IRFAN KHAN</vt:lpstr>
      <vt:lpstr>Your life is an Inspiration to many.</vt:lpstr>
      <vt:lpstr>Chart Options</vt:lpstr>
      <vt:lpstr>Table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2020-04-07T10:15:16Z</dcterms:created>
  <dcterms:modified xsi:type="dcterms:W3CDTF">2020-05-08T12:00:41Z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