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82" r:id="rId5"/>
    <p:sldId id="292" r:id="rId6"/>
    <p:sldId id="293" r:id="rId7"/>
    <p:sldId id="283" r:id="rId8"/>
    <p:sldId id="298" r:id="rId9"/>
    <p:sldId id="291" r:id="rId10"/>
    <p:sldId id="297" r:id="rId11"/>
    <p:sldId id="299" r:id="rId12"/>
    <p:sldId id="300" r:id="rId13"/>
    <p:sldId id="301" r:id="rId14"/>
    <p:sldId id="302" r:id="rId15"/>
    <p:sldId id="284" r:id="rId16"/>
    <p:sldId id="303" r:id="rId17"/>
    <p:sldId id="305" r:id="rId18"/>
    <p:sldId id="307" r:id="rId19"/>
    <p:sldId id="308" r:id="rId20"/>
    <p:sldId id="306" r:id="rId21"/>
    <p:sldId id="285" r:id="rId22"/>
    <p:sldId id="309" r:id="rId23"/>
    <p:sldId id="304" r:id="rId24"/>
    <p:sldId id="310" r:id="rId25"/>
    <p:sldId id="311" r:id="rId26"/>
    <p:sldId id="294" r:id="rId27"/>
    <p:sldId id="295" r:id="rId28"/>
    <p:sldId id="296" r:id="rId29"/>
    <p:sldId id="25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1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31" autoAdjust="0"/>
  </p:normalViewPr>
  <p:slideViewPr>
    <p:cSldViewPr snapToGrid="0">
      <p:cViewPr varScale="1">
        <p:scale>
          <a:sx n="71" d="100"/>
          <a:sy n="71" d="100"/>
        </p:scale>
        <p:origin x="114" y="7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11111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22222222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33333333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061-4A50-A0F1-15FF7862FAD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061-4A50-A0F1-15FF7862FAD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061-4A50-A0F1-15FF7862FAD3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061-4A50-A0F1-15FF7862F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90211232"/>
        <c:axId val="1090205792"/>
      </c:barChart>
      <c:catAx>
        <c:axId val="1090211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205792"/>
        <c:crosses val="autoZero"/>
        <c:auto val="1"/>
        <c:lblAlgn val="ctr"/>
        <c:lblOffset val="100"/>
        <c:noMultiLvlLbl val="0"/>
      </c:catAx>
      <c:valAx>
        <c:axId val="109020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211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DB2-4335-913F-735FAEEA82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DB2-4335-913F-735FAEEA82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DB2-4335-913F-735FAEEA82C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DB2-4335-913F-735FAEEA82C7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9DB2-4335-913F-735FAEEA82C7}"/>
              </c:ext>
            </c:extLst>
          </c:dPt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DB2-4335-913F-735FAEEA82C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DB2-4335-913F-735FAEEA82C7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9DB2-4335-913F-735FAEEA82C7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9DB2-4335-913F-735FAEEA82C7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9DB2-4335-913F-735FAEEA82C7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9DB2-4335-913F-735FAEEA82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rPr>
              <a:t>Revenue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1" i="0" u="none" strike="noStrike" kern="1200" spc="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32F-492D-9B95-9DB67453339A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32F-492D-9B95-9DB67453339A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32F-492D-9B95-9DB67453339A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832F-492D-9B95-9DB674533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5906608"/>
        <c:axId val="1335908240"/>
      </c:lineChart>
      <c:catAx>
        <c:axId val="133590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5908240"/>
        <c:crosses val="autoZero"/>
        <c:auto val="1"/>
        <c:lblAlgn val="ctr"/>
        <c:lblOffset val="100"/>
        <c:noMultiLvlLbl val="0"/>
      </c:catAx>
      <c:valAx>
        <c:axId val="133590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5906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01-May-20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01-May-20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xmlns="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xmlns="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xmlns="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xmlns="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svg"/><Relationship Id="rId5" Type="http://schemas.openxmlformats.org/officeDocument/2006/relationships/image" Target="../media/image25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lide image">
            <a:extLst>
              <a:ext uri="{FF2B5EF4-FFF2-40B4-BE49-F238E27FC236}">
                <a16:creationId xmlns:a16="http://schemas.microsoft.com/office/drawing/2014/main" xmlns="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EF238CB-AB58-4787-8F9C-A1C16929A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/>
          <a:lstStyle/>
          <a:p>
            <a:r>
              <a:rPr lang="en-US" dirty="0"/>
              <a:t>Lorem ipsum dolor sit amet, consectetur adipiscing elit.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545D50A1-D634-4325-B06C-5450FDF7B8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 l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38231" cy="6858000"/>
          </a:xfrm>
          <a:prstGeom prst="rect">
            <a:avLst/>
          </a:prstGeo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893F9275-F9D8-C846-B8BE-3571B6BA9792}"/>
              </a:ext>
            </a:extLst>
          </p:cNvPr>
          <p:cNvPicPr preferRelativeResize="0">
            <a:picLocks noGrp="1"/>
          </p:cNvPicPr>
          <p:nvPr>
            <p:ph type="pic" sz="quarter" idx="3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7" t="3192" r="247" b="3192"/>
          <a:stretch/>
        </p:blipFill>
        <p:spPr>
          <a:xfrm>
            <a:off x="5475642" y="1269403"/>
            <a:ext cx="6626709" cy="4970032"/>
          </a:xfrm>
          <a:prstGeom prst="roundRect">
            <a:avLst>
              <a:gd name="adj" fmla="val 21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" name="AutoShape 2" descr="World Health Day 2018: Inspiring Quotes, Theme, Slogans, Messages ..."/>
          <p:cNvSpPr>
            <a:spLocks noChangeAspect="1" noChangeArrowheads="1"/>
          </p:cNvSpPr>
          <p:nvPr/>
        </p:nvSpPr>
        <p:spPr bwMode="auto">
          <a:xfrm>
            <a:off x="156299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299" y="124208"/>
            <a:ext cx="2295679" cy="75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 l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38231" cy="6858000"/>
          </a:xfrm>
          <a:prstGeom prst="rect">
            <a:avLst/>
          </a:prstGeo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893F9275-F9D8-C846-B8BE-3571B6BA9792}"/>
              </a:ext>
            </a:extLst>
          </p:cNvPr>
          <p:cNvPicPr preferRelativeResize="0">
            <a:picLocks noGrp="1"/>
          </p:cNvPicPr>
          <p:nvPr>
            <p:ph type="pic" sz="quarter" idx="3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7" t="3192" r="247" b="3192"/>
          <a:stretch/>
        </p:blipFill>
        <p:spPr>
          <a:xfrm>
            <a:off x="5507914" y="1570617"/>
            <a:ext cx="6522719" cy="4690335"/>
          </a:xfrm>
          <a:prstGeom prst="roundRect">
            <a:avLst>
              <a:gd name="adj" fmla="val 219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" name="AutoShape 2" descr="World Health Day 2018: Inspiring Quotes, Theme, Slogans, Messages ..."/>
          <p:cNvSpPr>
            <a:spLocks noChangeAspect="1" noChangeArrowheads="1"/>
          </p:cNvSpPr>
          <p:nvPr/>
        </p:nvSpPr>
        <p:spPr bwMode="auto">
          <a:xfrm>
            <a:off x="156299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848" y="125505"/>
            <a:ext cx="1379141" cy="10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3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Proseware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corona Archives - Save the Children Action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1349"/>
            <a:ext cx="13120790" cy="689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802464" y="844228"/>
            <a:ext cx="7968849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KEEP YOUR BABY </a:t>
            </a:r>
          </a:p>
          <a:p>
            <a:pPr algn="ctr"/>
            <a:r>
              <a:rPr lang="en-US" sz="60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SAFE</a:t>
            </a:r>
            <a:endParaRPr lang="en-US" sz="60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Proseware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 descr="Pregnant women with COVID-19 could be separated from babies at bi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46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8454" y="449036"/>
            <a:ext cx="653168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KEEP YOUR BABY </a:t>
            </a:r>
          </a:p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SAFE FROM CORONA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34" y="5925324"/>
            <a:ext cx="2295679" cy="75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8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Proseware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756674" cy="54541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" y="129397"/>
            <a:ext cx="2295679" cy="75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8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Proseware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45214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833" y="127947"/>
            <a:ext cx="2295679" cy="7521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52" y="5591287"/>
            <a:ext cx="8545684" cy="892616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  <a:alpha val="64000"/>
                </a:schemeClr>
              </a:gs>
              <a:gs pos="100000">
                <a:schemeClr val="accent6">
                  <a:lumMod val="60000"/>
                  <a:lumOff val="40000"/>
                  <a:alpha val="76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High-Antioxidant Foods</a:t>
            </a:r>
          </a:p>
        </p:txBody>
      </p:sp>
    </p:spTree>
    <p:extLst>
      <p:ext uri="{BB962C8B-B14F-4D97-AF65-F5344CB8AC3E}">
        <p14:creationId xmlns:p14="http://schemas.microsoft.com/office/powerpoint/2010/main" val="36350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Proseware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4521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52" y="5591287"/>
            <a:ext cx="8545684" cy="892616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  <a:alpha val="64000"/>
                </a:schemeClr>
              </a:gs>
              <a:gs pos="100000">
                <a:schemeClr val="accent6">
                  <a:lumMod val="60000"/>
                  <a:lumOff val="40000"/>
                  <a:alpha val="76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High-Antioxidant Foods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436" y="180572"/>
            <a:ext cx="1379141" cy="10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8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Proseware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34918" cy="68265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" y="129397"/>
            <a:ext cx="2069771" cy="6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xed Race woman sitting on bed medita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757"/>
            <a:ext cx="12371294" cy="684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389" y="5927482"/>
            <a:ext cx="11100513" cy="616619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32000">
                <a:schemeClr val="accent6">
                  <a:lumMod val="97000"/>
                  <a:lumOff val="3000"/>
                </a:schemeClr>
              </a:gs>
              <a:gs pos="97000">
                <a:schemeClr val="accent6">
                  <a:lumMod val="60000"/>
                  <a:lumOff val="40000"/>
                  <a:alpha val="66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25400" dir="8340000" sx="1000" sy="1000" algn="ctr" rotWithShape="0">
              <a:srgbClr val="000000">
                <a:alpha val="62000"/>
              </a:srgbClr>
            </a:outerShdw>
          </a:effectLst>
        </p:spPr>
        <p:txBody>
          <a:bodyPr/>
          <a:lstStyle/>
          <a:p>
            <a:r>
              <a:rPr lang="en-US" sz="2000" dirty="0"/>
              <a:t>Studies show that meditating on gratitude can impact the pathways in our brains that promote positivity.</a:t>
            </a:r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xmlns="" id="{D8744987-7958-44D9-AE6F-009CA4C08875}"/>
              </a:ext>
            </a:extLst>
          </p:cNvPr>
          <p:cNvSpPr txBox="1">
            <a:spLocks/>
          </p:cNvSpPr>
          <p:nvPr/>
        </p:nvSpPr>
        <p:spPr>
          <a:xfrm>
            <a:off x="-124891" y="1265597"/>
            <a:ext cx="4643103" cy="616619"/>
          </a:xfrm>
          <a:prstGeom prst="roundRect">
            <a:avLst>
              <a:gd name="adj" fmla="val 10086"/>
            </a:avLst>
          </a:prstGeom>
          <a:gradFill flip="none" rotWithShape="1">
            <a:gsLst>
              <a:gs pos="53000">
                <a:schemeClr val="tx1">
                  <a:lumMod val="68000"/>
                  <a:lumOff val="32000"/>
                  <a:alpha val="40000"/>
                </a:schemeClr>
              </a:gs>
              <a:gs pos="28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25400" dir="8340000" sx="1000" sy="1000" algn="ctr" rotWithShape="0">
              <a:srgbClr val="000000">
                <a:alpha val="62000"/>
              </a:srgbClr>
            </a:outerShdw>
          </a:effectLst>
        </p:spPr>
        <p:txBody>
          <a:bodyPr vert="horz" lIns="180000" tIns="108000" rIns="18000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0" kern="1200" spc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000" dirty="0"/>
              <a:t>Get motivation from a voice </a:t>
            </a:r>
            <a:r>
              <a:rPr lang="en-US" sz="2000" dirty="0" smtClean="0"/>
              <a:t>assistant</a:t>
            </a:r>
            <a:endParaRPr lang="en-US" sz="2000" dirty="0"/>
          </a:p>
        </p:txBody>
      </p:sp>
      <p:sp>
        <p:nvSpPr>
          <p:cNvPr id="11" name="Title 11">
            <a:extLst>
              <a:ext uri="{FF2B5EF4-FFF2-40B4-BE49-F238E27FC236}">
                <a16:creationId xmlns:a16="http://schemas.microsoft.com/office/drawing/2014/main" xmlns="" id="{D8744987-7958-44D9-AE6F-009CA4C08875}"/>
              </a:ext>
            </a:extLst>
          </p:cNvPr>
          <p:cNvSpPr txBox="1">
            <a:spLocks/>
          </p:cNvSpPr>
          <p:nvPr/>
        </p:nvSpPr>
        <p:spPr>
          <a:xfrm>
            <a:off x="-124891" y="2596189"/>
            <a:ext cx="3930409" cy="616619"/>
          </a:xfrm>
          <a:prstGeom prst="roundRect">
            <a:avLst>
              <a:gd name="adj" fmla="val 10086"/>
            </a:avLst>
          </a:prstGeom>
          <a:gradFill flip="none" rotWithShape="1">
            <a:gsLst>
              <a:gs pos="53000">
                <a:schemeClr val="tx1">
                  <a:lumMod val="68000"/>
                  <a:lumOff val="32000"/>
                  <a:alpha val="40000"/>
                </a:schemeClr>
              </a:gs>
              <a:gs pos="28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25400" dir="8340000" sx="1000" sy="1000" algn="ctr" rotWithShape="0">
              <a:srgbClr val="000000">
                <a:alpha val="62000"/>
              </a:srgbClr>
            </a:outerShdw>
          </a:effectLst>
        </p:spPr>
        <p:txBody>
          <a:bodyPr vert="horz" lIns="180000" tIns="108000" rIns="180000" bIns="0" rtlCol="0" anchor="t">
            <a:no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2000" b="0" spc="0">
                <a:solidFill>
                  <a:schemeClr val="bg1">
                    <a:lumMod val="95000"/>
                  </a:schemeClr>
                </a:solidFill>
                <a:ea typeface="+mj-ea"/>
                <a:cs typeface="+mj-cs"/>
              </a:defRPr>
            </a:lvl1pPr>
          </a:lstStyle>
          <a:p>
            <a:r>
              <a:rPr lang="en-US" dirty="0"/>
              <a:t>Set step-tracking goals</a:t>
            </a: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D8744987-7958-44D9-AE6F-009CA4C08875}"/>
              </a:ext>
            </a:extLst>
          </p:cNvPr>
          <p:cNvSpPr txBox="1">
            <a:spLocks/>
          </p:cNvSpPr>
          <p:nvPr/>
        </p:nvSpPr>
        <p:spPr>
          <a:xfrm>
            <a:off x="-124891" y="3926781"/>
            <a:ext cx="4643104" cy="616619"/>
          </a:xfrm>
          <a:prstGeom prst="roundRect">
            <a:avLst>
              <a:gd name="adj" fmla="val 10086"/>
            </a:avLst>
          </a:prstGeom>
          <a:gradFill flip="none" rotWithShape="1">
            <a:gsLst>
              <a:gs pos="53000">
                <a:schemeClr val="tx1">
                  <a:lumMod val="68000"/>
                  <a:lumOff val="32000"/>
                  <a:alpha val="40000"/>
                </a:schemeClr>
              </a:gs>
              <a:gs pos="28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25400" dir="8340000" sx="1000" sy="1000" algn="ctr" rotWithShape="0">
              <a:srgbClr val="000000">
                <a:alpha val="62000"/>
              </a:srgbClr>
            </a:outerShdw>
          </a:effectLst>
        </p:spPr>
        <p:txBody>
          <a:bodyPr vert="horz" lIns="180000" tIns="108000" rIns="180000" bIns="0" rtlCol="0" anchor="t">
            <a:no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2000" b="0" spc="0">
                <a:solidFill>
                  <a:schemeClr val="bg1">
                    <a:lumMod val="95000"/>
                  </a:schemeClr>
                </a:solidFill>
                <a:ea typeface="+mj-ea"/>
                <a:cs typeface="+mj-cs"/>
              </a:defRPr>
            </a:lvl1pPr>
          </a:lstStyle>
          <a:p>
            <a:r>
              <a:rPr lang="en-US" dirty="0"/>
              <a:t>Studies show that meditating on.</a:t>
            </a:r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xmlns="" id="{D8744987-7958-44D9-AE6F-009CA4C08875}"/>
              </a:ext>
            </a:extLst>
          </p:cNvPr>
          <p:cNvSpPr txBox="1">
            <a:spLocks/>
          </p:cNvSpPr>
          <p:nvPr/>
        </p:nvSpPr>
        <p:spPr>
          <a:xfrm>
            <a:off x="7853079" y="1265597"/>
            <a:ext cx="4643103" cy="616619"/>
          </a:xfrm>
          <a:prstGeom prst="roundRect">
            <a:avLst>
              <a:gd name="adj" fmla="val 10086"/>
            </a:avLst>
          </a:prstGeom>
          <a:gradFill flip="none" rotWithShape="1">
            <a:gsLst>
              <a:gs pos="53000">
                <a:schemeClr val="tx1">
                  <a:lumMod val="68000"/>
                  <a:lumOff val="32000"/>
                  <a:alpha val="40000"/>
                </a:schemeClr>
              </a:gs>
              <a:gs pos="28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25400" dir="8340000" sx="1000" sy="1000" algn="ctr" rotWithShape="0">
              <a:srgbClr val="000000">
                <a:alpha val="62000"/>
              </a:srgbClr>
            </a:outerShdw>
          </a:effectLst>
        </p:spPr>
        <p:txBody>
          <a:bodyPr vert="horz" lIns="180000" tIns="108000" rIns="18000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0" kern="1200" spc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Watch favorite </a:t>
            </a:r>
            <a:r>
              <a:rPr lang="en-US" sz="2000" dirty="0"/>
              <a:t>home workout </a:t>
            </a:r>
            <a:r>
              <a:rPr lang="en-US" sz="2000" dirty="0" smtClean="0"/>
              <a:t>videos</a:t>
            </a:r>
            <a:endParaRPr lang="en-US" sz="2000" dirty="0"/>
          </a:p>
        </p:txBody>
      </p:sp>
      <p:sp>
        <p:nvSpPr>
          <p:cNvPr id="15" name="Title 11">
            <a:extLst>
              <a:ext uri="{FF2B5EF4-FFF2-40B4-BE49-F238E27FC236}">
                <a16:creationId xmlns:a16="http://schemas.microsoft.com/office/drawing/2014/main" xmlns="" id="{D8744987-7958-44D9-AE6F-009CA4C08875}"/>
              </a:ext>
            </a:extLst>
          </p:cNvPr>
          <p:cNvSpPr txBox="1">
            <a:spLocks/>
          </p:cNvSpPr>
          <p:nvPr/>
        </p:nvSpPr>
        <p:spPr>
          <a:xfrm>
            <a:off x="8565773" y="2583649"/>
            <a:ext cx="3930409" cy="616619"/>
          </a:xfrm>
          <a:prstGeom prst="roundRect">
            <a:avLst>
              <a:gd name="adj" fmla="val 10086"/>
            </a:avLst>
          </a:prstGeom>
          <a:gradFill flip="none" rotWithShape="1">
            <a:gsLst>
              <a:gs pos="53000">
                <a:schemeClr val="tx1">
                  <a:lumMod val="68000"/>
                  <a:lumOff val="32000"/>
                  <a:alpha val="40000"/>
                </a:schemeClr>
              </a:gs>
              <a:gs pos="28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25400" dir="8340000" sx="1000" sy="1000" algn="ctr" rotWithShape="0">
              <a:srgbClr val="000000">
                <a:alpha val="62000"/>
              </a:srgbClr>
            </a:outerShdw>
          </a:effectLst>
        </p:spPr>
        <p:txBody>
          <a:bodyPr vert="horz" lIns="180000" tIns="108000" rIns="180000" bIns="0" rtlCol="0" anchor="t">
            <a:no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2000" b="0" spc="0">
                <a:solidFill>
                  <a:schemeClr val="bg1">
                    <a:lumMod val="95000"/>
                  </a:schemeClr>
                </a:solidFill>
                <a:ea typeface="+mj-ea"/>
                <a:cs typeface="+mj-cs"/>
              </a:defRPr>
            </a:lvl1pPr>
          </a:lstStyle>
          <a:p>
            <a:r>
              <a:rPr lang="en-US" dirty="0"/>
              <a:t>Learn </a:t>
            </a:r>
            <a:r>
              <a:rPr lang="en-US" dirty="0" smtClean="0"/>
              <a:t>Yoga </a:t>
            </a:r>
            <a:r>
              <a:rPr lang="en-US" dirty="0"/>
              <a:t>or </a:t>
            </a:r>
            <a:r>
              <a:rPr lang="en-US" dirty="0" smtClean="0"/>
              <a:t>Pilates</a:t>
            </a:r>
            <a:endParaRPr lang="en-US" dirty="0"/>
          </a:p>
        </p:txBody>
      </p:sp>
      <p:sp>
        <p:nvSpPr>
          <p:cNvPr id="18" name="Title 11">
            <a:extLst>
              <a:ext uri="{FF2B5EF4-FFF2-40B4-BE49-F238E27FC236}">
                <a16:creationId xmlns:a16="http://schemas.microsoft.com/office/drawing/2014/main" xmlns="" id="{D8744987-7958-44D9-AE6F-009CA4C08875}"/>
              </a:ext>
            </a:extLst>
          </p:cNvPr>
          <p:cNvSpPr txBox="1">
            <a:spLocks/>
          </p:cNvSpPr>
          <p:nvPr/>
        </p:nvSpPr>
        <p:spPr>
          <a:xfrm>
            <a:off x="7853079" y="3926781"/>
            <a:ext cx="4643104" cy="616619"/>
          </a:xfrm>
          <a:prstGeom prst="roundRect">
            <a:avLst>
              <a:gd name="adj" fmla="val 10086"/>
            </a:avLst>
          </a:prstGeom>
          <a:gradFill flip="none" rotWithShape="1">
            <a:gsLst>
              <a:gs pos="53000">
                <a:schemeClr val="tx1">
                  <a:lumMod val="68000"/>
                  <a:lumOff val="32000"/>
                  <a:alpha val="40000"/>
                </a:schemeClr>
              </a:gs>
              <a:gs pos="28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25400" dir="8340000" sx="1000" sy="1000" algn="ctr" rotWithShape="0">
              <a:srgbClr val="000000">
                <a:alpha val="62000"/>
              </a:srgbClr>
            </a:outerShdw>
          </a:effectLst>
        </p:spPr>
        <p:txBody>
          <a:bodyPr vert="horz" lIns="180000" tIns="108000" rIns="180000" bIns="0" rtlCol="0" anchor="t">
            <a:no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2000" b="0" spc="0">
                <a:solidFill>
                  <a:schemeClr val="bg1">
                    <a:lumMod val="95000"/>
                  </a:schemeClr>
                </a:solidFill>
                <a:ea typeface="+mj-ea"/>
                <a:cs typeface="+mj-cs"/>
              </a:defRPr>
            </a:lvl1pPr>
          </a:lstStyle>
          <a:p>
            <a:r>
              <a:rPr lang="en-US" dirty="0"/>
              <a:t>Use smartphone apps to track progress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079" y="233902"/>
            <a:ext cx="952364" cy="71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xed Race woman sitting on bed medita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757"/>
            <a:ext cx="12371294" cy="684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D8744987-7958-44D9-AE6F-009CA4C08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389" y="5927482"/>
            <a:ext cx="11100513" cy="616619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32000">
                <a:schemeClr val="accent6">
                  <a:lumMod val="97000"/>
                  <a:lumOff val="3000"/>
                </a:schemeClr>
              </a:gs>
              <a:gs pos="97000">
                <a:schemeClr val="accent6">
                  <a:lumMod val="60000"/>
                  <a:lumOff val="40000"/>
                  <a:alpha val="66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25400" dir="8340000" sx="1000" sy="1000" algn="ctr" rotWithShape="0">
              <a:srgbClr val="000000">
                <a:alpha val="62000"/>
              </a:srgbClr>
            </a:outerShdw>
          </a:effectLst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Studies show that meditating on gratitude can impact the pathways in our brains that promote positivity.</a:t>
            </a:r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xmlns="" id="{D8744987-7958-44D9-AE6F-009CA4C08875}"/>
              </a:ext>
            </a:extLst>
          </p:cNvPr>
          <p:cNvSpPr txBox="1">
            <a:spLocks/>
          </p:cNvSpPr>
          <p:nvPr/>
        </p:nvSpPr>
        <p:spPr>
          <a:xfrm>
            <a:off x="-124891" y="1265597"/>
            <a:ext cx="4643103" cy="616619"/>
          </a:xfrm>
          <a:prstGeom prst="roundRect">
            <a:avLst>
              <a:gd name="adj" fmla="val 10086"/>
            </a:avLst>
          </a:prstGeom>
          <a:gradFill flip="none" rotWithShape="1">
            <a:gsLst>
              <a:gs pos="53000">
                <a:schemeClr val="tx1">
                  <a:lumMod val="68000"/>
                  <a:lumOff val="32000"/>
                  <a:alpha val="40000"/>
                </a:schemeClr>
              </a:gs>
              <a:gs pos="28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25400" dir="8340000" sx="1000" sy="1000" algn="ctr" rotWithShape="0">
              <a:srgbClr val="000000">
                <a:alpha val="62000"/>
              </a:srgbClr>
            </a:outerShdw>
          </a:effectLst>
        </p:spPr>
        <p:txBody>
          <a:bodyPr vert="horz" lIns="180000" tIns="108000" rIns="18000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0" kern="1200" spc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000" dirty="0"/>
              <a:t>Get motivation from a voice </a:t>
            </a:r>
            <a:r>
              <a:rPr lang="en-US" sz="2000" dirty="0" smtClean="0"/>
              <a:t>assistant</a:t>
            </a:r>
            <a:endParaRPr lang="en-US" sz="2000" dirty="0"/>
          </a:p>
        </p:txBody>
      </p:sp>
      <p:sp>
        <p:nvSpPr>
          <p:cNvPr id="11" name="Title 11">
            <a:extLst>
              <a:ext uri="{FF2B5EF4-FFF2-40B4-BE49-F238E27FC236}">
                <a16:creationId xmlns:a16="http://schemas.microsoft.com/office/drawing/2014/main" xmlns="" id="{D8744987-7958-44D9-AE6F-009CA4C08875}"/>
              </a:ext>
            </a:extLst>
          </p:cNvPr>
          <p:cNvSpPr txBox="1">
            <a:spLocks/>
          </p:cNvSpPr>
          <p:nvPr/>
        </p:nvSpPr>
        <p:spPr>
          <a:xfrm>
            <a:off x="-124891" y="2596189"/>
            <a:ext cx="3930409" cy="616619"/>
          </a:xfrm>
          <a:prstGeom prst="roundRect">
            <a:avLst>
              <a:gd name="adj" fmla="val 10086"/>
            </a:avLst>
          </a:prstGeom>
          <a:gradFill flip="none" rotWithShape="1">
            <a:gsLst>
              <a:gs pos="53000">
                <a:schemeClr val="tx1">
                  <a:lumMod val="68000"/>
                  <a:lumOff val="32000"/>
                  <a:alpha val="40000"/>
                </a:schemeClr>
              </a:gs>
              <a:gs pos="28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25400" dir="8340000" sx="1000" sy="1000" algn="ctr" rotWithShape="0">
              <a:srgbClr val="000000">
                <a:alpha val="62000"/>
              </a:srgbClr>
            </a:outerShdw>
          </a:effectLst>
        </p:spPr>
        <p:txBody>
          <a:bodyPr vert="horz" lIns="180000" tIns="108000" rIns="180000" bIns="0" rtlCol="0" anchor="t">
            <a:no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2000" b="0" spc="0">
                <a:solidFill>
                  <a:schemeClr val="bg1">
                    <a:lumMod val="95000"/>
                  </a:schemeClr>
                </a:solidFill>
                <a:ea typeface="+mj-ea"/>
                <a:cs typeface="+mj-cs"/>
              </a:defRPr>
            </a:lvl1pPr>
          </a:lstStyle>
          <a:p>
            <a:r>
              <a:rPr lang="en-US" dirty="0"/>
              <a:t>Set step-tracking goals</a:t>
            </a: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D8744987-7958-44D9-AE6F-009CA4C08875}"/>
              </a:ext>
            </a:extLst>
          </p:cNvPr>
          <p:cNvSpPr txBox="1">
            <a:spLocks/>
          </p:cNvSpPr>
          <p:nvPr/>
        </p:nvSpPr>
        <p:spPr>
          <a:xfrm>
            <a:off x="-124891" y="3926781"/>
            <a:ext cx="4643104" cy="616619"/>
          </a:xfrm>
          <a:prstGeom prst="roundRect">
            <a:avLst>
              <a:gd name="adj" fmla="val 10086"/>
            </a:avLst>
          </a:prstGeom>
          <a:gradFill flip="none" rotWithShape="1">
            <a:gsLst>
              <a:gs pos="53000">
                <a:schemeClr val="tx1">
                  <a:lumMod val="68000"/>
                  <a:lumOff val="32000"/>
                  <a:alpha val="40000"/>
                </a:schemeClr>
              </a:gs>
              <a:gs pos="28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25400" dir="8340000" sx="1000" sy="1000" algn="ctr" rotWithShape="0">
              <a:srgbClr val="000000">
                <a:alpha val="62000"/>
              </a:srgbClr>
            </a:outerShdw>
          </a:effectLst>
        </p:spPr>
        <p:txBody>
          <a:bodyPr vert="horz" lIns="180000" tIns="108000" rIns="180000" bIns="0" rtlCol="0" anchor="t">
            <a:no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2000" b="0" spc="0">
                <a:solidFill>
                  <a:schemeClr val="bg1">
                    <a:lumMod val="95000"/>
                  </a:schemeClr>
                </a:solidFill>
                <a:ea typeface="+mj-ea"/>
                <a:cs typeface="+mj-cs"/>
              </a:defRPr>
            </a:lvl1pPr>
          </a:lstStyle>
          <a:p>
            <a:r>
              <a:rPr lang="en-US" dirty="0"/>
              <a:t>Studies show that meditating on.</a:t>
            </a:r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xmlns="" id="{D8744987-7958-44D9-AE6F-009CA4C08875}"/>
              </a:ext>
            </a:extLst>
          </p:cNvPr>
          <p:cNvSpPr txBox="1">
            <a:spLocks/>
          </p:cNvSpPr>
          <p:nvPr/>
        </p:nvSpPr>
        <p:spPr>
          <a:xfrm>
            <a:off x="7853079" y="1265597"/>
            <a:ext cx="4643103" cy="616619"/>
          </a:xfrm>
          <a:prstGeom prst="roundRect">
            <a:avLst>
              <a:gd name="adj" fmla="val 10086"/>
            </a:avLst>
          </a:prstGeom>
          <a:gradFill flip="none" rotWithShape="1">
            <a:gsLst>
              <a:gs pos="53000">
                <a:schemeClr val="tx1">
                  <a:lumMod val="68000"/>
                  <a:lumOff val="32000"/>
                  <a:alpha val="40000"/>
                </a:schemeClr>
              </a:gs>
              <a:gs pos="28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25400" dir="8340000" sx="1000" sy="1000" algn="ctr" rotWithShape="0">
              <a:srgbClr val="000000">
                <a:alpha val="62000"/>
              </a:srgbClr>
            </a:outerShdw>
          </a:effectLst>
        </p:spPr>
        <p:txBody>
          <a:bodyPr vert="horz" lIns="180000" tIns="108000" rIns="18000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0" kern="1200" spc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Watch favorite </a:t>
            </a:r>
            <a:r>
              <a:rPr lang="en-US" sz="2000" dirty="0"/>
              <a:t>home workout </a:t>
            </a:r>
            <a:r>
              <a:rPr lang="en-US" sz="2000" dirty="0" smtClean="0"/>
              <a:t>videos</a:t>
            </a:r>
            <a:endParaRPr lang="en-US" sz="2000" dirty="0"/>
          </a:p>
        </p:txBody>
      </p:sp>
      <p:sp>
        <p:nvSpPr>
          <p:cNvPr id="15" name="Title 11">
            <a:extLst>
              <a:ext uri="{FF2B5EF4-FFF2-40B4-BE49-F238E27FC236}">
                <a16:creationId xmlns:a16="http://schemas.microsoft.com/office/drawing/2014/main" xmlns="" id="{D8744987-7958-44D9-AE6F-009CA4C08875}"/>
              </a:ext>
            </a:extLst>
          </p:cNvPr>
          <p:cNvSpPr txBox="1">
            <a:spLocks/>
          </p:cNvSpPr>
          <p:nvPr/>
        </p:nvSpPr>
        <p:spPr>
          <a:xfrm>
            <a:off x="8565773" y="2583649"/>
            <a:ext cx="3930409" cy="616619"/>
          </a:xfrm>
          <a:prstGeom prst="roundRect">
            <a:avLst>
              <a:gd name="adj" fmla="val 10086"/>
            </a:avLst>
          </a:prstGeom>
          <a:gradFill flip="none" rotWithShape="1">
            <a:gsLst>
              <a:gs pos="53000">
                <a:schemeClr val="tx1">
                  <a:lumMod val="68000"/>
                  <a:lumOff val="32000"/>
                  <a:alpha val="40000"/>
                </a:schemeClr>
              </a:gs>
              <a:gs pos="28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25400" dir="8340000" sx="1000" sy="1000" algn="ctr" rotWithShape="0">
              <a:srgbClr val="000000">
                <a:alpha val="62000"/>
              </a:srgbClr>
            </a:outerShdw>
          </a:effectLst>
        </p:spPr>
        <p:txBody>
          <a:bodyPr vert="horz" lIns="180000" tIns="108000" rIns="180000" bIns="0" rtlCol="0" anchor="t">
            <a:no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2000" b="0" spc="0">
                <a:solidFill>
                  <a:schemeClr val="bg1">
                    <a:lumMod val="95000"/>
                  </a:schemeClr>
                </a:solidFill>
                <a:ea typeface="+mj-ea"/>
                <a:cs typeface="+mj-cs"/>
              </a:defRPr>
            </a:lvl1pPr>
          </a:lstStyle>
          <a:p>
            <a:r>
              <a:rPr lang="en-US" dirty="0"/>
              <a:t>Learn </a:t>
            </a:r>
            <a:r>
              <a:rPr lang="en-US" dirty="0" smtClean="0"/>
              <a:t>Yoga </a:t>
            </a:r>
            <a:r>
              <a:rPr lang="en-US" dirty="0"/>
              <a:t>or </a:t>
            </a:r>
            <a:r>
              <a:rPr lang="en-US" dirty="0" smtClean="0"/>
              <a:t>Pilates</a:t>
            </a:r>
            <a:endParaRPr lang="en-US" dirty="0"/>
          </a:p>
        </p:txBody>
      </p:sp>
      <p:sp>
        <p:nvSpPr>
          <p:cNvPr id="18" name="Title 11">
            <a:extLst>
              <a:ext uri="{FF2B5EF4-FFF2-40B4-BE49-F238E27FC236}">
                <a16:creationId xmlns:a16="http://schemas.microsoft.com/office/drawing/2014/main" xmlns="" id="{D8744987-7958-44D9-AE6F-009CA4C08875}"/>
              </a:ext>
            </a:extLst>
          </p:cNvPr>
          <p:cNvSpPr txBox="1">
            <a:spLocks/>
          </p:cNvSpPr>
          <p:nvPr/>
        </p:nvSpPr>
        <p:spPr>
          <a:xfrm>
            <a:off x="7853079" y="3926781"/>
            <a:ext cx="4643104" cy="616619"/>
          </a:xfrm>
          <a:prstGeom prst="roundRect">
            <a:avLst>
              <a:gd name="adj" fmla="val 10086"/>
            </a:avLst>
          </a:prstGeom>
          <a:gradFill flip="none" rotWithShape="1">
            <a:gsLst>
              <a:gs pos="53000">
                <a:schemeClr val="tx1">
                  <a:lumMod val="68000"/>
                  <a:lumOff val="32000"/>
                  <a:alpha val="40000"/>
                </a:schemeClr>
              </a:gs>
              <a:gs pos="28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25400" dir="8340000" sx="1000" sy="1000" algn="ctr" rotWithShape="0">
              <a:srgbClr val="000000">
                <a:alpha val="62000"/>
              </a:srgbClr>
            </a:outerShdw>
          </a:effectLst>
        </p:spPr>
        <p:txBody>
          <a:bodyPr vert="horz" lIns="180000" tIns="108000" rIns="180000" bIns="0" rtlCol="0" anchor="t">
            <a:no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2000" b="0" spc="0">
                <a:solidFill>
                  <a:schemeClr val="bg1">
                    <a:lumMod val="95000"/>
                  </a:schemeClr>
                </a:solidFill>
                <a:ea typeface="+mj-ea"/>
                <a:cs typeface="+mj-cs"/>
              </a:defRPr>
            </a:lvl1pPr>
          </a:lstStyle>
          <a:p>
            <a:r>
              <a:rPr lang="en-US" dirty="0"/>
              <a:t>Use smartphone apps to track progress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1" y="254082"/>
            <a:ext cx="1551640" cy="50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1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vider slide image">
            <a:extLst>
              <a:ext uri="{FF2B5EF4-FFF2-40B4-BE49-F238E27FC236}">
                <a16:creationId xmlns:a16="http://schemas.microsoft.com/office/drawing/2014/main" xmlns="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93B1474-02E3-4509-B5C5-84427653BA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FAB4748B-F532-4C70-827A-5FEA8C0843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/>
          <a:lstStyle/>
          <a:p>
            <a:r>
              <a:rPr lang="en-US" dirty="0"/>
              <a:t>Section Divider Option 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7746F873-A4ED-4E4C-BB89-CA0FBB9E95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 descr="Hollow accent block">
            <a:extLst>
              <a:ext uri="{FF2B5EF4-FFF2-40B4-BE49-F238E27FC236}">
                <a16:creationId xmlns:a16="http://schemas.microsoft.com/office/drawing/2014/main" xmlns="" id="{E0D7A780-33BC-4E68-9763-AB62376D5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59263"/>
            <a:ext cx="5472000" cy="360000"/>
          </a:xfrm>
        </p:spPr>
        <p:txBody>
          <a:bodyPr/>
          <a:lstStyle/>
          <a:p>
            <a:r>
              <a:rPr lang="en-US" dirty="0"/>
              <a:t>Proseware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59788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63789"/>
            <a:ext cx="5472113" cy="1883984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050" name="Picture 2" descr="Pregnant women with COVID-19 could be separated from babies at bi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46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8454" y="449036"/>
            <a:ext cx="653168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KEEP YOUR BABY </a:t>
            </a:r>
          </a:p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SAFE FROM CORONA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36" y="5637974"/>
            <a:ext cx="1379141" cy="103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21</a:t>
            </a:fld>
            <a:endParaRPr lang="en-US" noProof="0" dirty="0"/>
          </a:p>
        </p:txBody>
      </p:sp>
      <p:pic>
        <p:nvPicPr>
          <p:cNvPr id="2050" name="Picture 2" descr="An ailing Irrfan Khan sends emotional letter from Londo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47"/>
            <a:ext cx="10394576" cy="682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772" y="813498"/>
            <a:ext cx="3047946" cy="110900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WE LOVE YOU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4000" b="1" dirty="0" smtClean="0">
                <a:solidFill>
                  <a:schemeClr val="bg1"/>
                </a:solidFill>
              </a:rPr>
              <a:t>IRFAN KHAN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54450" y="6137462"/>
            <a:ext cx="9085675" cy="5545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IRFAN KHAN Dies Today with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olon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nfection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418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1026" name="Picture 2" descr="7 Tweets That Prove Rishi Kapoor Is Awesome At Twitter | HuffPos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02934" cy="605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4" y="363834"/>
            <a:ext cx="6463626" cy="110900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Your life is an Inspiration to many.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7995" y="1780248"/>
            <a:ext cx="6365685" cy="5545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Today Bollywood lost </a:t>
            </a:r>
          </a:p>
          <a:p>
            <a:pPr algn="ctr"/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RISHI KAPOOR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460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0A34EBD-7DEA-4599-A81B-0A363A0E17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11" name="Content Placeholder 10" title="Gross Revenue Placeholder Chart">
            <a:extLst>
              <a:ext uri="{FF2B5EF4-FFF2-40B4-BE49-F238E27FC236}">
                <a16:creationId xmlns:a16="http://schemas.microsoft.com/office/drawing/2014/main" xmlns="" id="{1F685447-B604-40DF-90C6-AC58E2F6E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584219"/>
              </p:ext>
            </p:extLst>
          </p:nvPr>
        </p:nvGraphicFramePr>
        <p:xfrm>
          <a:off x="431800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 title="Gross Revenue Placeholder Chart">
            <a:extLst>
              <a:ext uri="{FF2B5EF4-FFF2-40B4-BE49-F238E27FC236}">
                <a16:creationId xmlns:a16="http://schemas.microsoft.com/office/drawing/2014/main" xmlns="" id="{A0F4BB4A-48F2-43F4-A168-9FECE898C93D}"/>
              </a:ext>
            </a:extLst>
          </p:cNvPr>
          <p:cNvGraphicFramePr>
            <a:graphicFrameLocks noGrp="1"/>
          </p:cNvGraphicFramePr>
          <p:nvPr>
            <p:ph idx="33"/>
            <p:extLst>
              <p:ext uri="{D42A27DB-BD31-4B8C-83A1-F6EECF244321}">
                <p14:modId xmlns:p14="http://schemas.microsoft.com/office/powerpoint/2010/main" val="283666681"/>
              </p:ext>
            </p:extLst>
          </p:nvPr>
        </p:nvGraphicFramePr>
        <p:xfrm>
          <a:off x="4302125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 title="Gross Revenue Placeholder Chart">
            <a:extLst>
              <a:ext uri="{FF2B5EF4-FFF2-40B4-BE49-F238E27FC236}">
                <a16:creationId xmlns:a16="http://schemas.microsoft.com/office/drawing/2014/main" xmlns="" id="{D4063C29-62FA-4587-B743-C298C5AA2962}"/>
              </a:ext>
            </a:extLst>
          </p:cNvPr>
          <p:cNvGraphicFramePr>
            <a:graphicFrameLocks noGrp="1"/>
          </p:cNvGraphicFramePr>
          <p:nvPr>
            <p:ph idx="34"/>
            <p:extLst>
              <p:ext uri="{D42A27DB-BD31-4B8C-83A1-F6EECF244321}">
                <p14:modId xmlns:p14="http://schemas.microsoft.com/office/powerpoint/2010/main" val="980580709"/>
              </p:ext>
            </p:extLst>
          </p:nvPr>
        </p:nvGraphicFramePr>
        <p:xfrm>
          <a:off x="8172450" y="1511300"/>
          <a:ext cx="3598863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80079"/>
              </p:ext>
            </p:extLst>
          </p:nvPr>
        </p:nvGraphicFramePr>
        <p:xfrm>
          <a:off x="431801" y="1614845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xmlns="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xmlns="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xmlns="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xmlns="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xmlns="" val="1007882540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xmlns="" val="377808276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xmlns="" val="113664425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placeholder">
            <a:extLst>
              <a:ext uri="{FF2B5EF4-FFF2-40B4-BE49-F238E27FC236}">
                <a16:creationId xmlns:a16="http://schemas.microsoft.com/office/drawing/2014/main" xmlns="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231FB9C-F234-41D0-A4CE-8C29A5F2F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FE193317-B8BD-46CA-B0A6-8A7511B086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xmlns="" id="{85E0D4E1-E389-4671-B0E7-165A10A05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xmlns="" id="{8186FEAF-6E1E-4258-94C3-5C589D4B5A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xmlns="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April Hansson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xmlns="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678512" y="422356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xmlns="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678512" y="4615862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april@www.proseware.com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xmlns="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661653" y="4942435"/>
            <a:ext cx="244786" cy="244786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43DBE4D9-1044-49A3-ABD5-477041FF2B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www.proseware.com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C11960-E298-40D1-BBD6-3E621842A0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E0A2811-986E-4EBF-9612-8E79971C97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Picture placeholder">
            <a:extLst>
              <a:ext uri="{FF2B5EF4-FFF2-40B4-BE49-F238E27FC236}">
                <a16:creationId xmlns:a16="http://schemas.microsoft.com/office/drawing/2014/main" xmlns="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10117390-DCFE-4FAE-B3FD-DAECFE779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FC2E368-898A-440B-A15C-4C5FB13C57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xmlns="" id="{59A98ED3-718C-409B-BC1D-07842F9F58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/>
          <a:lstStyle/>
          <a:p>
            <a:r>
              <a:rPr lang="en-US" dirty="0"/>
              <a:t>Section Divider Option 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860" y="204312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Wash your hands often with soap and water for at least 20 </a:t>
            </a:r>
            <a:r>
              <a:rPr lang="en-US" sz="2400" dirty="0" smtClean="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seconds.</a:t>
            </a:r>
          </a:p>
          <a:p>
            <a:pPr marL="0" indent="0">
              <a:buNone/>
            </a:pPr>
            <a:endParaRPr lang="en-US" sz="2400" dirty="0">
              <a:ln w="0"/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xmlns="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328" y="2142037"/>
            <a:ext cx="5461327" cy="4135206"/>
          </a:xfr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764DA446-807B-4C83-BB5A-59E3FABC93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82" y="-6092"/>
            <a:ext cx="11835794" cy="1231106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CORONA VIRUS SAFTEY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Follow these easy steps to help prevent the  spread of COVID 19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305165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Use soap or an alcohol-based hand sanitizer with at least 60% alcohol.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406018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Avoid touching your eyes, nose, and mouth with unwashed hands.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506871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Avoid close contact with people who are sick and stay home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193" y="5875470"/>
            <a:ext cx="1069857" cy="80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860" y="204312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Wash your hands often with soap and water for at least 20 </a:t>
            </a:r>
            <a:r>
              <a:rPr lang="en-US" sz="2400" dirty="0" smtClean="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seconds.</a:t>
            </a:r>
          </a:p>
          <a:p>
            <a:pPr marL="0" indent="0">
              <a:buNone/>
            </a:pPr>
            <a:endParaRPr lang="en-US" sz="2400" dirty="0">
              <a:ln w="0"/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xmlns="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328" y="2142037"/>
            <a:ext cx="5461327" cy="4135206"/>
          </a:xfr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764DA446-807B-4C83-BB5A-59E3FABC93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82" y="-6092"/>
            <a:ext cx="11835794" cy="1231106"/>
          </a:xfrm>
          <a:prstGeom prst="rect">
            <a:avLst/>
          </a:prstGeom>
          <a:solidFill>
            <a:schemeClr val="accent3">
              <a:lumMod val="50000"/>
              <a:alpha val="68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CORONA VIRUS SAFTEY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Follow these easy steps to help prevent the  spread of COVID 19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305165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Use soap or an alcohol-based hand sanitizer with at least 60% alcohol.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406018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Avoid touching your eyes, nose, and mouth with unwashed hands.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266860" y="5068717"/>
            <a:ext cx="5649846" cy="806753"/>
          </a:xfrm>
          <a:prstGeom prst="roundRect">
            <a:avLst/>
          </a:prstGeom>
          <a:solidFill>
            <a:schemeClr val="accent3">
              <a:lumMod val="50000"/>
              <a:alpha val="85000"/>
            </a:schemeClr>
          </a:solidFill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ln w="0"/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Avoid close contact with people who are sick and stay home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408" y="188259"/>
            <a:ext cx="2306484" cy="75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5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xmlns="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xmlns="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962" y="10758"/>
            <a:ext cx="12017525" cy="6858000"/>
          </a:xfrm>
        </p:spPr>
      </p:pic>
      <p:sp>
        <p:nvSpPr>
          <p:cNvPr id="66" name="Freeform 5">
            <a:extLst>
              <a:ext uri="{FF2B5EF4-FFF2-40B4-BE49-F238E27FC236}">
                <a16:creationId xmlns:a16="http://schemas.microsoft.com/office/drawing/2014/main" xmlns="" id="{3EEE5409-3F6C-485D-B4C2-5247917F10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xmlns="" id="{0D74D4D5-6A4C-4248-8A92-B8CA1C918E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Freeform 5" descr="Hollow accent block">
            <a:extLst>
              <a:ext uri="{FF2B5EF4-FFF2-40B4-BE49-F238E27FC236}">
                <a16:creationId xmlns:a16="http://schemas.microsoft.com/office/drawing/2014/main" xmlns="" id="{E0D7A780-33BC-4E68-9763-AB62376D5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366382" y="2556000"/>
            <a:ext cx="5468329" cy="412682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7000"/>
                  <a:alpha val="34000"/>
                </a:schemeClr>
              </a:gs>
              <a:gs pos="48000">
                <a:schemeClr val="accent1">
                  <a:lumMod val="97000"/>
                  <a:lumOff val="3000"/>
                  <a:alpha val="30000"/>
                </a:schemeClr>
              </a:gs>
              <a:gs pos="100000">
                <a:schemeClr val="accent1">
                  <a:lumMod val="60000"/>
                  <a:lumOff val="40000"/>
                  <a:alpha val="48000"/>
                </a:schemeClr>
              </a:gs>
            </a:gsLst>
            <a:lin ang="16200000" scaled="1"/>
          </a:gra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135" y="3786898"/>
            <a:ext cx="533133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cap="none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Build your career </a:t>
            </a:r>
            <a:r>
              <a:rPr lang="en-US" sz="28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br>
              <a:rPr lang="en-US" sz="28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Medical Lab Technician</a:t>
            </a:r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6261" y="4944180"/>
            <a:ext cx="466857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cap="none" spc="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courses available with us after 12th</a:t>
            </a:r>
            <a:endParaRPr lang="en-US" sz="4000" cap="none" spc="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20377" y="4810191"/>
            <a:ext cx="4360338" cy="0"/>
          </a:xfrm>
          <a:prstGeom prst="line">
            <a:avLst/>
          </a:prstGeom>
          <a:ln w="190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04" y="2989698"/>
            <a:ext cx="2306484" cy="75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mrst1.latestly.com/wp-content/uploads/2020/04/Int-Health-d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259" y="-615424"/>
            <a:ext cx="13578904" cy="764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18" t="-9275" r="-6818" b="-9275"/>
          <a:stretch/>
        </p:blipFill>
        <p:spPr>
          <a:xfrm>
            <a:off x="6118412" y="845021"/>
            <a:ext cx="6481482" cy="5203340"/>
          </a:xfrm>
        </p:spPr>
      </p:pic>
      <p:sp>
        <p:nvSpPr>
          <p:cNvPr id="4" name="AutoShape 2" descr="World Health Day 2018: Inspiring Quotes, Theme, Slogans, Messages ..."/>
          <p:cNvSpPr>
            <a:spLocks noChangeAspect="1" noChangeArrowheads="1"/>
          </p:cNvSpPr>
          <p:nvPr/>
        </p:nvSpPr>
        <p:spPr bwMode="auto">
          <a:xfrm>
            <a:off x="156299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6" y="5963347"/>
            <a:ext cx="1069857" cy="80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88259" y="-355942"/>
            <a:ext cx="13578904" cy="71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893F9275-F9D8-C846-B8BE-3571B6BA9792}"/>
              </a:ext>
            </a:extLst>
          </p:cNvPr>
          <p:cNvPicPr preferRelativeResize="0">
            <a:picLocks noGrp="1"/>
          </p:cNvPicPr>
          <p:nvPr>
            <p:ph type="pic" sz="quarter" idx="3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124" y="1219691"/>
            <a:ext cx="4977205" cy="4011214"/>
          </a:xfrm>
        </p:spPr>
      </p:pic>
      <p:sp>
        <p:nvSpPr>
          <p:cNvPr id="4" name="AutoShape 2" descr="World Health Day 2018: Inspiring Quotes, Theme, Slogans, Messages ..."/>
          <p:cNvSpPr>
            <a:spLocks noChangeAspect="1" noChangeArrowheads="1"/>
          </p:cNvSpPr>
          <p:nvPr/>
        </p:nvSpPr>
        <p:spPr bwMode="auto">
          <a:xfrm>
            <a:off x="156299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4" y="5230905"/>
            <a:ext cx="1819827" cy="13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6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95835" y="-355942"/>
            <a:ext cx="13578904" cy="71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893F9275-F9D8-C846-B8BE-3571B6BA9792}"/>
              </a:ext>
            </a:extLst>
          </p:cNvPr>
          <p:cNvPicPr preferRelativeResize="0">
            <a:picLocks noGrp="1"/>
          </p:cNvPicPr>
          <p:nvPr>
            <p:ph type="pic" sz="quarter" idx="3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73" y="1407951"/>
            <a:ext cx="4999617" cy="4011214"/>
          </a:xfrm>
        </p:spPr>
      </p:pic>
      <p:sp>
        <p:nvSpPr>
          <p:cNvPr id="4" name="AutoShape 2" descr="World Health Day 2018: Inspiring Quotes, Theme, Slogans, Messages ..."/>
          <p:cNvSpPr>
            <a:spLocks noChangeAspect="1" noChangeArrowheads="1"/>
          </p:cNvSpPr>
          <p:nvPr/>
        </p:nvSpPr>
        <p:spPr bwMode="auto">
          <a:xfrm>
            <a:off x="156299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9" y="5419165"/>
            <a:ext cx="3124783" cy="102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61FE8A-8F15-409F-AF62-619C69C0D5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881</Words>
  <Application>Microsoft Office PowerPoint</Application>
  <PresentationFormat>Widescreen</PresentationFormat>
  <Paragraphs>172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Baskerville Old Face</vt:lpstr>
      <vt:lpstr>Calibri</vt:lpstr>
      <vt:lpstr>Calibri Light</vt:lpstr>
      <vt:lpstr>Corbel</vt:lpstr>
      <vt:lpstr>Times New Roman</vt:lpstr>
      <vt:lpstr>Verdana</vt:lpstr>
      <vt:lpstr>Office Theme</vt:lpstr>
      <vt:lpstr>Presentation Title</vt:lpstr>
      <vt:lpstr>Section Divider Option 1</vt:lpstr>
      <vt:lpstr>Section Divider Option 2</vt:lpstr>
      <vt:lpstr>PowerPoint Presentation</vt:lpstr>
      <vt:lpstr>PowerPoint Presentation</vt:lpstr>
      <vt:lpstr>Our Promise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</vt:lpstr>
      <vt:lpstr>Comparison</vt:lpstr>
      <vt:lpstr>Comparison</vt:lpstr>
      <vt:lpstr>High-Antioxidant Foods</vt:lpstr>
      <vt:lpstr>High-Antioxidant Foods</vt:lpstr>
      <vt:lpstr>Comparison</vt:lpstr>
      <vt:lpstr>Studies show that meditating on gratitude can impact the pathways in our brains that promote positivity.</vt:lpstr>
      <vt:lpstr>Studies show that meditating on gratitude can impact the pathways in our brains that promote positivity.</vt:lpstr>
      <vt:lpstr>Comparison</vt:lpstr>
      <vt:lpstr>WE LOVE YOU  IRFAN KHAN</vt:lpstr>
      <vt:lpstr>Your life is an Inspiration to many.</vt:lpstr>
      <vt:lpstr>Chart Options</vt:lpstr>
      <vt:lpstr>Table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2020-04-07T10:15:16Z</dcterms:created>
  <dcterms:modified xsi:type="dcterms:W3CDTF">2020-05-01T12:43:01Z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