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2" r:id="rId9"/>
    <p:sldId id="264" r:id="rId10"/>
    <p:sldId id="265" r:id="rId11"/>
    <p:sldId id="269" r:id="rId12"/>
    <p:sldId id="270" r:id="rId13"/>
    <p:sldId id="271" r:id="rId14"/>
    <p:sldId id="273" r:id="rId15"/>
    <p:sldId id="274" r:id="rId16"/>
    <p:sldId id="26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6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2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1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89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>
                <a:lumMod val="38000"/>
                <a:lumOff val="62000"/>
              </a:srgbClr>
            </a:gs>
            <a:gs pos="50000">
              <a:srgbClr val="92D050">
                <a:lumMod val="33000"/>
                <a:lumOff val="67000"/>
              </a:srgbClr>
            </a:gs>
            <a:gs pos="100000">
              <a:schemeClr val="accent3">
                <a:lumMod val="29000"/>
                <a:lumOff val="71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A3B9-A65A-4F44-A4D8-1C7B466E9F26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B4C7-2304-4F37-9BE5-427F2518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2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8. Функциональные уравнения</a:t>
            </a:r>
            <a:endParaRPr lang="ru-RU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7488832" cy="1752600"/>
          </a:xfrm>
        </p:spPr>
        <p:txBody>
          <a:bodyPr>
            <a:normAutofit/>
          </a:bodyPr>
          <a:lstStyle/>
          <a:p>
            <a:pPr algn="r"/>
            <a:endParaRPr lang="ru-RU" sz="2400" i="1" dirty="0" smtClean="0"/>
          </a:p>
          <a:p>
            <a:pPr algn="r"/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Станкевич Елена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364014"/>
            <a:ext cx="5618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Турнир юных математиков – 2019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ГУО «Гимназия №1 г.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Воложина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6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b="1" i="1" dirty="0" smtClean="0">
                    <a:latin typeface="Times New Roman" pitchFamily="18" charset="0"/>
                    <a:cs typeface="Times New Roman" pitchFamily="18" charset="0"/>
                  </a:rPr>
                  <a:t>Обобщим: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Уравнение не имеет решений при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−∞;</m:t>
                        </m:r>
                        <m:r>
                          <a:rPr lang="ru-RU" sz="2000" i="1" smtClean="0">
                            <a:latin typeface="Cambria Math"/>
                          </a:rPr>
                          <m:t>−</m:t>
                        </m:r>
                        <m:r>
                          <a:rPr lang="ru-RU" sz="200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∪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ru-RU" sz="2000" i="1">
                            <a:latin typeface="Cambria Math"/>
                          </a:rPr>
                          <m:t>; 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u-RU" sz="2000" i="1">
                        <a:latin typeface="Cambria Math"/>
                      </a:rPr>
                      <m:t>∪[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; +∞)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; −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 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&gt;0, 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  <m:r>
                          <a:rPr lang="ru-RU" sz="2000" i="1">
                            <a:latin typeface="Cambria Math"/>
                          </a:rPr>
                          <m:t>;− 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           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&lt;0, 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∈(−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;+∞)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&gt;0,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∈[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; 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          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&lt;0, 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∈(−∞;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Только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одно решение имеется: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-при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r>
                      <a:rPr lang="ru-RU" sz="2000" i="1">
                        <a:latin typeface="Cambria Math"/>
                      </a:rPr>
                      <m:t>0,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 (тогда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−2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-при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r>
                      <a:rPr lang="ru-RU" sz="2000" i="1">
                        <a:latin typeface="Cambria Math"/>
                      </a:rPr>
                      <m:t>0, 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 (тогда 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741" t="-533" b="-6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04664"/>
                <a:ext cx="8640960" cy="55774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Решите функциональные уравнения (1)–(3), если в левой части вместо функции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стоять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константа ; …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3.2. Решите функциональные уравнения (4)–(5), если в левой части вместо функции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будут стоять функции из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подпунктов 3.1.</a:t>
                </a:r>
              </a:p>
              <a:p>
                <a:pPr marL="0" indent="0">
                  <a:buNone/>
                </a:pP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Ответы: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симметричных промежутках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1800" dirty="0" smtClean="0"/>
                  <a:t>или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симметричных промежутках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1800" dirty="0"/>
                  <a:t>или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457200">
                  <a:spcBef>
                    <a:spcPts val="2400"/>
                  </a:spcBef>
                  <a:buNone/>
                </a:pP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45720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04664"/>
                <a:ext cx="8640960" cy="5577483"/>
              </a:xfrm>
              <a:blipFill rotWithShape="1">
                <a:blip r:embed="rId2"/>
                <a:stretch>
                  <a:fillRect l="-705" t="-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b="1" i="1" dirty="0"/>
                  <a:t>1)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ru-RU" sz="2000" b="1" i="1">
                        <a:latin typeface="Cambria Math"/>
                      </a:rPr>
                      <m:t>= </m:t>
                    </m:r>
                    <m:r>
                      <a:rPr lang="en-US" sz="20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два возможных варианта:</a:t>
                </a:r>
              </a:p>
              <a:p>
                <a:pPr marL="0" indent="0">
                  <a:buNone/>
                </a:pPr>
                <a:endParaRPr lang="ru-RU" sz="20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741" t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13630"/>
                  </p:ext>
                </p:extLst>
              </p:nvPr>
            </p:nvGraphicFramePr>
            <p:xfrm>
              <a:off x="395536" y="1340768"/>
              <a:ext cx="8496944" cy="480656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76464"/>
                    <a:gridCol w="4320480"/>
                  </a:tblGrid>
                  <a:tr h="47843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1.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= -1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=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где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- 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любая чётная, определённая на всей числовой прямой и принимающая неотрицательные значения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2.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≠-1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Зная, что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получим 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&gt;−1,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или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&lt;−1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1.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= 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=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где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)– 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любая чётная, определённая на всей числовой прямой и принимающая неположительные значения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2.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 ≠1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Зная, что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получим 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&lt;1,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или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&gt;1,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13630"/>
                  </p:ext>
                </p:extLst>
              </p:nvPr>
            </p:nvGraphicFramePr>
            <p:xfrm>
              <a:off x="395536" y="1340768"/>
              <a:ext cx="8496944" cy="47843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76464"/>
                    <a:gridCol w="4320480"/>
                  </a:tblGrid>
                  <a:tr h="47843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146" t="-127" r="-103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96756" t="-1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89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b="1" i="1" dirty="0"/>
                  <a:t>2)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ru-RU" sz="2000" b="1" i="1">
                        <a:latin typeface="Cambria Math"/>
                      </a:rPr>
                      <m:t>= −</m:t>
                    </m:r>
                    <m:r>
                      <a:rPr lang="en-US" sz="20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2000" b="1" dirty="0"/>
                  <a:t>.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b="1" u="sng" dirty="0"/>
                  <a:t>Для </a:t>
                </a:r>
                <a14:m>
                  <m:oMath xmlns:m="http://schemas.openxmlformats.org/officeDocument/2006/math">
                    <m:r>
                      <a:rPr lang="ru-RU" sz="2000" b="1" i="1" u="sng">
                        <a:latin typeface="Cambria Math"/>
                      </a:rPr>
                      <m:t>𝒙</m:t>
                    </m:r>
                    <m:r>
                      <a:rPr lang="ru-RU" sz="2000" b="1" i="1" u="sng">
                        <a:latin typeface="Cambria Math"/>
                      </a:rPr>
                      <m:t>≥</m:t>
                    </m:r>
                    <m:r>
                      <a:rPr lang="ru-RU" sz="2000" b="1" i="1" u="sng">
                        <a:latin typeface="Cambria Math"/>
                      </a:rPr>
                      <m:t>𝟎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2000" dirty="0"/>
                  <a:t>	</a:t>
                </a:r>
                <a:endParaRPr lang="ru-RU" sz="20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741" t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625733"/>
                  </p:ext>
                </p:extLst>
              </p:nvPr>
            </p:nvGraphicFramePr>
            <p:xfrm>
              <a:off x="539552" y="1412776"/>
              <a:ext cx="8208912" cy="481241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04456"/>
                    <a:gridCol w="4104456"/>
                  </a:tblGrid>
                  <a:tr h="446449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1.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= -1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indent="180340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=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где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 – 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любая нечётная, определённая на всей числовой прямой и принимающая неотрицательные значения д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ля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ru-RU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solidFill>
                                <a:srgbClr val="00B0F0"/>
                              </a:solidFill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2.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 ≠-1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Зная, что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получим 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&gt;−1,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или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&lt;−1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i="1" dirty="0" smtClean="0">
                              <a:solidFill>
                                <a:srgbClr val="00B0F0"/>
                              </a:solidFill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1133475" algn="l"/>
                            </a:tabLst>
                          </a:pPr>
                          <a:r>
                            <a:rPr lang="ru-RU" sz="2000" b="1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1.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= 1	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=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где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h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) – 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любая нечётная, определённая на всей числовой прямой и принимающая неположительные значения д</a:t>
                          </a:r>
                          <a:r>
                            <a:rPr lang="ru-RU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ля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ru-RU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2. </a:t>
                          </a:r>
                          <a:r>
                            <a:rPr lang="en-US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</a:t>
                          </a:r>
                          <a:r>
                            <a:rPr lang="ru-RU" sz="20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≠1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Зная, что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получим 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&lt;1,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≥0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или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&gt;1, 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≤0</m:t>
                              </m:r>
                            </m:oMath>
                          </a14:m>
                          <a:r>
                            <a:rPr lang="ru-RU" sz="2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solidFill>
                                <a:srgbClr val="00B0F0"/>
                              </a:solidFill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625733"/>
                  </p:ext>
                </p:extLst>
              </p:nvPr>
            </p:nvGraphicFramePr>
            <p:xfrm>
              <a:off x="539552" y="1412776"/>
              <a:ext cx="8208912" cy="47901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04456"/>
                    <a:gridCol w="4104456"/>
                  </a:tblGrid>
                  <a:tr h="47901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149" t="-127" r="-10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100149" t="-127" r="-1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9552" y="6021288"/>
                <a:ext cx="81369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Учитывая факт, что функция нечётна, получаем её значение 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021288"/>
                <a:ext cx="813690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25" t="-7692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433467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Обобщим: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AutoNum type="arabicPeriod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Разбиваем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 определения на пары симметричных промежутков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промежуток, включающий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𝒂</m:t>
                    </m:r>
                    <m:r>
                      <a:rPr lang="ru-RU" sz="2000" b="1" i="1">
                        <a:latin typeface="Cambria Math"/>
                      </a:rPr>
                      <m:t>=−</m:t>
                    </m:r>
                    <m:r>
                      <a:rPr lang="ru-RU" sz="2000" b="1" i="1">
                        <a:latin typeface="Cambria Math"/>
                      </a:rPr>
                      <m:t>𝟏</m:t>
                    </m:r>
                  </m:oMath>
                </a14:m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любая чётная, определённая на всей числовой прямой и принимающая неотрицательные значения или любая нечётная, определённая на всей числовой прямой и принимающая неотрицательные значения 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-при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b="1" i="1">
                        <a:latin typeface="Cambria Math"/>
                      </a:rPr>
                      <m:t>𝒂</m:t>
                    </m:r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𝟏</m:t>
                    </m:r>
                  </m:oMath>
                </a14:m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любая чётная, определённая на всей числовой прямой и принимающая неположительные значения или любая нечётная, определённая на всей числовой прямой и принимающая неположительные значения 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𝒂</m:t>
                    </m:r>
                    <m:r>
                      <a:rPr lang="ru-RU" sz="2000" b="1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b="1" i="1">
                            <a:latin typeface="Cambria Math"/>
                          </a:rPr>
                          <m:t>−</m:t>
                        </m:r>
                        <m:r>
                          <a:rPr lang="ru-RU" sz="2000" b="1" i="1">
                            <a:latin typeface="Cambria Math"/>
                          </a:rPr>
                          <m:t>𝟏</m:t>
                        </m:r>
                        <m:r>
                          <a:rPr lang="ru-RU" sz="2000" b="1" i="1">
                            <a:latin typeface="Cambria Math"/>
                          </a:rPr>
                          <m:t>; </m:t>
                        </m:r>
                        <m:r>
                          <a:rPr lang="ru-RU" sz="2000" b="1" i="1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≥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или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433467"/>
              </a:xfrm>
              <a:blipFill rotWithShape="1">
                <a:blip r:embed="rId2"/>
                <a:stretch>
                  <a:fillRect l="-741" t="-56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−∞; −1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≤0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4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4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1; +∞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≥0,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≥0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</m:num>
                          <m:den>
                            <m:r>
                              <a:rPr lang="ru-RU" sz="24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≤0,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≥0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</m:num>
                          <m:den>
                            <m:r>
                              <a:rPr lang="ru-RU" sz="24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4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5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Постановка задачи: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 всех пунктах задачи  функция  определена на всей числовой прямой и принимает действительные значения.</a:t>
                </a:r>
              </a:p>
              <a:p>
                <a:pPr marL="457200" lvl="1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1.1. Существует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 такая функция , что для любого действительного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выполнено равенство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 Найдите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функции  такие, что для любого действительного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выполнено равенство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ru-RU" sz="16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1.3. Найдите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функции  такие, что для любого действительного 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выполнено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равенство 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u-RU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.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(3)            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2.1. Найдите все значения параметра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которых функциональное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(4)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не имеет решений;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б) имеет единственное решение;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в) имеет более одного решения.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 решением функционального уравнения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подразумевается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наличие такой функции , что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равенство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верно для </a:t>
                </a:r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любого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действительного значения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2.2. Найдите все значения параметров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которых функциональное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не имеет решений;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б) имеет единственное решение;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в) имеет более одного решения.</a:t>
                </a:r>
              </a:p>
              <a:p>
                <a:pPr marL="0" indent="0">
                  <a:buNone/>
                </a:pPr>
                <a:endParaRPr lang="ru-RU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370" t="-320" r="-296" b="-8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Уравнения пунктов 1.1, 1.2, 1.3 – частные случаи 2.1.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2.1. Найдите все значения параметра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которых функциональное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не имеет решений;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б) имеет единственное решение;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в) имеет более одного решения.</a:t>
                </a:r>
              </a:p>
              <a:p>
                <a:pPr marL="0" indent="457200">
                  <a:buNone/>
                </a:pPr>
                <a:endParaRPr lang="ru-RU" sz="2000" i="1" dirty="0" smtClean="0"/>
              </a:p>
              <a:p>
                <a:pPr marL="0" indent="457200">
                  <a:buNone/>
                </a:pP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Решение.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 		 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 		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−2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.	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Рассмотрим несколько случаев:</a:t>
                </a:r>
              </a:p>
              <a:p>
                <a:pPr marL="0" lvl="0" indent="457200">
                  <a:buNone/>
                </a:pP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1)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= 0.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=|</m:t>
                    </m:r>
                    <m:r>
                      <a:rPr lang="ru-RU" sz="2000" i="1">
                        <a:latin typeface="Cambria Math"/>
                      </a:rPr>
                      <m:t>𝑓</m:t>
                    </m:r>
                    <m:r>
                      <a:rPr lang="ru-RU" sz="2000" i="1">
                        <a:latin typeface="Cambria Math"/>
                      </a:rPr>
                      <m:t>(</m:t>
                    </m:r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)|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что неверно для отрицательных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а должно быть верно для </a:t>
                </a:r>
                <a:r>
                  <a:rPr lang="ru-RU" sz="2000" u="sng" dirty="0">
                    <a:latin typeface="Times New Roman" pitchFamily="18" charset="0"/>
                    <a:cs typeface="Times New Roman" pitchFamily="18" charset="0"/>
                  </a:rPr>
                  <a:t>любого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endParaRPr lang="ru-RU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</p:spPr>
            <p:txBody>
              <a:bodyPr numCol="2">
                <a:noAutofit/>
              </a:bodyPr>
              <a:lstStyle/>
              <a:p>
                <a:pPr marL="0" indent="457200">
                  <a:buNone/>
                </a:pPr>
                <a:r>
                  <a:rPr lang="ru-RU" sz="2000" dirty="0" smtClean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i="1" dirty="0" smtClean="0">
                  <a:latin typeface="Cambria Math"/>
                </a:endParaRPr>
              </a:p>
              <a:p>
                <a:pPr marL="0" indent="457200">
                  <a:buNone/>
                </a:pPr>
                <a:r>
                  <a:rPr lang="ru-RU" sz="2000" dirty="0" smtClean="0"/>
                  <a:t>2.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−2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000" dirty="0"/>
              </a:p>
              <a:p>
                <a:pPr marL="0" indent="457200">
                  <a:buNone/>
                </a:pPr>
                <a:r>
                  <a:rPr lang="ru-RU" sz="2000" dirty="0" smtClean="0"/>
                  <a:t> 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	 </a:t>
                </a:r>
                <a:endParaRPr lang="ru-RU" sz="2000" b="1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≥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  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Т.к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≠−1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то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, значит,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&gt;−1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 smtClean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 smtClean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lang="ru-RU" sz="2000" b="1" dirty="0" smtClean="0"/>
              </a:p>
              <a:p>
                <a:pPr marL="0" indent="457200">
                  <a:buNone/>
                </a:pPr>
                <a:endParaRPr lang="ru-RU" sz="2000" b="1" dirty="0"/>
              </a:p>
              <a:p>
                <a:pPr marL="0" indent="457200">
                  <a:buNone/>
                </a:pPr>
                <a:endParaRPr lang="ru-RU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300000"/>
                  </a:lnSpc>
                  <a:buNone/>
                </a:pP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&lt;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|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∙</m:t>
                    </m:r>
                    <m:r>
                      <a:rPr lang="ru-RU" sz="2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2000" b="0" i="1" smtClean="0">
                        <a:latin typeface="Cambria Math"/>
                      </a:rPr>
                      <m:t>)</m:t>
                    </m:r>
                    <m:r>
                      <a:rPr lang="ru-RU" sz="2000" i="1">
                        <a:latin typeface="Cambria Math"/>
                      </a:rPr>
                      <m:t>+|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ru-RU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)|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Т.к.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+1&gt;0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  </a:t>
                </a:r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+1≤0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=±(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336704"/>
              </a:xfrm>
              <a:blipFill rotWithShape="1">
                <a:blip r:embed="rId2"/>
                <a:stretch>
                  <a:fillRect t="-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92670" y="908720"/>
                <a:ext cx="4572000" cy="8617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indent="457200" algn="ctr">
                  <a:lnSpc>
                    <a:spcPct val="150000"/>
                  </a:lnSpc>
                </a:pPr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2)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&lt; 0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457200" algn="ctr"/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70" y="908720"/>
                <a:ext cx="4572000" cy="861774"/>
              </a:xfrm>
              <a:prstGeom prst="rect">
                <a:avLst/>
              </a:prstGeom>
              <a:blipFill rotWithShape="1">
                <a:blip r:embed="rId3"/>
                <a:stretch>
                  <a:fillRect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480720"/>
              </a:xfrm>
            </p:spPr>
            <p:txBody>
              <a:bodyPr numCol="2">
                <a:noAutofit/>
              </a:bodyPr>
              <a:lstStyle/>
              <a:p>
                <a:pPr marL="0" indent="457200">
                  <a:buClr>
                    <a:schemeClr val="bg1"/>
                  </a:buClr>
                  <a:buNone/>
                </a:pPr>
                <a:r>
                  <a:rPr lang="ru-RU" sz="2000" dirty="0" smtClean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i="1" dirty="0" smtClean="0">
                  <a:latin typeface="Cambria Math"/>
                </a:endParaRPr>
              </a:p>
              <a:p>
                <a:pPr marL="0" indent="457200">
                  <a:buClr>
                    <a:schemeClr val="bg1"/>
                  </a:buClr>
                  <a:buNone/>
                </a:pPr>
                <a:r>
                  <a:rPr lang="ru-RU" sz="2000" dirty="0" smtClean="0"/>
                  <a:t>2.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−2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.	 </a:t>
                </a:r>
                <a:endParaRPr lang="ru-RU" sz="20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endParaRPr lang="ru-RU" sz="2000" b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200000"/>
                  </a:lnSpc>
                  <a:buClr>
                    <a:schemeClr val="bg1"/>
                  </a:buClr>
                  <a:buNone/>
                </a:pPr>
                <a:r>
                  <a:rPr lang="ru-RU" sz="2000" b="1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𝒙</m:t>
                    </m:r>
                    <m:r>
                      <a:rPr lang="ru-RU" sz="2000" b="1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≥</m:t>
                    </m:r>
                    <m:r>
                      <a:rPr lang="ru-RU" sz="2000" b="1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𝟎</m:t>
                    </m:r>
                  </m:oMath>
                </a14:m>
                <a:endParaRPr lang="ru-RU" sz="2000" b="1" i="1" dirty="0" smtClean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ru-RU" sz="20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i="1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ru-RU" sz="20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Т.к.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</m:t>
                    </m:r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≠1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, то</a:t>
                </a:r>
                <a:endParaRPr lang="ru-RU" sz="2000" dirty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−1</m:t>
                        </m:r>
                      </m:den>
                    </m:f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Times New Roman"/>
                        <a:cs typeface="Times New Roman"/>
                      </a:rPr>
                      <m:t>≥0</m:t>
                    </m:r>
                  </m:oMath>
                </a14:m>
                <a:r>
                  <a:rPr lang="ru-RU" sz="2000" b="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,</a:t>
                </a:r>
                <a:r>
                  <a:rPr lang="ru-RU" sz="2000" b="0" i="1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:r>
                  <a:rPr lang="ru-RU" sz="2000" b="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значит,</a:t>
                </a:r>
                <a:r>
                  <a:rPr lang="ru-RU" sz="2000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</m:t>
                    </m:r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&lt;1</m:t>
                    </m:r>
                  </m:oMath>
                </a14:m>
                <a:r>
                  <a:rPr lang="ru-RU" sz="20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endParaRPr lang="ru-RU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endPara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endParaRPr lang="ru-RU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endParaRPr lang="ru-RU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300000"/>
                  </a:lnSpc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endParaRPr lang="ru-RU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spcAft>
                    <a:spcPts val="1000"/>
                  </a:spcAft>
                  <a:buClr>
                    <a:schemeClr val="bg1"/>
                  </a:buClr>
                  <a:buNone/>
                </a:pP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&lt;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Т.к.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−1&lt;0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то,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−1≥0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50000"/>
                  </a:lnSpc>
                  <a:buClr>
                    <a:schemeClr val="bg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=±</m:t>
                    </m:r>
                    <m:r>
                      <a:rPr lang="ru-RU" sz="2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ru-RU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Clr>
                    <a:schemeClr val="bg1"/>
                  </a:buClr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480720"/>
              </a:xfrm>
              <a:blipFill rotWithShape="1">
                <a:blip r:embed="rId2"/>
                <a:stretch>
                  <a:fillRect t="-4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908720"/>
                <a:ext cx="4572000" cy="8617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indent="457200" algn="ctr">
                  <a:lnSpc>
                    <a:spcPct val="150000"/>
                  </a:lnSpc>
                </a:pP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&gt; 0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457200" algn="ctr"/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ru-RU" sz="2000" i="1">
                        <a:latin typeface="Cambria Math"/>
                      </a:rPr>
                      <m:t>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908720"/>
                <a:ext cx="4572000" cy="861774"/>
              </a:xfrm>
              <a:prstGeom prst="rect">
                <a:avLst/>
              </a:prstGeom>
              <a:blipFill rotWithShape="1">
                <a:blip r:embed="rId3"/>
                <a:stretch>
                  <a:fillRect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4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Обобщим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не имеет решений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−∞;−1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∪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ru-RU" sz="2000" i="1">
                            <a:latin typeface="Cambria Math"/>
                          </a:rPr>
                          <m:t>; 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u-RU" sz="2000" i="1">
                        <a:latin typeface="Cambria Math"/>
                      </a:rPr>
                      <m:t>∪[1; +∞)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−1;− 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</m:t>
                            </m:r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∈[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; 1)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олько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 решение имеется: 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(тогда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=−2</m:t>
                    </m:r>
                    <m:r>
                      <a:rPr lang="ru-RU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>
                            <a:latin typeface="Cambria Math"/>
                          </a:rPr>
                          <m:t>тогда </m:t>
                        </m:r>
                        <m:r>
                          <a:rPr lang="ru-RU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ru-RU" sz="2000" i="1">
                            <a:latin typeface="Cambria Math"/>
                          </a:rPr>
                          <m:t>=0</m:t>
                        </m:r>
                        <m:r>
                          <a:rPr lang="ru-RU" sz="2000">
                            <a:latin typeface="Cambria Math"/>
                          </a:rPr>
                          <m:t> для 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&lt;0</m:t>
                        </m:r>
                        <m:r>
                          <a:rPr lang="ru-RU" sz="2000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ru-RU" sz="2000" i="1">
                            <a:latin typeface="Cambria Math"/>
                          </a:rPr>
                          <m:t>=2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>
                            <a:latin typeface="Cambria Math"/>
                          </a:rPr>
                          <m:t> для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1" indent="45720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Ответ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не существует.</a:t>
                </a:r>
              </a:p>
              <a:p>
                <a:pPr marL="0" lvl="1" indent="45720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Ответ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0,   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1.3.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Ответ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</a:rPr>
                              <m:t>−4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≥0 ,</m:t>
                            </m:r>
                          </m:num>
                          <m:den>
                            <m:r>
                              <a:rPr lang="ru-RU" sz="2000" i="1">
                                <a:latin typeface="Cambria Math"/>
                              </a:rPr>
                              <m:t>±2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 , 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&lt;0.</m:t>
                            </m:r>
                          </m:den>
                        </m:f>
                      </m:e>
                    </m:d>
                  </m:oMath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264696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2.2. Найдите все значения параметров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которых функциональное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ru-RU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600" i="1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а) не имеет решений;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б) имеет единственное решение;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в) имеет более одного решения.</a:t>
                </a:r>
              </a:p>
              <a:p>
                <a:pPr marL="0" indent="457200">
                  <a:buNone/>
                </a:pPr>
                <a:endParaRPr lang="ru-RU" sz="20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Решение.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 		 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ru-RU" sz="2000" i="1" dirty="0">
                    <a:latin typeface="Times New Roman" pitchFamily="18" charset="0"/>
                    <a:cs typeface="Times New Roman" pitchFamily="18" charset="0"/>
                  </a:rPr>
                  <a:t> 		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−2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Рассмотрим несколько случаев:</a:t>
                </a:r>
              </a:p>
              <a:p>
                <a:pPr marL="0" lvl="0" indent="457200">
                  <a:buNone/>
                </a:pP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sz="2200" dirty="0">
                    <a:latin typeface="Times New Roman" pitchFamily="18" charset="0"/>
                    <a:cs typeface="Times New Roman" pitchFamily="18" charset="0"/>
                  </a:rPr>
                  <a:t> = 0.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ru-RU" sz="2000" i="1">
                        <a:latin typeface="Cambria Math"/>
                      </a:rPr>
                      <m:t>𝑎𝑓</m:t>
                    </m:r>
                    <m:r>
                      <a:rPr lang="ru-RU" sz="2000" i="1">
                        <a:latin typeface="Cambria Math"/>
                      </a:rPr>
                      <m:t>(|</m:t>
                    </m:r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|)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20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 		 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457200">
                  <a:buNone/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370" t="-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</a:rPr>
                      <m:t>−2</m:t>
                    </m:r>
                    <m:r>
                      <a:rPr lang="en-US" sz="18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2)</a:t>
                </a:r>
                <a:r>
                  <a:rPr lang="ru-RU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ru-RU" sz="22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&gt; 0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≥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≠−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&gt;−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(то есть для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≤−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решений нет).</a:t>
                </a:r>
              </a:p>
              <a:p>
                <a:pPr marL="0" indent="0" algn="ctr">
                  <a:buNone/>
                </a:pPr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&lt;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|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ru-RU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)|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ru-RU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ru-RU" sz="2000" i="1">
                            <a:latin typeface="Cambria Math"/>
                          </a:rPr>
                          <m:t>+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  <m:r>
                          <a:rPr lang="ru-RU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значит,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≤0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=±(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889" b="-13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228184" y="980728"/>
            <a:ext cx="1553630" cy="539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 &lt;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96787" y="5085184"/>
                <a:ext cx="3816424" cy="96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значит,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что верно.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87" y="5085184"/>
                <a:ext cx="3816424" cy="967188"/>
              </a:xfrm>
              <a:prstGeom prst="rect">
                <a:avLst/>
              </a:prstGeom>
              <a:blipFill rotWithShape="1"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</a:rPr>
                      <m:t>−2</m:t>
                    </m:r>
                    <m:r>
                      <a:rPr lang="en-US" sz="18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ru-RU" sz="22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ru-RU" sz="2200" i="1" dirty="0" smtClean="0"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  <m:r>
                          <a:rPr lang="ru-RU" sz="2000" i="1"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ru-RU" sz="2000" i="1">
                        <a:latin typeface="Cambria Math"/>
                      </a:rPr>
                      <m:t>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≥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≠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− 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(то есть для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решений нет).</a:t>
                </a:r>
              </a:p>
              <a:p>
                <a:pPr marL="0" indent="0" algn="ctr">
                  <a:buNone/>
                </a:pPr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/>
                      </a:rPr>
                      <m:t>𝒙</m:t>
                    </m:r>
                    <m:r>
                      <a:rPr lang="ru-RU" sz="2000" b="1" i="1">
                        <a:latin typeface="Cambria Math"/>
                      </a:rPr>
                      <m:t>&lt;</m:t>
                    </m:r>
                    <m:r>
                      <a:rPr lang="ru-RU" sz="2000" b="1" i="1">
                        <a:latin typeface="Cambria Math"/>
                      </a:rPr>
                      <m:t>𝟎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|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− 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ru-RU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)|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− 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ru-RU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− </m:t>
                        </m:r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  <m:r>
                          <a:rPr lang="ru-RU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𝑥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значит, 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≤0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т.е.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en-US" sz="20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=±(</m:t>
                      </m:r>
                      <m:f>
                        <m:f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  <m:r>
                            <a:rPr lang="ru-RU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sz="20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21499"/>
              </a:xfrm>
              <a:blipFill rotWithShape="1">
                <a:blip r:embed="rId2"/>
                <a:stretch>
                  <a:fillRect l="-889" b="-107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228184" y="692696"/>
            <a:ext cx="155363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 &gt;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86155" y="5110618"/>
                <a:ext cx="3816424" cy="847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𝑥</m:t>
                    </m:r>
                    <m:r>
                      <a:rPr lang="ru-RU" sz="200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ru-RU" sz="2000" i="1">
                        <a:latin typeface="Cambria Math"/>
                      </a:rPr>
                      <m:t>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значит,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2</m:t>
                    </m:r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−</m:t>
                    </m:r>
                    <m:r>
                      <a:rPr lang="ru-RU" sz="2000" i="1">
                        <a:latin typeface="Cambria Math"/>
                      </a:rPr>
                      <m:t>𝑏</m:t>
                    </m:r>
                    <m:r>
                      <a:rPr lang="ru-RU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𝑎</m:t>
                    </m:r>
                    <m:r>
                      <a:rPr lang="ru-RU" sz="2000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.</m:t>
                    </m:r>
                  </m:oMath>
                </a14:m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155" y="5110618"/>
                <a:ext cx="3816424" cy="847733"/>
              </a:xfrm>
              <a:prstGeom prst="rect">
                <a:avLst/>
              </a:prstGeom>
              <a:blipFill rotWithShape="1">
                <a:blip r:embed="rId3"/>
                <a:stretch>
                  <a:fillRect t="-3597" b="-3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1936</Words>
  <Application>Microsoft Office PowerPoint</Application>
  <PresentationFormat>Экран (4:3)</PresentationFormat>
  <Paragraphs>225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Задача 8. Функциональные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Учитель</cp:lastModifiedBy>
  <cp:revision>62</cp:revision>
  <dcterms:created xsi:type="dcterms:W3CDTF">2019-10-14T18:09:17Z</dcterms:created>
  <dcterms:modified xsi:type="dcterms:W3CDTF">2019-11-30T13:32:31Z</dcterms:modified>
</cp:coreProperties>
</file>