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67" r:id="rId6"/>
    <p:sldId id="259" r:id="rId7"/>
    <p:sldId id="260" r:id="rId8"/>
    <p:sldId id="270" r:id="rId9"/>
    <p:sldId id="261" r:id="rId10"/>
    <p:sldId id="262" r:id="rId11"/>
    <p:sldId id="271" r:id="rId12"/>
    <p:sldId id="263" r:id="rId13"/>
    <p:sldId id="264" r:id="rId14"/>
    <p:sldId id="265" r:id="rId15"/>
    <p:sldId id="266" r:id="rId16"/>
    <p:sldId id="272"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208796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319801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373581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199305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182975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390667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230919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409568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334967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61897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1B17F-CCDB-4015-9BB8-9CF3E58EDE8E}" type="datetimeFigureOut">
              <a:rPr lang="ru-RU" smtClean="0"/>
              <a:pPr/>
              <a:t>26.07.2019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2D084EC-AD51-40B8-AB0D-4443C0DDAF92}" type="slidenum">
              <a:rPr lang="ru-RU" smtClean="0"/>
              <a:pPr/>
              <a:t>‹#›</a:t>
            </a:fld>
            <a:endParaRPr lang="ru-RU"/>
          </a:p>
        </p:txBody>
      </p:sp>
    </p:spTree>
    <p:extLst>
      <p:ext uri="{BB962C8B-B14F-4D97-AF65-F5344CB8AC3E}">
        <p14:creationId xmlns:p14="http://schemas.microsoft.com/office/powerpoint/2010/main" val="312348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1B17F-CCDB-4015-9BB8-9CF3E58EDE8E}" type="datetimeFigureOut">
              <a:rPr lang="ru-RU" smtClean="0"/>
              <a:pPr/>
              <a:t>26.07.2019</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084EC-AD51-40B8-AB0D-4443C0DDAF92}" type="slidenum">
              <a:rPr lang="ru-RU" smtClean="0"/>
              <a:pPr/>
              <a:t>‹#›</a:t>
            </a:fld>
            <a:endParaRPr lang="ru-RU"/>
          </a:p>
        </p:txBody>
      </p:sp>
    </p:spTree>
    <p:extLst>
      <p:ext uri="{BB962C8B-B14F-4D97-AF65-F5344CB8AC3E}">
        <p14:creationId xmlns:p14="http://schemas.microsoft.com/office/powerpoint/2010/main" val="314543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76872"/>
            <a:ext cx="7772400" cy="1470025"/>
          </a:xfrm>
        </p:spPr>
        <p:txBody>
          <a:bodyPr>
            <a:normAutofit/>
          </a:bodyPr>
          <a:lstStyle/>
          <a:p>
            <a:r>
              <a:rPr lang="ru-RU" b="1" dirty="0"/>
              <a:t> Распространение слухов</a:t>
            </a:r>
            <a:br>
              <a:rPr lang="ru-RU" b="1" dirty="0"/>
            </a:br>
            <a:r>
              <a:rPr lang="ru-RU" sz="2800" dirty="0"/>
              <a:t>(несколько видоизменено)</a:t>
            </a:r>
            <a:endParaRPr lang="ru-RU" sz="2700" b="1" dirty="0"/>
          </a:p>
        </p:txBody>
      </p:sp>
      <p:sp>
        <p:nvSpPr>
          <p:cNvPr id="3" name="Subtitle 2"/>
          <p:cNvSpPr>
            <a:spLocks noGrp="1"/>
          </p:cNvSpPr>
          <p:nvPr>
            <p:ph type="subTitle" idx="1"/>
          </p:nvPr>
        </p:nvSpPr>
        <p:spPr>
          <a:xfrm>
            <a:off x="1371600" y="3861048"/>
            <a:ext cx="7232848" cy="1777752"/>
          </a:xfrm>
        </p:spPr>
        <p:txBody>
          <a:bodyPr>
            <a:normAutofit lnSpcReduction="10000"/>
          </a:bodyPr>
          <a:lstStyle/>
          <a:p>
            <a:pPr algn="r"/>
            <a:endParaRPr lang="ru-RU" sz="2600" dirty="0">
              <a:solidFill>
                <a:schemeClr val="tx1">
                  <a:lumMod val="75000"/>
                  <a:lumOff val="25000"/>
                </a:schemeClr>
              </a:solidFill>
            </a:endParaRPr>
          </a:p>
          <a:p>
            <a:pPr algn="r"/>
            <a:endParaRPr lang="en-US" sz="2600" dirty="0">
              <a:solidFill>
                <a:schemeClr val="tx1">
                  <a:lumMod val="75000"/>
                  <a:lumOff val="25000"/>
                </a:schemeClr>
              </a:solidFill>
            </a:endParaRPr>
          </a:p>
          <a:p>
            <a:pPr algn="r"/>
            <a:r>
              <a:rPr lang="ru-RU" sz="2600" dirty="0">
                <a:solidFill>
                  <a:schemeClr val="tx1">
                    <a:lumMod val="75000"/>
                    <a:lumOff val="25000"/>
                  </a:schemeClr>
                </a:solidFill>
              </a:rPr>
              <a:t>Автор : Станкевич Елена Юрьевна</a:t>
            </a:r>
          </a:p>
          <a:p>
            <a:pPr algn="r"/>
            <a:r>
              <a:rPr lang="ru-RU" sz="2400" dirty="0">
                <a:solidFill>
                  <a:schemeClr val="tx1">
                    <a:lumMod val="75000"/>
                    <a:lumOff val="25000"/>
                  </a:schemeClr>
                </a:solidFill>
              </a:rPr>
              <a:t>Научный руководитель</a:t>
            </a:r>
            <a:r>
              <a:rPr lang="ru-RU" sz="2400" i="1" dirty="0">
                <a:solidFill>
                  <a:schemeClr val="tx1">
                    <a:lumMod val="75000"/>
                    <a:lumOff val="25000"/>
                  </a:schemeClr>
                </a:solidFill>
              </a:rPr>
              <a:t>: Чернов Сергей Юрьевич</a:t>
            </a:r>
          </a:p>
        </p:txBody>
      </p:sp>
    </p:spTree>
    <p:extLst>
      <p:ext uri="{BB962C8B-B14F-4D97-AF65-F5344CB8AC3E}">
        <p14:creationId xmlns:p14="http://schemas.microsoft.com/office/powerpoint/2010/main" val="15567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190C4224-5331-4323-B535-EF5ED55D936D}"/>
              </a:ext>
            </a:extLst>
          </p:cNvPr>
          <p:cNvSpPr>
            <a:spLocks noGrp="1"/>
          </p:cNvSpPr>
          <p:nvPr>
            <p:ph idx="1"/>
          </p:nvPr>
        </p:nvSpPr>
        <p:spPr>
          <a:xfrm>
            <a:off x="539552" y="404664"/>
            <a:ext cx="8147248" cy="5721499"/>
          </a:xfrm>
        </p:spPr>
        <p:txBody>
          <a:bodyPr/>
          <a:lstStyle/>
          <a:p>
            <a:pPr marL="0" indent="255600">
              <a:buNone/>
            </a:pPr>
            <a:r>
              <a:rPr lang="ru-RU" sz="2400" dirty="0"/>
              <a:t>Предположим, что можно больше, т.е. (</a:t>
            </a:r>
            <a:r>
              <a:rPr lang="en-US" sz="2400" dirty="0"/>
              <a:t>n - 1</a:t>
            </a:r>
            <a:r>
              <a:rPr lang="ru-RU" sz="2400" dirty="0"/>
              <a:t>). Тогда обмен всеми слухами происходит через одного сплетника. Ему необходим (</a:t>
            </a:r>
            <a:r>
              <a:rPr lang="en-US" sz="2400" dirty="0"/>
              <a:t>n - 1</a:t>
            </a:r>
            <a:r>
              <a:rPr lang="ru-RU" sz="2400" dirty="0"/>
              <a:t>) звонок, чтобы собрать слухи и (</a:t>
            </a:r>
            <a:r>
              <a:rPr lang="en-US" sz="2400" dirty="0"/>
              <a:t>n - 2</a:t>
            </a:r>
            <a:r>
              <a:rPr lang="ru-RU" sz="2400" dirty="0"/>
              <a:t>), чтобы поделиться ими со всеми. </a:t>
            </a:r>
            <a:endParaRPr lang="en-US" sz="2400" dirty="0"/>
          </a:p>
          <a:p>
            <a:pPr marL="0" indent="255600">
              <a:buNone/>
            </a:pPr>
            <a:endParaRPr lang="en-US" dirty="0"/>
          </a:p>
        </p:txBody>
      </p:sp>
      <p:grpSp>
        <p:nvGrpSpPr>
          <p:cNvPr id="53" name="Группа 52"/>
          <p:cNvGrpSpPr/>
          <p:nvPr/>
        </p:nvGrpSpPr>
        <p:grpSpPr>
          <a:xfrm>
            <a:off x="2267744" y="2420888"/>
            <a:ext cx="4099919" cy="2664296"/>
            <a:chOff x="2555776" y="2348880"/>
            <a:chExt cx="2679843" cy="1741472"/>
          </a:xfrm>
        </p:grpSpPr>
        <p:sp>
          <p:nvSpPr>
            <p:cNvPr id="5" name="Овал 4">
              <a:extLst>
                <a:ext uri="{FF2B5EF4-FFF2-40B4-BE49-F238E27FC236}">
                  <a16:creationId xmlns="" xmlns:a16="http://schemas.microsoft.com/office/drawing/2014/main" id="{41B26517-C225-4841-9F81-2B782A734F81}"/>
                </a:ext>
              </a:extLst>
            </p:cNvPr>
            <p:cNvSpPr/>
            <p:nvPr/>
          </p:nvSpPr>
          <p:spPr>
            <a:xfrm flipH="1">
              <a:off x="5004048" y="3356992"/>
              <a:ext cx="231571" cy="3013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Овал 5">
              <a:extLst>
                <a:ext uri="{FF2B5EF4-FFF2-40B4-BE49-F238E27FC236}">
                  <a16:creationId xmlns="" xmlns:a16="http://schemas.microsoft.com/office/drawing/2014/main" id="{41B26517-C225-4841-9F81-2B782A734F81}"/>
                </a:ext>
              </a:extLst>
            </p:cNvPr>
            <p:cNvSpPr/>
            <p:nvPr/>
          </p:nvSpPr>
          <p:spPr>
            <a:xfrm flipH="1">
              <a:off x="3851920" y="3789040"/>
              <a:ext cx="231571" cy="3013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Овал 6">
              <a:extLst>
                <a:ext uri="{FF2B5EF4-FFF2-40B4-BE49-F238E27FC236}">
                  <a16:creationId xmlns="" xmlns:a16="http://schemas.microsoft.com/office/drawing/2014/main" id="{41B26517-C225-4841-9F81-2B782A734F81}"/>
                </a:ext>
              </a:extLst>
            </p:cNvPr>
            <p:cNvSpPr/>
            <p:nvPr/>
          </p:nvSpPr>
          <p:spPr>
            <a:xfrm flipH="1">
              <a:off x="2555776" y="3212976"/>
              <a:ext cx="231571" cy="3013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Прямая со стрелкой 26"/>
            <p:cNvCxnSpPr>
              <a:stCxn id="7" idx="1"/>
              <a:endCxn id="4" idx="6"/>
            </p:cNvCxnSpPr>
            <p:nvPr/>
          </p:nvCxnSpPr>
          <p:spPr>
            <a:xfrm flipV="1">
              <a:off x="2753434" y="2499536"/>
              <a:ext cx="1314510" cy="7575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stCxn id="5" idx="7"/>
              <a:endCxn id="4" idx="2"/>
            </p:cNvCxnSpPr>
            <p:nvPr/>
          </p:nvCxnSpPr>
          <p:spPr>
            <a:xfrm flipH="1" flipV="1">
              <a:off x="4299515" y="2499536"/>
              <a:ext cx="738446" cy="90158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stCxn id="6" idx="0"/>
              <a:endCxn id="4" idx="5"/>
            </p:cNvCxnSpPr>
            <p:nvPr/>
          </p:nvCxnSpPr>
          <p:spPr>
            <a:xfrm flipV="1">
              <a:off x="3967705" y="2606066"/>
              <a:ext cx="134152" cy="11829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a:stCxn id="4" idx="5"/>
              <a:endCxn id="7" idx="2"/>
            </p:cNvCxnSpPr>
            <p:nvPr/>
          </p:nvCxnSpPr>
          <p:spPr>
            <a:xfrm flipH="1">
              <a:off x="2787347" y="2606066"/>
              <a:ext cx="1314510" cy="7575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p:cNvCxnSpPr>
              <a:stCxn id="4" idx="4"/>
              <a:endCxn id="6" idx="1"/>
            </p:cNvCxnSpPr>
            <p:nvPr/>
          </p:nvCxnSpPr>
          <p:spPr>
            <a:xfrm flipH="1">
              <a:off x="4049578" y="2650192"/>
              <a:ext cx="134151" cy="11829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a:stCxn id="4" idx="3"/>
              <a:endCxn id="5" idx="6"/>
            </p:cNvCxnSpPr>
            <p:nvPr/>
          </p:nvCxnSpPr>
          <p:spPr>
            <a:xfrm>
              <a:off x="4265602" y="2606066"/>
              <a:ext cx="738446" cy="90158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Овал 3">
              <a:extLst>
                <a:ext uri="{FF2B5EF4-FFF2-40B4-BE49-F238E27FC236}">
                  <a16:creationId xmlns="" xmlns:a16="http://schemas.microsoft.com/office/drawing/2014/main" id="{41B26517-C225-4841-9F81-2B782A734F81}"/>
                </a:ext>
              </a:extLst>
            </p:cNvPr>
            <p:cNvSpPr/>
            <p:nvPr/>
          </p:nvSpPr>
          <p:spPr>
            <a:xfrm flipH="1">
              <a:off x="4067944" y="2348880"/>
              <a:ext cx="231571" cy="3013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353284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0514AF1D-E23D-4D73-A6E5-B779C6E4C725}"/>
              </a:ext>
            </a:extLst>
          </p:cNvPr>
          <p:cNvSpPr>
            <a:spLocks noGrp="1"/>
          </p:cNvSpPr>
          <p:nvPr>
            <p:ph idx="1"/>
          </p:nvPr>
        </p:nvSpPr>
        <p:spPr>
          <a:xfrm>
            <a:off x="457200" y="476672"/>
            <a:ext cx="8229600" cy="5649491"/>
          </a:xfrm>
        </p:spPr>
        <p:txBody>
          <a:bodyPr anchor="ctr">
            <a:normAutofit/>
          </a:bodyPr>
          <a:lstStyle/>
          <a:p>
            <a:pPr marL="400050" lvl="1" indent="0" algn="ctr">
              <a:buNone/>
            </a:pPr>
            <a:r>
              <a:rPr lang="ru-RU" sz="4000" b="1" dirty="0"/>
              <a:t>Часть</a:t>
            </a:r>
            <a:r>
              <a:rPr lang="ru-RU" sz="4000" dirty="0"/>
              <a:t> </a:t>
            </a:r>
            <a:r>
              <a:rPr lang="en-US" sz="4000" dirty="0"/>
              <a:t>IV </a:t>
            </a:r>
            <a:endParaRPr lang="ru-RU" sz="4000" dirty="0"/>
          </a:p>
          <a:p>
            <a:pPr marL="400050" lvl="1" indent="0" algn="ctr">
              <a:buNone/>
            </a:pPr>
            <a:r>
              <a:rPr lang="ru-RU" sz="4000" b="1" dirty="0"/>
              <a:t>Полные подграфы</a:t>
            </a:r>
            <a:endParaRPr lang="en-US" sz="4000" b="1" dirty="0"/>
          </a:p>
        </p:txBody>
      </p:sp>
    </p:spTree>
    <p:extLst>
      <p:ext uri="{BB962C8B-B14F-4D97-AF65-F5344CB8AC3E}">
        <p14:creationId xmlns:p14="http://schemas.microsoft.com/office/powerpoint/2010/main" val="1490516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 xmlns:a16="http://schemas.microsoft.com/office/drawing/2014/main" id="{190C4224-5331-4323-B535-EF5ED55D936D}"/>
                  </a:ext>
                </a:extLst>
              </p:cNvPr>
              <p:cNvSpPr>
                <a:spLocks noGrp="1"/>
              </p:cNvSpPr>
              <p:nvPr>
                <p:ph idx="1"/>
              </p:nvPr>
            </p:nvSpPr>
            <p:spPr>
              <a:xfrm>
                <a:off x="529208" y="404664"/>
                <a:ext cx="8147248" cy="5976664"/>
              </a:xfrm>
            </p:spPr>
            <p:txBody>
              <a:bodyPr>
                <a:normAutofit fontScale="92500" lnSpcReduction="20000"/>
              </a:bodyPr>
              <a:lstStyle/>
              <a:p>
                <a:pPr marL="0" indent="255600">
                  <a:buNone/>
                </a:pPr>
                <a:r>
                  <a:rPr lang="ru-RU" sz="2400" b="1" dirty="0"/>
                  <a:t>4.</a:t>
                </a:r>
                <a:r>
                  <a:rPr lang="en-US" sz="2400" b="1" dirty="0"/>
                  <a:t>1. </a:t>
                </a:r>
                <a:r>
                  <a:rPr lang="ru-RU" sz="2400" dirty="0"/>
                  <a:t>Могут ли в графе оповещения быть полные подграфы? Если да, то какого размера?</a:t>
                </a:r>
              </a:p>
              <a:p>
                <a:pPr marL="0" indent="255600">
                  <a:buNone/>
                </a:pPr>
                <a:r>
                  <a:rPr lang="ru-RU" sz="2400" b="1" dirty="0"/>
                  <a:t>Решение</a:t>
                </a:r>
              </a:p>
              <a:p>
                <a:pPr marL="0" indent="255600">
                  <a:buNone/>
                </a:pPr>
                <a:r>
                  <a:rPr lang="ru-RU" sz="2400" dirty="0"/>
                  <a:t>Пусть полный подграф содержит </a:t>
                </a:r>
                <a:r>
                  <a:rPr lang="en-US" sz="2400" dirty="0"/>
                  <a:t>k </a:t>
                </a:r>
                <a:r>
                  <a:rPr lang="ru-RU" sz="2400" dirty="0"/>
                  <a:t>вершин. Совместим их в одну.</a:t>
                </a:r>
                <a:endParaRPr lang="en-US" sz="2400" dirty="0"/>
              </a:p>
              <a:p>
                <a:pPr marL="0" indent="255600">
                  <a:buNone/>
                </a:pPr>
                <a:endParaRPr lang="en-US" sz="2400" dirty="0"/>
              </a:p>
              <a:p>
                <a:pPr marL="0" indent="255600">
                  <a:buNone/>
                </a:pPr>
                <a:endParaRPr lang="en-US" sz="2400" dirty="0"/>
              </a:p>
              <a:p>
                <a:pPr marL="0" indent="255600">
                  <a:buNone/>
                </a:pPr>
                <a:endParaRPr lang="ru-RU" sz="2400" dirty="0"/>
              </a:p>
              <a:p>
                <a:pPr marL="0" indent="255600">
                  <a:buNone/>
                </a:pPr>
                <a:r>
                  <a:rPr lang="ru-RU" sz="2400" dirty="0"/>
                  <a:t>Получили граф оповещения для </a:t>
                </a:r>
                <a:r>
                  <a:rPr lang="en-US" sz="2400" dirty="0"/>
                  <a:t>(n – k</a:t>
                </a:r>
                <a:r>
                  <a:rPr lang="ru-RU" sz="2400" dirty="0"/>
                  <a:t> + 1</a:t>
                </a:r>
                <a:r>
                  <a:rPr lang="en-US" sz="2400" dirty="0"/>
                  <a:t>)</a:t>
                </a:r>
                <a:r>
                  <a:rPr lang="ru-RU" sz="2400" dirty="0"/>
                  <a:t> вершин.</a:t>
                </a:r>
              </a:p>
              <a:p>
                <a:pPr marL="0" indent="255600">
                  <a:buNone/>
                </a:pPr>
                <a:r>
                  <a:rPr lang="ru-RU" sz="2400" dirty="0"/>
                  <a:t>В нём не менее (</a:t>
                </a:r>
                <a:r>
                  <a:rPr lang="en-US" sz="2400" dirty="0"/>
                  <a:t>2(n – k + 1) – 4</a:t>
                </a:r>
                <a:r>
                  <a:rPr lang="ru-RU" sz="2400" dirty="0"/>
                  <a:t>)</a:t>
                </a:r>
                <a:r>
                  <a:rPr lang="en-US" sz="2400" dirty="0"/>
                  <a:t> </a:t>
                </a:r>
                <a:r>
                  <a:rPr lang="ru-RU" sz="2400" dirty="0"/>
                  <a:t> рёбер, при этом из исходного графа мы удалили </a:t>
                </a:r>
                <a14:m>
                  <m:oMath xmlns:m="http://schemas.openxmlformats.org/officeDocument/2006/math">
                    <m:f>
                      <m:fPr>
                        <m:ctrlPr>
                          <a:rPr lang="en-US" sz="2400" i="1" dirty="0" smtClean="0">
                            <a:latin typeface="Cambria Math"/>
                          </a:rPr>
                        </m:ctrlPr>
                      </m:fPr>
                      <m:num>
                        <m:r>
                          <m:rPr>
                            <m:sty m:val="p"/>
                          </m:rPr>
                          <a:rPr lang="en-US" sz="2400" i="0" dirty="0">
                            <a:latin typeface="Cambria Math" panose="02040503050406030204" pitchFamily="18" charset="0"/>
                          </a:rPr>
                          <m:t>k</m:t>
                        </m:r>
                        <m:r>
                          <a:rPr lang="ru-RU" sz="2400" i="0" dirty="0">
                            <a:latin typeface="Cambria Math" panose="02040503050406030204" pitchFamily="18" charset="0"/>
                          </a:rPr>
                          <m:t>(</m:t>
                        </m:r>
                        <m:r>
                          <m:rPr>
                            <m:sty m:val="p"/>
                          </m:rPr>
                          <a:rPr lang="en-US" sz="2400" i="0" dirty="0">
                            <a:latin typeface="Cambria Math" panose="02040503050406030204" pitchFamily="18" charset="0"/>
                          </a:rPr>
                          <m:t>k</m:t>
                        </m:r>
                        <m:r>
                          <a:rPr lang="en-US" sz="2400" i="0" dirty="0">
                            <a:latin typeface="Cambria Math" panose="02040503050406030204" pitchFamily="18" charset="0"/>
                          </a:rPr>
                          <m:t> − 1)</m:t>
                        </m:r>
                      </m:num>
                      <m:den>
                        <m:r>
                          <a:rPr lang="ru-RU" sz="2400" b="0" i="0" dirty="0" smtClean="0">
                            <a:latin typeface="Cambria Math" panose="02040503050406030204" pitchFamily="18" charset="0"/>
                          </a:rPr>
                          <m:t>2</m:t>
                        </m:r>
                      </m:den>
                    </m:f>
                    <m:r>
                      <a:rPr lang="en-US" sz="2400" i="0" dirty="0">
                        <a:latin typeface="Cambria Math" panose="02040503050406030204" pitchFamily="18" charset="0"/>
                      </a:rPr>
                      <m:t> </m:t>
                    </m:r>
                  </m:oMath>
                </a14:m>
                <a:r>
                  <a:rPr lang="ru-RU" sz="2400" dirty="0"/>
                  <a:t> ребер.</a:t>
                </a:r>
              </a:p>
              <a:p>
                <a:pPr marL="0" indent="255600">
                  <a:buNone/>
                </a:pPr>
                <a:r>
                  <a:rPr lang="ru-RU" sz="2400" dirty="0"/>
                  <a:t>Тогда верно неравенство:</a:t>
                </a:r>
                <a:endParaRPr lang="en-US" sz="2400" dirty="0"/>
              </a:p>
              <a:p>
                <a:pPr marL="0" indent="255600">
                  <a:buNone/>
                </a:pPr>
                <a:r>
                  <a:rPr lang="en-US" sz="2400" dirty="0"/>
                  <a:t>2(n – k + 1) - 4 + </a:t>
                </a:r>
                <a14:m>
                  <m:oMath xmlns:m="http://schemas.openxmlformats.org/officeDocument/2006/math">
                    <m:f>
                      <m:fPr>
                        <m:ctrlPr>
                          <a:rPr lang="en-US" sz="2400" i="1" dirty="0">
                            <a:latin typeface="Cambria Math"/>
                          </a:rPr>
                        </m:ctrlPr>
                      </m:fPr>
                      <m:num>
                        <m:r>
                          <m:rPr>
                            <m:sty m:val="p"/>
                          </m:rPr>
                          <a:rPr lang="en-US" sz="2400" i="0" dirty="0">
                            <a:latin typeface="Cambria Math" panose="02040503050406030204" pitchFamily="18" charset="0"/>
                          </a:rPr>
                          <m:t>k</m:t>
                        </m:r>
                        <m:r>
                          <a:rPr lang="ru-RU" sz="2400" i="0" dirty="0">
                            <a:latin typeface="Cambria Math" panose="02040503050406030204" pitchFamily="18" charset="0"/>
                          </a:rPr>
                          <m:t>(</m:t>
                        </m:r>
                        <m:r>
                          <m:rPr>
                            <m:sty m:val="p"/>
                          </m:rPr>
                          <a:rPr lang="en-US" sz="2400" i="0" dirty="0">
                            <a:latin typeface="Cambria Math" panose="02040503050406030204" pitchFamily="18" charset="0"/>
                          </a:rPr>
                          <m:t>k</m:t>
                        </m:r>
                        <m:r>
                          <a:rPr lang="en-US" sz="2400" i="0" dirty="0">
                            <a:latin typeface="Cambria Math" panose="02040503050406030204" pitchFamily="18" charset="0"/>
                          </a:rPr>
                          <m:t> − 1)</m:t>
                        </m:r>
                      </m:num>
                      <m:den>
                        <m:r>
                          <a:rPr lang="ru-RU" sz="2400" i="0" dirty="0">
                            <a:latin typeface="Cambria Math" panose="02040503050406030204" pitchFamily="18" charset="0"/>
                          </a:rPr>
                          <m:t>2</m:t>
                        </m:r>
                      </m:den>
                    </m:f>
                  </m:oMath>
                </a14:m>
                <a:r>
                  <a:rPr lang="en-US" sz="2400" dirty="0"/>
                  <a:t> ≤ 2n – 4</a:t>
                </a:r>
              </a:p>
              <a:p>
                <a:pPr marL="0" indent="0">
                  <a:buNone/>
                </a:pPr>
                <a:r>
                  <a:rPr lang="en-US" sz="2400" dirty="0"/>
                  <a:t>    -2k + 2 + </a:t>
                </a:r>
                <a14:m>
                  <m:oMath xmlns:m="http://schemas.openxmlformats.org/officeDocument/2006/math">
                    <m:f>
                      <m:fPr>
                        <m:ctrlPr>
                          <a:rPr lang="en-US" sz="2400" i="1" dirty="0">
                            <a:latin typeface="Cambria Math"/>
                          </a:rPr>
                        </m:ctrlPr>
                      </m:fPr>
                      <m:num>
                        <m:r>
                          <m:rPr>
                            <m:sty m:val="p"/>
                          </m:rPr>
                          <a:rPr lang="en-US" sz="2400" i="0" dirty="0">
                            <a:latin typeface="Cambria Math" panose="02040503050406030204" pitchFamily="18" charset="0"/>
                          </a:rPr>
                          <m:t>k</m:t>
                        </m:r>
                        <m:r>
                          <a:rPr lang="ru-RU" sz="2400" i="0" dirty="0">
                            <a:latin typeface="Cambria Math" panose="02040503050406030204" pitchFamily="18" charset="0"/>
                          </a:rPr>
                          <m:t>(</m:t>
                        </m:r>
                        <m:r>
                          <m:rPr>
                            <m:sty m:val="p"/>
                          </m:rPr>
                          <a:rPr lang="en-US" sz="2400" i="0" dirty="0">
                            <a:latin typeface="Cambria Math" panose="02040503050406030204" pitchFamily="18" charset="0"/>
                          </a:rPr>
                          <m:t>k</m:t>
                        </m:r>
                        <m:r>
                          <a:rPr lang="en-US" sz="2400" i="0" dirty="0">
                            <a:latin typeface="Cambria Math" panose="02040503050406030204" pitchFamily="18" charset="0"/>
                          </a:rPr>
                          <m:t> − 1)</m:t>
                        </m:r>
                      </m:num>
                      <m:den>
                        <m:r>
                          <a:rPr lang="ru-RU" sz="2400" i="0" dirty="0">
                            <a:latin typeface="Cambria Math" panose="02040503050406030204" pitchFamily="18" charset="0"/>
                          </a:rPr>
                          <m:t>2</m:t>
                        </m:r>
                      </m:den>
                    </m:f>
                  </m:oMath>
                </a14:m>
                <a:r>
                  <a:rPr lang="en-US" sz="2400" dirty="0"/>
                  <a:t> ≤ 0</a:t>
                </a:r>
              </a:p>
              <a:p>
                <a:pPr marL="0" indent="0">
                  <a:buNone/>
                </a:pPr>
                <a:r>
                  <a:rPr lang="en-US" sz="2400" dirty="0"/>
                  <a:t>    </a:t>
                </a:r>
                <a14:m>
                  <m:oMath xmlns:m="http://schemas.openxmlformats.org/officeDocument/2006/math">
                    <m:sSup>
                      <m:sSupPr>
                        <m:ctrlPr>
                          <a:rPr lang="en-US" sz="2400" i="1" smtClean="0">
                            <a:latin typeface="Cambria Math"/>
                          </a:rPr>
                        </m:ctrlPr>
                      </m:sSupPr>
                      <m:e>
                        <m:r>
                          <m:rPr>
                            <m:sty m:val="p"/>
                          </m:rPr>
                          <a:rPr lang="en-US" sz="2400" b="0" i="0" smtClean="0">
                            <a:latin typeface="Cambria Math"/>
                          </a:rPr>
                          <m:t>k</m:t>
                        </m:r>
                      </m:e>
                      <m:sup>
                        <m:r>
                          <a:rPr lang="en-US" sz="2400" b="0" i="0" smtClean="0">
                            <a:latin typeface="Cambria Math"/>
                          </a:rPr>
                          <m:t>2</m:t>
                        </m:r>
                      </m:sup>
                    </m:sSup>
                  </m:oMath>
                </a14:m>
                <a:r>
                  <a:rPr lang="en-US" sz="2400" dirty="0"/>
                  <a:t> - 5k + 4 ≤ 0</a:t>
                </a:r>
              </a:p>
              <a:p>
                <a:pPr marL="0" indent="0">
                  <a:buNone/>
                </a:pPr>
                <a:r>
                  <a:rPr lang="en-US" sz="2400" dirty="0"/>
                  <a:t>    k </a:t>
                </a:r>
                <a14:m>
                  <m:oMath xmlns:m="http://schemas.openxmlformats.org/officeDocument/2006/math">
                    <m:r>
                      <a:rPr lang="en-US" sz="2400" i="0" smtClean="0">
                        <a:latin typeface="Cambria Math"/>
                        <a:ea typeface="Cambria Math"/>
                      </a:rPr>
                      <m:t>∈</m:t>
                    </m:r>
                  </m:oMath>
                </a14:m>
                <a:r>
                  <a:rPr lang="en-US" sz="2400" dirty="0"/>
                  <a:t> [1; 4].</a:t>
                </a:r>
                <a:endParaRPr lang="ru-RU" sz="2400" dirty="0"/>
              </a:p>
              <a:p>
                <a:pPr marL="0" indent="0">
                  <a:buNone/>
                </a:pPr>
                <a:r>
                  <a:rPr lang="ru-RU" sz="2400" dirty="0"/>
                  <a:t>Таким образом возможны лишь треугольники и </a:t>
                </a:r>
                <a:r>
                  <a:rPr lang="en-US" sz="2400" dirty="0"/>
                  <a:t>“</a:t>
                </a:r>
                <a:r>
                  <a:rPr lang="ru-RU" sz="2400" dirty="0"/>
                  <a:t>конвертики</a:t>
                </a:r>
                <a:r>
                  <a:rPr lang="en-US" sz="2400" dirty="0"/>
                  <a:t>”</a:t>
                </a:r>
                <a:r>
                  <a:rPr lang="ru-RU" sz="2400" dirty="0"/>
                  <a:t>.</a:t>
                </a:r>
              </a:p>
            </p:txBody>
          </p:sp>
        </mc:Choice>
        <mc:Fallback xmlns="">
          <p:sp>
            <p:nvSpPr>
              <p:cNvPr id="3" name="Объект 2">
                <a:extLst>
                  <a:ext uri="{FF2B5EF4-FFF2-40B4-BE49-F238E27FC236}">
                    <a16:creationId xmlns:a16="http://schemas.microsoft.com/office/drawing/2014/main" xmlns:a14="http://schemas.microsoft.com/office/drawing/2010/main" xmlns="" id="{190C4224-5331-4323-B535-EF5ED55D936D}"/>
                  </a:ext>
                </a:extLst>
              </p:cNvPr>
              <p:cNvSpPr>
                <a:spLocks noGrp="1" noRot="1" noChangeAspect="1" noMove="1" noResize="1" noEditPoints="1" noAdjustHandles="1" noChangeArrowheads="1" noChangeShapeType="1" noTextEdit="1"/>
              </p:cNvSpPr>
              <p:nvPr>
                <p:ph idx="1"/>
              </p:nvPr>
            </p:nvSpPr>
            <p:spPr>
              <a:xfrm>
                <a:off x="529208" y="404664"/>
                <a:ext cx="8147248" cy="5976664"/>
              </a:xfrm>
              <a:blipFill rotWithShape="1">
                <a:blip r:embed="rId2"/>
                <a:stretch>
                  <a:fillRect l="-973" t="-1631" r="-1198" b="-1733"/>
                </a:stretch>
              </a:blipFill>
            </p:spPr>
            <p:txBody>
              <a:bodyPr/>
              <a:lstStyle/>
              <a:p>
                <a:r>
                  <a:rPr lang="ru-RU">
                    <a:noFill/>
                  </a:rPr>
                  <a:t> </a:t>
                </a:r>
              </a:p>
            </p:txBody>
          </p:sp>
        </mc:Fallback>
      </mc:AlternateContent>
      <p:grpSp>
        <p:nvGrpSpPr>
          <p:cNvPr id="4" name="Группа 1"/>
          <p:cNvGrpSpPr/>
          <p:nvPr/>
        </p:nvGrpSpPr>
        <p:grpSpPr>
          <a:xfrm>
            <a:off x="2843808" y="1628800"/>
            <a:ext cx="2463901" cy="1310549"/>
            <a:chOff x="755576" y="980728"/>
            <a:chExt cx="6633564" cy="3528392"/>
          </a:xfrm>
        </p:grpSpPr>
        <p:cxnSp>
          <p:nvCxnSpPr>
            <p:cNvPr id="5" name="Прямая соединительная линия 20">
              <a:extLst>
                <a:ext uri="{FF2B5EF4-FFF2-40B4-BE49-F238E27FC236}">
                  <a16:creationId xmlns="" xmlns:a16="http://schemas.microsoft.com/office/drawing/2014/main" id="{FD252E09-E8B4-4E12-A555-624965C60452}"/>
                </a:ext>
              </a:extLst>
            </p:cNvPr>
            <p:cNvCxnSpPr>
              <a:cxnSpLocks/>
              <a:endCxn id="6" idx="6"/>
            </p:cNvCxnSpPr>
            <p:nvPr/>
          </p:nvCxnSpPr>
          <p:spPr>
            <a:xfrm flipV="1">
              <a:off x="755576" y="3563798"/>
              <a:ext cx="864096" cy="22524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20">
              <a:extLst>
                <a:ext uri="{FF2B5EF4-FFF2-40B4-BE49-F238E27FC236}">
                  <a16:creationId xmlns="" xmlns:a16="http://schemas.microsoft.com/office/drawing/2014/main" id="{FD252E09-E8B4-4E12-A555-624965C60452}"/>
                </a:ext>
              </a:extLst>
            </p:cNvPr>
            <p:cNvCxnSpPr>
              <a:cxnSpLocks/>
              <a:stCxn id="6" idx="4"/>
            </p:cNvCxnSpPr>
            <p:nvPr/>
          </p:nvCxnSpPr>
          <p:spPr>
            <a:xfrm flipH="1">
              <a:off x="1187624" y="3698595"/>
              <a:ext cx="535646" cy="8105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20">
              <a:extLst>
                <a:ext uri="{FF2B5EF4-FFF2-40B4-BE49-F238E27FC236}">
                  <a16:creationId xmlns="" xmlns:a16="http://schemas.microsoft.com/office/drawing/2014/main" id="{FD252E09-E8B4-4E12-A555-624965C60452}"/>
                </a:ext>
              </a:extLst>
            </p:cNvPr>
            <p:cNvCxnSpPr>
              <a:cxnSpLocks/>
              <a:stCxn id="16" idx="2"/>
            </p:cNvCxnSpPr>
            <p:nvPr/>
          </p:nvCxnSpPr>
          <p:spPr>
            <a:xfrm>
              <a:off x="3483052" y="3491790"/>
              <a:ext cx="728908" cy="58528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20">
              <a:extLst>
                <a:ext uri="{FF2B5EF4-FFF2-40B4-BE49-F238E27FC236}">
                  <a16:creationId xmlns="" xmlns:a16="http://schemas.microsoft.com/office/drawing/2014/main" id="{FD252E09-E8B4-4E12-A555-624965C60452}"/>
                </a:ext>
              </a:extLst>
            </p:cNvPr>
            <p:cNvCxnSpPr>
              <a:cxnSpLocks/>
              <a:stCxn id="6" idx="6"/>
              <a:endCxn id="15" idx="6"/>
            </p:cNvCxnSpPr>
            <p:nvPr/>
          </p:nvCxnSpPr>
          <p:spPr>
            <a:xfrm flipV="1">
              <a:off x="1619672" y="2123638"/>
              <a:ext cx="864096" cy="1440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20">
              <a:extLst>
                <a:ext uri="{FF2B5EF4-FFF2-40B4-BE49-F238E27FC236}">
                  <a16:creationId xmlns="" xmlns:a16="http://schemas.microsoft.com/office/drawing/2014/main" id="{FD252E09-E8B4-4E12-A555-624965C60452}"/>
                </a:ext>
              </a:extLst>
            </p:cNvPr>
            <p:cNvCxnSpPr>
              <a:cxnSpLocks/>
              <a:stCxn id="16" idx="6"/>
              <a:endCxn id="6" idx="2"/>
            </p:cNvCxnSpPr>
            <p:nvPr/>
          </p:nvCxnSpPr>
          <p:spPr>
            <a:xfrm flipH="1">
              <a:off x="1826868" y="3491790"/>
              <a:ext cx="1448988" cy="720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20">
              <a:extLst>
                <a:ext uri="{FF2B5EF4-FFF2-40B4-BE49-F238E27FC236}">
                  <a16:creationId xmlns="" xmlns:a16="http://schemas.microsoft.com/office/drawing/2014/main" id="{FD252E09-E8B4-4E12-A555-624965C60452}"/>
                </a:ext>
              </a:extLst>
            </p:cNvPr>
            <p:cNvCxnSpPr>
              <a:cxnSpLocks/>
              <a:stCxn id="16" idx="7"/>
              <a:endCxn id="15" idx="3"/>
            </p:cNvCxnSpPr>
            <p:nvPr/>
          </p:nvCxnSpPr>
          <p:spPr>
            <a:xfrm flipH="1" flipV="1">
              <a:off x="2660621" y="2218954"/>
              <a:ext cx="645578" cy="11775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20">
              <a:extLst>
                <a:ext uri="{FF2B5EF4-FFF2-40B4-BE49-F238E27FC236}">
                  <a16:creationId xmlns="" xmlns:a16="http://schemas.microsoft.com/office/drawing/2014/main" id="{FD252E09-E8B4-4E12-A555-624965C60452}"/>
                </a:ext>
              </a:extLst>
            </p:cNvPr>
            <p:cNvCxnSpPr>
              <a:cxnSpLocks/>
              <a:stCxn id="15" idx="1"/>
            </p:cNvCxnSpPr>
            <p:nvPr/>
          </p:nvCxnSpPr>
          <p:spPr>
            <a:xfrm flipV="1">
              <a:off x="2660621" y="980728"/>
              <a:ext cx="543227" cy="104759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20">
              <a:extLst>
                <a:ext uri="{FF2B5EF4-FFF2-40B4-BE49-F238E27FC236}">
                  <a16:creationId xmlns="" xmlns:a16="http://schemas.microsoft.com/office/drawing/2014/main" id="{FD252E09-E8B4-4E12-A555-624965C60452}"/>
                </a:ext>
              </a:extLst>
            </p:cNvPr>
            <p:cNvCxnSpPr>
              <a:cxnSpLocks/>
              <a:endCxn id="15" idx="7"/>
            </p:cNvCxnSpPr>
            <p:nvPr/>
          </p:nvCxnSpPr>
          <p:spPr>
            <a:xfrm>
              <a:off x="1907704" y="1340768"/>
              <a:ext cx="606407" cy="6875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1"/>
            <p:cNvCxnSpPr/>
            <p:nvPr/>
          </p:nvCxnSpPr>
          <p:spPr>
            <a:xfrm>
              <a:off x="3851920" y="2708920"/>
              <a:ext cx="1656184" cy="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5" name="Овал 15">
              <a:extLst>
                <a:ext uri="{FF2B5EF4-FFF2-40B4-BE49-F238E27FC236}">
                  <a16:creationId xmlns="" xmlns:a16="http://schemas.microsoft.com/office/drawing/2014/main" id="{5A7C75F2-C512-42F9-9510-F4ACFFFADC1B}"/>
                </a:ext>
              </a:extLst>
            </p:cNvPr>
            <p:cNvSpPr/>
            <p:nvPr/>
          </p:nvSpPr>
          <p:spPr>
            <a:xfrm flipH="1">
              <a:off x="2483768" y="1988840"/>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Овал 15">
              <a:extLst>
                <a:ext uri="{FF2B5EF4-FFF2-40B4-BE49-F238E27FC236}">
                  <a16:creationId xmlns="" xmlns:a16="http://schemas.microsoft.com/office/drawing/2014/main" id="{5A7C75F2-C512-42F9-9510-F4ACFFFADC1B}"/>
                </a:ext>
              </a:extLst>
            </p:cNvPr>
            <p:cNvSpPr/>
            <p:nvPr/>
          </p:nvSpPr>
          <p:spPr>
            <a:xfrm flipH="1">
              <a:off x="3275856" y="3356992"/>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Прямая соединительная линия 20">
              <a:extLst>
                <a:ext uri="{FF2B5EF4-FFF2-40B4-BE49-F238E27FC236}">
                  <a16:creationId xmlns="" xmlns:a16="http://schemas.microsoft.com/office/drawing/2014/main" id="{FD252E09-E8B4-4E12-A555-624965C60452}"/>
                </a:ext>
              </a:extLst>
            </p:cNvPr>
            <p:cNvCxnSpPr>
              <a:cxnSpLocks/>
            </p:cNvCxnSpPr>
            <p:nvPr/>
          </p:nvCxnSpPr>
          <p:spPr>
            <a:xfrm>
              <a:off x="5940152" y="2132856"/>
              <a:ext cx="606407" cy="6875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20">
              <a:extLst>
                <a:ext uri="{FF2B5EF4-FFF2-40B4-BE49-F238E27FC236}">
                  <a16:creationId xmlns="" xmlns:a16="http://schemas.microsoft.com/office/drawing/2014/main" id="{FD252E09-E8B4-4E12-A555-624965C60452}"/>
                </a:ext>
              </a:extLst>
            </p:cNvPr>
            <p:cNvCxnSpPr>
              <a:cxnSpLocks/>
            </p:cNvCxnSpPr>
            <p:nvPr/>
          </p:nvCxnSpPr>
          <p:spPr>
            <a:xfrm flipV="1">
              <a:off x="6660232" y="1844824"/>
              <a:ext cx="543227" cy="104759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20">
              <a:extLst>
                <a:ext uri="{FF2B5EF4-FFF2-40B4-BE49-F238E27FC236}">
                  <a16:creationId xmlns="" xmlns:a16="http://schemas.microsoft.com/office/drawing/2014/main" id="{FD252E09-E8B4-4E12-A555-624965C60452}"/>
                </a:ext>
              </a:extLst>
            </p:cNvPr>
            <p:cNvCxnSpPr>
              <a:cxnSpLocks/>
            </p:cNvCxnSpPr>
            <p:nvPr/>
          </p:nvCxnSpPr>
          <p:spPr>
            <a:xfrm flipV="1">
              <a:off x="5652120" y="2924944"/>
              <a:ext cx="864096" cy="22524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20">
              <a:extLst>
                <a:ext uri="{FF2B5EF4-FFF2-40B4-BE49-F238E27FC236}">
                  <a16:creationId xmlns="" xmlns:a16="http://schemas.microsoft.com/office/drawing/2014/main" id="{FD252E09-E8B4-4E12-A555-624965C60452}"/>
                </a:ext>
              </a:extLst>
            </p:cNvPr>
            <p:cNvCxnSpPr>
              <a:cxnSpLocks/>
            </p:cNvCxnSpPr>
            <p:nvPr/>
          </p:nvCxnSpPr>
          <p:spPr>
            <a:xfrm flipH="1">
              <a:off x="6084168" y="2996952"/>
              <a:ext cx="535646" cy="8105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a:extLst>
                <a:ext uri="{FF2B5EF4-FFF2-40B4-BE49-F238E27FC236}">
                  <a16:creationId xmlns="" xmlns:a16="http://schemas.microsoft.com/office/drawing/2014/main" id="{FD252E09-E8B4-4E12-A555-624965C60452}"/>
                </a:ext>
              </a:extLst>
            </p:cNvPr>
            <p:cNvCxnSpPr>
              <a:cxnSpLocks/>
            </p:cNvCxnSpPr>
            <p:nvPr/>
          </p:nvCxnSpPr>
          <p:spPr>
            <a:xfrm>
              <a:off x="6660232" y="2996952"/>
              <a:ext cx="728908" cy="58528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Овал 15">
              <a:extLst>
                <a:ext uri="{FF2B5EF4-FFF2-40B4-BE49-F238E27FC236}">
                  <a16:creationId xmlns="" xmlns:a16="http://schemas.microsoft.com/office/drawing/2014/main" id="{5A7C75F2-C512-42F9-9510-F4ACFFFADC1B}"/>
                </a:ext>
              </a:extLst>
            </p:cNvPr>
            <p:cNvSpPr/>
            <p:nvPr/>
          </p:nvSpPr>
          <p:spPr>
            <a:xfrm flipH="1">
              <a:off x="6516216" y="2780928"/>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Овал 15">
              <a:extLst>
                <a:ext uri="{FF2B5EF4-FFF2-40B4-BE49-F238E27FC236}">
                  <a16:creationId xmlns="" xmlns:a16="http://schemas.microsoft.com/office/drawing/2014/main" id="{5A7C75F2-C512-42F9-9510-F4ACFFFADC1B}"/>
                </a:ext>
              </a:extLst>
            </p:cNvPr>
            <p:cNvSpPr/>
            <p:nvPr/>
          </p:nvSpPr>
          <p:spPr>
            <a:xfrm flipH="1">
              <a:off x="1619672" y="3429000"/>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0487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190C4224-5331-4323-B535-EF5ED55D936D}"/>
              </a:ext>
            </a:extLst>
          </p:cNvPr>
          <p:cNvSpPr>
            <a:spLocks noGrp="1"/>
          </p:cNvSpPr>
          <p:nvPr>
            <p:ph idx="1"/>
          </p:nvPr>
        </p:nvSpPr>
        <p:spPr>
          <a:xfrm>
            <a:off x="539552" y="404664"/>
            <a:ext cx="8147248" cy="5721499"/>
          </a:xfrm>
        </p:spPr>
        <p:txBody>
          <a:bodyPr/>
          <a:lstStyle/>
          <a:p>
            <a:pPr marL="0" indent="255600">
              <a:buNone/>
            </a:pPr>
            <a:r>
              <a:rPr lang="ru-RU" sz="2400" b="1" dirty="0"/>
              <a:t>4.2 </a:t>
            </a:r>
            <a:r>
              <a:rPr lang="ru-RU" sz="2400" dirty="0"/>
              <a:t>Какое максимальное количество треугольников может быть в оптимальном графе оповещения?</a:t>
            </a:r>
            <a:endParaRPr lang="ru-RU" sz="2400" b="1" dirty="0"/>
          </a:p>
          <a:p>
            <a:pPr marL="0" indent="255600">
              <a:buNone/>
            </a:pPr>
            <a:r>
              <a:rPr lang="ru-RU" sz="2400" b="1" dirty="0"/>
              <a:t>Решение</a:t>
            </a:r>
          </a:p>
          <a:p>
            <a:pPr marL="0" indent="255600">
              <a:buNone/>
            </a:pPr>
            <a:r>
              <a:rPr lang="ru-RU" sz="2400" b="1" dirty="0"/>
              <a:t>а) </a:t>
            </a:r>
            <a:r>
              <a:rPr lang="en-US" sz="2400" b="1" dirty="0"/>
              <a:t>“</a:t>
            </a:r>
            <a:r>
              <a:rPr lang="ru-RU" sz="2400" dirty="0"/>
              <a:t>Треугольники</a:t>
            </a:r>
            <a:r>
              <a:rPr lang="en-US" sz="2400" dirty="0"/>
              <a:t>”</a:t>
            </a:r>
            <a:r>
              <a:rPr lang="ru-RU" sz="2400" dirty="0"/>
              <a:t> можно</a:t>
            </a:r>
            <a:r>
              <a:rPr lang="en-US" sz="2400" dirty="0"/>
              <a:t> </a:t>
            </a:r>
            <a:r>
              <a:rPr lang="ru-RU" sz="2400" dirty="0"/>
              <a:t>получать совершая звонки таким образом:</a:t>
            </a:r>
            <a:endParaRPr lang="en-US" sz="2400" b="1" dirty="0"/>
          </a:p>
        </p:txBody>
      </p:sp>
      <p:grpSp>
        <p:nvGrpSpPr>
          <p:cNvPr id="4" name="Группа 105">
            <a:extLst>
              <a:ext uri="{FF2B5EF4-FFF2-40B4-BE49-F238E27FC236}">
                <a16:creationId xmlns="" xmlns:a16="http://schemas.microsoft.com/office/drawing/2014/main" id="{1B573C73-677B-4244-B10E-AAEFFF7C2CD2}"/>
              </a:ext>
            </a:extLst>
          </p:cNvPr>
          <p:cNvGrpSpPr/>
          <p:nvPr/>
        </p:nvGrpSpPr>
        <p:grpSpPr>
          <a:xfrm>
            <a:off x="1404474" y="2874271"/>
            <a:ext cx="3672408" cy="3579065"/>
            <a:chOff x="1331640" y="2619809"/>
            <a:chExt cx="2975459" cy="2899830"/>
          </a:xfrm>
        </p:grpSpPr>
        <p:cxnSp>
          <p:nvCxnSpPr>
            <p:cNvPr id="7" name="Прямая соединительная линия 17">
              <a:extLst>
                <a:ext uri="{FF2B5EF4-FFF2-40B4-BE49-F238E27FC236}">
                  <a16:creationId xmlns="" xmlns:a16="http://schemas.microsoft.com/office/drawing/2014/main" id="{B54FB63B-3410-4175-ACB8-DDB9F559E39E}"/>
                </a:ext>
              </a:extLst>
            </p:cNvPr>
            <p:cNvCxnSpPr>
              <a:cxnSpLocks/>
              <a:stCxn id="5" idx="1"/>
              <a:endCxn id="21" idx="4"/>
            </p:cNvCxnSpPr>
            <p:nvPr/>
          </p:nvCxnSpPr>
          <p:spPr>
            <a:xfrm flipV="1">
              <a:off x="2975789" y="2838240"/>
              <a:ext cx="456012" cy="13720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Овал 13">
              <a:extLst>
                <a:ext uri="{FF2B5EF4-FFF2-40B4-BE49-F238E27FC236}">
                  <a16:creationId xmlns="" xmlns:a16="http://schemas.microsoft.com/office/drawing/2014/main" id="{199E9AB0-E687-4EA3-8C40-5B4524455FA8}"/>
                </a:ext>
              </a:extLst>
            </p:cNvPr>
            <p:cNvSpPr/>
            <p:nvPr/>
          </p:nvSpPr>
          <p:spPr>
            <a:xfrm flipH="1">
              <a:off x="2832499" y="4178257"/>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Овал 15">
              <a:extLst>
                <a:ext uri="{FF2B5EF4-FFF2-40B4-BE49-F238E27FC236}">
                  <a16:creationId xmlns="" xmlns:a16="http://schemas.microsoft.com/office/drawing/2014/main" id="{5A7C75F2-C512-42F9-9510-F4ACFFFADC1B}"/>
                </a:ext>
              </a:extLst>
            </p:cNvPr>
            <p:cNvSpPr/>
            <p:nvPr/>
          </p:nvSpPr>
          <p:spPr>
            <a:xfrm flipH="1">
              <a:off x="1331640" y="4382578"/>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Прямая соединительная линия 18">
              <a:extLst>
                <a:ext uri="{FF2B5EF4-FFF2-40B4-BE49-F238E27FC236}">
                  <a16:creationId xmlns="" xmlns:a16="http://schemas.microsoft.com/office/drawing/2014/main" id="{7D19A886-7899-4937-A886-03BFF420FE96}"/>
                </a:ext>
              </a:extLst>
            </p:cNvPr>
            <p:cNvCxnSpPr>
              <a:cxnSpLocks/>
              <a:stCxn id="25" idx="5"/>
              <a:endCxn id="21" idx="2"/>
            </p:cNvCxnSpPr>
            <p:nvPr/>
          </p:nvCxnSpPr>
          <p:spPr>
            <a:xfrm flipV="1">
              <a:off x="2292329" y="2729025"/>
              <a:ext cx="1223409" cy="7924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19">
              <a:extLst>
                <a:ext uri="{FF2B5EF4-FFF2-40B4-BE49-F238E27FC236}">
                  <a16:creationId xmlns="" xmlns:a16="http://schemas.microsoft.com/office/drawing/2014/main" id="{64E30CAD-3E83-44DC-AA11-E36F3345A6EC}"/>
                </a:ext>
              </a:extLst>
            </p:cNvPr>
            <p:cNvCxnSpPr>
              <a:cxnSpLocks/>
              <a:stCxn id="5" idx="5"/>
              <a:endCxn id="26" idx="1"/>
            </p:cNvCxnSpPr>
            <p:nvPr/>
          </p:nvCxnSpPr>
          <p:spPr>
            <a:xfrm flipH="1">
              <a:off x="2521870" y="4364700"/>
              <a:ext cx="335214" cy="9684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20">
              <a:extLst>
                <a:ext uri="{FF2B5EF4-FFF2-40B4-BE49-F238E27FC236}">
                  <a16:creationId xmlns="" xmlns:a16="http://schemas.microsoft.com/office/drawing/2014/main" id="{FD252E09-E8B4-4E12-A555-624965C60452}"/>
                </a:ext>
              </a:extLst>
            </p:cNvPr>
            <p:cNvCxnSpPr>
              <a:cxnSpLocks/>
              <a:stCxn id="6" idx="1"/>
              <a:endCxn id="25" idx="1"/>
            </p:cNvCxnSpPr>
            <p:nvPr/>
          </p:nvCxnSpPr>
          <p:spPr>
            <a:xfrm flipV="1">
              <a:off x="1474929" y="3367016"/>
              <a:ext cx="936104" cy="10475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21">
              <a:extLst>
                <a:ext uri="{FF2B5EF4-FFF2-40B4-BE49-F238E27FC236}">
                  <a16:creationId xmlns="" xmlns:a16="http://schemas.microsoft.com/office/drawing/2014/main" id="{7FF8D74A-F1BB-4B0E-A6F2-7761C28DC4BB}"/>
                </a:ext>
              </a:extLst>
            </p:cNvPr>
            <p:cNvCxnSpPr>
              <a:cxnSpLocks/>
              <a:stCxn id="25" idx="3"/>
              <a:endCxn id="5" idx="7"/>
            </p:cNvCxnSpPr>
            <p:nvPr/>
          </p:nvCxnSpPr>
          <p:spPr>
            <a:xfrm>
              <a:off x="2411034" y="3521471"/>
              <a:ext cx="446050" cy="6887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22">
              <a:extLst>
                <a:ext uri="{FF2B5EF4-FFF2-40B4-BE49-F238E27FC236}">
                  <a16:creationId xmlns="" xmlns:a16="http://schemas.microsoft.com/office/drawing/2014/main" id="{283FD043-DEA3-408D-811D-6D8852E9F258}"/>
                </a:ext>
              </a:extLst>
            </p:cNvPr>
            <p:cNvCxnSpPr>
              <a:cxnSpLocks/>
              <a:stCxn id="6" idx="3"/>
              <a:endCxn id="26" idx="6"/>
            </p:cNvCxnSpPr>
            <p:nvPr/>
          </p:nvCxnSpPr>
          <p:spPr>
            <a:xfrm>
              <a:off x="1474929" y="4569021"/>
              <a:ext cx="903651" cy="841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Прямоугольник 67">
              <a:extLst>
                <a:ext uri="{FF2B5EF4-FFF2-40B4-BE49-F238E27FC236}">
                  <a16:creationId xmlns="" xmlns:a16="http://schemas.microsoft.com/office/drawing/2014/main" id="{C1EB39F4-1739-4222-87D4-29F5B7EFCAE8}"/>
                </a:ext>
              </a:extLst>
            </p:cNvPr>
            <p:cNvSpPr/>
            <p:nvPr/>
          </p:nvSpPr>
          <p:spPr>
            <a:xfrm>
              <a:off x="3101802" y="2892343"/>
              <a:ext cx="237566" cy="369332"/>
            </a:xfrm>
            <a:prstGeom prst="rect">
              <a:avLst/>
            </a:prstGeom>
          </p:spPr>
          <p:txBody>
            <a:bodyPr wrap="none">
              <a:spAutoFit/>
            </a:bodyPr>
            <a:lstStyle/>
            <a:p>
              <a:r>
                <a:rPr lang="en-US" b="1" dirty="0"/>
                <a:t> </a:t>
              </a:r>
              <a:endParaRPr lang="en-US" dirty="0"/>
            </a:p>
          </p:txBody>
        </p:sp>
        <p:sp>
          <p:nvSpPr>
            <p:cNvPr id="14" name="Прямоугольник 69">
              <a:extLst>
                <a:ext uri="{FF2B5EF4-FFF2-40B4-BE49-F238E27FC236}">
                  <a16:creationId xmlns="" xmlns:a16="http://schemas.microsoft.com/office/drawing/2014/main" id="{D3ADE9DD-F91E-4FBA-A03F-D3E27B2EF375}"/>
                </a:ext>
              </a:extLst>
            </p:cNvPr>
            <p:cNvSpPr/>
            <p:nvPr/>
          </p:nvSpPr>
          <p:spPr>
            <a:xfrm>
              <a:off x="2740866" y="2773708"/>
              <a:ext cx="237566" cy="369332"/>
            </a:xfrm>
            <a:prstGeom prst="rect">
              <a:avLst/>
            </a:prstGeom>
          </p:spPr>
          <p:txBody>
            <a:bodyPr wrap="none">
              <a:spAutoFit/>
            </a:bodyPr>
            <a:lstStyle/>
            <a:p>
              <a:r>
                <a:rPr lang="ru-RU" dirty="0"/>
                <a:t> </a:t>
              </a:r>
              <a:endParaRPr lang="en-US" dirty="0"/>
            </a:p>
          </p:txBody>
        </p:sp>
        <p:sp>
          <p:nvSpPr>
            <p:cNvPr id="15" name="Прямоугольник 70">
              <a:extLst>
                <a:ext uri="{FF2B5EF4-FFF2-40B4-BE49-F238E27FC236}">
                  <a16:creationId xmlns="" xmlns:a16="http://schemas.microsoft.com/office/drawing/2014/main" id="{0820445E-4DA9-446C-914B-C70FCE1ED0DE}"/>
                </a:ext>
              </a:extLst>
            </p:cNvPr>
            <p:cNvSpPr/>
            <p:nvPr/>
          </p:nvSpPr>
          <p:spPr>
            <a:xfrm>
              <a:off x="2496647" y="4510018"/>
              <a:ext cx="354584" cy="369332"/>
            </a:xfrm>
            <a:prstGeom prst="rect">
              <a:avLst/>
            </a:prstGeom>
          </p:spPr>
          <p:txBody>
            <a:bodyPr wrap="none">
              <a:spAutoFit/>
            </a:bodyPr>
            <a:lstStyle/>
            <a:p>
              <a:r>
                <a:rPr lang="ru-RU" b="1" dirty="0"/>
                <a:t>5</a:t>
              </a:r>
              <a:r>
                <a:rPr lang="en-US" dirty="0"/>
                <a:t> </a:t>
              </a:r>
            </a:p>
          </p:txBody>
        </p:sp>
        <p:sp>
          <p:nvSpPr>
            <p:cNvPr id="16" name="Прямоугольник 71">
              <a:extLst>
                <a:ext uri="{FF2B5EF4-FFF2-40B4-BE49-F238E27FC236}">
                  <a16:creationId xmlns="" xmlns:a16="http://schemas.microsoft.com/office/drawing/2014/main" id="{6B12D538-B3A2-48F6-A941-E4DEAA4174E7}"/>
                </a:ext>
              </a:extLst>
            </p:cNvPr>
            <p:cNvSpPr/>
            <p:nvPr/>
          </p:nvSpPr>
          <p:spPr>
            <a:xfrm>
              <a:off x="2426977" y="3779489"/>
              <a:ext cx="288862" cy="369332"/>
            </a:xfrm>
            <a:prstGeom prst="rect">
              <a:avLst/>
            </a:prstGeom>
          </p:spPr>
          <p:txBody>
            <a:bodyPr wrap="square">
              <a:spAutoFit/>
            </a:bodyPr>
            <a:lstStyle/>
            <a:p>
              <a:r>
                <a:rPr lang="ru-RU" b="1" dirty="0"/>
                <a:t>3</a:t>
              </a:r>
              <a:endParaRPr lang="en-US" b="1" dirty="0"/>
            </a:p>
          </p:txBody>
        </p:sp>
        <p:sp>
          <p:nvSpPr>
            <p:cNvPr id="17" name="Прямоугольник 73">
              <a:extLst>
                <a:ext uri="{FF2B5EF4-FFF2-40B4-BE49-F238E27FC236}">
                  <a16:creationId xmlns="" xmlns:a16="http://schemas.microsoft.com/office/drawing/2014/main" id="{09BC6A9B-645D-4373-B820-4F2F1F0344AE}"/>
                </a:ext>
              </a:extLst>
            </p:cNvPr>
            <p:cNvSpPr/>
            <p:nvPr/>
          </p:nvSpPr>
          <p:spPr>
            <a:xfrm>
              <a:off x="2858912" y="3625280"/>
              <a:ext cx="354584" cy="369332"/>
            </a:xfrm>
            <a:prstGeom prst="rect">
              <a:avLst/>
            </a:prstGeom>
          </p:spPr>
          <p:txBody>
            <a:bodyPr wrap="none">
              <a:spAutoFit/>
            </a:bodyPr>
            <a:lstStyle/>
            <a:p>
              <a:r>
                <a:rPr lang="ru-RU" b="1" dirty="0"/>
                <a:t>1</a:t>
              </a:r>
              <a:r>
                <a:rPr lang="en-US" dirty="0"/>
                <a:t> </a:t>
              </a:r>
            </a:p>
          </p:txBody>
        </p:sp>
        <p:sp>
          <p:nvSpPr>
            <p:cNvPr id="18" name="Прямоугольник 78">
              <a:extLst>
                <a:ext uri="{FF2B5EF4-FFF2-40B4-BE49-F238E27FC236}">
                  <a16:creationId xmlns="" xmlns:a16="http://schemas.microsoft.com/office/drawing/2014/main" id="{9C8DD93E-D465-4D46-B7CF-A93958B151DC}"/>
                </a:ext>
              </a:extLst>
            </p:cNvPr>
            <p:cNvSpPr/>
            <p:nvPr/>
          </p:nvSpPr>
          <p:spPr>
            <a:xfrm>
              <a:off x="1654119" y="4881570"/>
              <a:ext cx="301686" cy="369332"/>
            </a:xfrm>
            <a:prstGeom prst="rect">
              <a:avLst/>
            </a:prstGeom>
          </p:spPr>
          <p:txBody>
            <a:bodyPr wrap="none">
              <a:spAutoFit/>
            </a:bodyPr>
            <a:lstStyle/>
            <a:p>
              <a:r>
                <a:rPr lang="ru-RU" b="1" dirty="0"/>
                <a:t>2</a:t>
              </a:r>
              <a:endParaRPr lang="en-US" b="1" dirty="0"/>
            </a:p>
          </p:txBody>
        </p:sp>
        <p:sp>
          <p:nvSpPr>
            <p:cNvPr id="19" name="Прямоугольник 79">
              <a:extLst>
                <a:ext uri="{FF2B5EF4-FFF2-40B4-BE49-F238E27FC236}">
                  <a16:creationId xmlns="" xmlns:a16="http://schemas.microsoft.com/office/drawing/2014/main" id="{14AD347F-9CA1-4C4E-B8CB-F677619CCD8F}"/>
                </a:ext>
              </a:extLst>
            </p:cNvPr>
            <p:cNvSpPr/>
            <p:nvPr/>
          </p:nvSpPr>
          <p:spPr>
            <a:xfrm>
              <a:off x="1630276" y="3676382"/>
              <a:ext cx="301686" cy="369332"/>
            </a:xfrm>
            <a:prstGeom prst="rect">
              <a:avLst/>
            </a:prstGeom>
          </p:spPr>
          <p:txBody>
            <a:bodyPr wrap="none">
              <a:spAutoFit/>
            </a:bodyPr>
            <a:lstStyle/>
            <a:p>
              <a:r>
                <a:rPr lang="ru-RU" b="1" dirty="0"/>
                <a:t>4</a:t>
              </a:r>
              <a:endParaRPr lang="en-US" b="1" dirty="0"/>
            </a:p>
          </p:txBody>
        </p:sp>
        <p:sp>
          <p:nvSpPr>
            <p:cNvPr id="20" name="Прямоугольник 81">
              <a:extLst>
                <a:ext uri="{FF2B5EF4-FFF2-40B4-BE49-F238E27FC236}">
                  <a16:creationId xmlns="" xmlns:a16="http://schemas.microsoft.com/office/drawing/2014/main" id="{EA56050D-862A-4428-85DF-4EBA9B4DB0B4}"/>
                </a:ext>
              </a:extLst>
            </p:cNvPr>
            <p:cNvSpPr/>
            <p:nvPr/>
          </p:nvSpPr>
          <p:spPr>
            <a:xfrm>
              <a:off x="2729003" y="2772685"/>
              <a:ext cx="301686" cy="369332"/>
            </a:xfrm>
            <a:prstGeom prst="rect">
              <a:avLst/>
            </a:prstGeom>
          </p:spPr>
          <p:txBody>
            <a:bodyPr wrap="none">
              <a:spAutoFit/>
            </a:bodyPr>
            <a:lstStyle/>
            <a:p>
              <a:r>
                <a:rPr lang="ru-RU" b="1" dirty="0"/>
                <a:t>6</a:t>
              </a:r>
              <a:endParaRPr lang="en-US" b="1" dirty="0"/>
            </a:p>
          </p:txBody>
        </p:sp>
        <p:sp>
          <p:nvSpPr>
            <p:cNvPr id="21" name="Овал 3">
              <a:extLst>
                <a:ext uri="{FF2B5EF4-FFF2-40B4-BE49-F238E27FC236}">
                  <a16:creationId xmlns="" xmlns:a16="http://schemas.microsoft.com/office/drawing/2014/main" id="{9265B33F-E612-44B1-9234-E10F6307BEA6}"/>
                </a:ext>
              </a:extLst>
            </p:cNvPr>
            <p:cNvSpPr/>
            <p:nvPr/>
          </p:nvSpPr>
          <p:spPr>
            <a:xfrm flipH="1">
              <a:off x="3347864" y="2619809"/>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Овал 92">
              <a:extLst>
                <a:ext uri="{FF2B5EF4-FFF2-40B4-BE49-F238E27FC236}">
                  <a16:creationId xmlns="" xmlns:a16="http://schemas.microsoft.com/office/drawing/2014/main" id="{76893C1F-51BA-411A-962E-66EC994F272D}"/>
                </a:ext>
              </a:extLst>
            </p:cNvPr>
            <p:cNvSpPr/>
            <p:nvPr/>
          </p:nvSpPr>
          <p:spPr>
            <a:xfrm flipH="1">
              <a:off x="4139225" y="3367016"/>
              <a:ext cx="167874" cy="218431"/>
            </a:xfrm>
            <a:prstGeom prst="ellipse">
              <a:avLst/>
            </a:prstGeom>
            <a:noFill/>
            <a:ln w="381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Прямая соединительная линия 94">
              <a:extLst>
                <a:ext uri="{FF2B5EF4-FFF2-40B4-BE49-F238E27FC236}">
                  <a16:creationId xmlns="" xmlns:a16="http://schemas.microsoft.com/office/drawing/2014/main" id="{8E136A3B-08CD-4DEC-9DD0-69D6E7B00AD6}"/>
                </a:ext>
              </a:extLst>
            </p:cNvPr>
            <p:cNvCxnSpPr>
              <a:stCxn id="25" idx="3"/>
              <a:endCxn id="22" idx="6"/>
            </p:cNvCxnSpPr>
            <p:nvPr/>
          </p:nvCxnSpPr>
          <p:spPr>
            <a:xfrm flipV="1">
              <a:off x="2411034" y="3476232"/>
              <a:ext cx="1728191" cy="45239"/>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95">
              <a:extLst>
                <a:ext uri="{FF2B5EF4-FFF2-40B4-BE49-F238E27FC236}">
                  <a16:creationId xmlns="" xmlns:a16="http://schemas.microsoft.com/office/drawing/2014/main" id="{038D72C8-9893-458A-A98D-C9569DB5CE04}"/>
                </a:ext>
              </a:extLst>
            </p:cNvPr>
            <p:cNvCxnSpPr>
              <a:cxnSpLocks/>
              <a:stCxn id="26" idx="1"/>
              <a:endCxn id="22" idx="4"/>
            </p:cNvCxnSpPr>
            <p:nvPr/>
          </p:nvCxnSpPr>
          <p:spPr>
            <a:xfrm flipV="1">
              <a:off x="2521869" y="3585447"/>
              <a:ext cx="1701293" cy="1747749"/>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Овал 16">
              <a:extLst>
                <a:ext uri="{FF2B5EF4-FFF2-40B4-BE49-F238E27FC236}">
                  <a16:creationId xmlns="" xmlns:a16="http://schemas.microsoft.com/office/drawing/2014/main" id="{41B26517-C225-4841-9F81-2B782A734F81}"/>
                </a:ext>
              </a:extLst>
            </p:cNvPr>
            <p:cNvSpPr/>
            <p:nvPr/>
          </p:nvSpPr>
          <p:spPr>
            <a:xfrm flipH="1">
              <a:off x="2267744" y="3335028"/>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Овал 14">
              <a:extLst>
                <a:ext uri="{FF2B5EF4-FFF2-40B4-BE49-F238E27FC236}">
                  <a16:creationId xmlns="" xmlns:a16="http://schemas.microsoft.com/office/drawing/2014/main" id="{071D394D-F290-40DE-A994-D61A5B460AE6}"/>
                </a:ext>
              </a:extLst>
            </p:cNvPr>
            <p:cNvSpPr/>
            <p:nvPr/>
          </p:nvSpPr>
          <p:spPr>
            <a:xfrm flipH="1">
              <a:off x="2378580" y="5301208"/>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4024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190C4224-5331-4323-B535-EF5ED55D936D}"/>
              </a:ext>
            </a:extLst>
          </p:cNvPr>
          <p:cNvSpPr>
            <a:spLocks noGrp="1"/>
          </p:cNvSpPr>
          <p:nvPr>
            <p:ph idx="1"/>
          </p:nvPr>
        </p:nvSpPr>
        <p:spPr>
          <a:xfrm>
            <a:off x="539552" y="404664"/>
            <a:ext cx="8147248" cy="5721499"/>
          </a:xfrm>
        </p:spPr>
        <p:txBody>
          <a:bodyPr>
            <a:normAutofit fontScale="92500" lnSpcReduction="10000"/>
          </a:bodyPr>
          <a:lstStyle/>
          <a:p>
            <a:pPr marL="0" indent="255600">
              <a:buNone/>
            </a:pPr>
            <a:r>
              <a:rPr lang="en-US" sz="2400" b="1" dirty="0"/>
              <a:t>4.3.</a:t>
            </a:r>
            <a:r>
              <a:rPr lang="ru-RU" sz="2400" b="1" dirty="0"/>
              <a:t> </a:t>
            </a:r>
            <a:r>
              <a:rPr lang="ru-RU" sz="2400" dirty="0"/>
              <a:t>Какое максимальное количество (</a:t>
            </a:r>
            <a:r>
              <a:rPr lang="en-US" sz="2400" dirty="0"/>
              <a:t>k</a:t>
            </a:r>
            <a:r>
              <a:rPr lang="ru-RU" sz="2400" dirty="0"/>
              <a:t>) </a:t>
            </a:r>
            <a:r>
              <a:rPr lang="en-US" sz="2400" dirty="0"/>
              <a:t>“</a:t>
            </a:r>
            <a:r>
              <a:rPr lang="ru-RU" sz="2400" dirty="0"/>
              <a:t>конвертиков</a:t>
            </a:r>
            <a:r>
              <a:rPr lang="en-US" sz="2400" dirty="0"/>
              <a:t>”</a:t>
            </a:r>
            <a:r>
              <a:rPr lang="ru-RU" sz="2400" dirty="0"/>
              <a:t> может быть в оптимальном графе оповещения?</a:t>
            </a:r>
          </a:p>
          <a:p>
            <a:pPr marL="0" indent="255600">
              <a:buNone/>
            </a:pPr>
            <a:r>
              <a:rPr lang="ru-RU" sz="2400" b="1" dirty="0"/>
              <a:t>Решение</a:t>
            </a:r>
            <a:endParaRPr lang="en-US" sz="2400" b="1" dirty="0"/>
          </a:p>
          <a:p>
            <a:pPr marL="0" indent="255600">
              <a:buNone/>
            </a:pPr>
            <a:r>
              <a:rPr lang="ru-RU" sz="2400" dirty="0"/>
              <a:t> Можно найти такое </a:t>
            </a:r>
            <a:r>
              <a:rPr lang="en-US" sz="2400" dirty="0"/>
              <a:t>n</a:t>
            </a:r>
            <a:r>
              <a:rPr lang="ru-RU" sz="2400" dirty="0"/>
              <a:t>, для которого построится любое </a:t>
            </a:r>
            <a:r>
              <a:rPr lang="ru-RU" sz="2400" dirty="0" smtClean="0"/>
              <a:t>кол-</a:t>
            </a:r>
            <a:r>
              <a:rPr lang="ru-RU" sz="2400" dirty="0"/>
              <a:t>в</a:t>
            </a:r>
            <a:r>
              <a:rPr lang="ru-RU" sz="2400" dirty="0" smtClean="0"/>
              <a:t>о </a:t>
            </a:r>
            <a:r>
              <a:rPr lang="en-US" sz="2400" dirty="0"/>
              <a:t>“</a:t>
            </a:r>
            <a:r>
              <a:rPr lang="ru-RU" sz="2400" dirty="0"/>
              <a:t>конвертиков</a:t>
            </a:r>
            <a:r>
              <a:rPr lang="en-US" sz="2400" dirty="0"/>
              <a:t>”</a:t>
            </a:r>
            <a:r>
              <a:rPr lang="ru-RU" sz="2400" dirty="0"/>
              <a:t>. Для построения полного подграфа, имеющего 4 вершины достаточно иметь такой участок в графе:</a:t>
            </a:r>
          </a:p>
          <a:p>
            <a:pPr marL="0" indent="255600">
              <a:buNone/>
            </a:pPr>
            <a:endParaRPr lang="ru-RU" sz="2400" dirty="0"/>
          </a:p>
          <a:p>
            <a:pPr marL="0" indent="255600">
              <a:buNone/>
            </a:pPr>
            <a:endParaRPr lang="ru-RU" sz="2400" dirty="0"/>
          </a:p>
          <a:p>
            <a:pPr marL="0" indent="255600">
              <a:buNone/>
            </a:pPr>
            <a:endParaRPr lang="ru-RU" sz="2400" dirty="0"/>
          </a:p>
          <a:p>
            <a:pPr marL="0" indent="255600">
              <a:buNone/>
            </a:pPr>
            <a:endParaRPr lang="ru-RU" sz="2400" dirty="0"/>
          </a:p>
          <a:p>
            <a:pPr marL="0" indent="255600">
              <a:buNone/>
            </a:pPr>
            <a:endParaRPr lang="ru-RU" sz="2400" dirty="0"/>
          </a:p>
          <a:p>
            <a:pPr marL="0" indent="255600">
              <a:buNone/>
            </a:pPr>
            <a:r>
              <a:rPr lang="ru-RU" sz="2400" dirty="0"/>
              <a:t>Если </a:t>
            </a:r>
            <a:r>
              <a:rPr lang="en-US" sz="2400" dirty="0"/>
              <a:t>k = 2</a:t>
            </a:r>
            <a:r>
              <a:rPr lang="ru-RU" sz="2400" dirty="0"/>
              <a:t>:</a:t>
            </a:r>
          </a:p>
          <a:p>
            <a:pPr marL="0" indent="255600">
              <a:buNone/>
            </a:pPr>
            <a:endParaRPr lang="ru-RU" sz="2400" dirty="0"/>
          </a:p>
          <a:p>
            <a:pPr marL="0" indent="255600">
              <a:buNone/>
            </a:pPr>
            <a:endParaRPr lang="ru-RU" sz="2400" dirty="0"/>
          </a:p>
          <a:p>
            <a:pPr marL="0" indent="255600">
              <a:buNone/>
            </a:pPr>
            <a:r>
              <a:rPr lang="ru-RU" sz="2400" dirty="0"/>
              <a:t> </a:t>
            </a:r>
            <a:endParaRPr lang="en-US" sz="2400" dirty="0"/>
          </a:p>
          <a:p>
            <a:pPr marL="0" indent="255600">
              <a:buNone/>
            </a:pPr>
            <a:endParaRPr lang="en-US" dirty="0"/>
          </a:p>
        </p:txBody>
      </p:sp>
      <p:grpSp>
        <p:nvGrpSpPr>
          <p:cNvPr id="41" name="Group 40"/>
          <p:cNvGrpSpPr/>
          <p:nvPr/>
        </p:nvGrpSpPr>
        <p:grpSpPr>
          <a:xfrm>
            <a:off x="1353747" y="2503948"/>
            <a:ext cx="5614313" cy="1807981"/>
            <a:chOff x="466251" y="1434348"/>
            <a:chExt cx="6193981" cy="1994652"/>
          </a:xfrm>
        </p:grpSpPr>
        <p:cxnSp>
          <p:nvCxnSpPr>
            <p:cNvPr id="8" name="Прямая соединительная линия 20">
              <a:extLst>
                <a:ext uri="{FF2B5EF4-FFF2-40B4-BE49-F238E27FC236}">
                  <a16:creationId xmlns="" xmlns:a16="http://schemas.microsoft.com/office/drawing/2014/main" id="{FD252E09-E8B4-4E12-A555-624965C60452}"/>
                </a:ext>
              </a:extLst>
            </p:cNvPr>
            <p:cNvCxnSpPr>
              <a:cxnSpLocks/>
              <a:stCxn id="7" idx="6"/>
            </p:cNvCxnSpPr>
            <p:nvPr/>
          </p:nvCxnSpPr>
          <p:spPr>
            <a:xfrm flipV="1">
              <a:off x="1950509" y="1657271"/>
              <a:ext cx="1212921" cy="8951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20">
              <a:extLst>
                <a:ext uri="{FF2B5EF4-FFF2-40B4-BE49-F238E27FC236}">
                  <a16:creationId xmlns="" xmlns:a16="http://schemas.microsoft.com/office/drawing/2014/main" id="{FD252E09-E8B4-4E12-A555-624965C60452}"/>
                </a:ext>
              </a:extLst>
            </p:cNvPr>
            <p:cNvCxnSpPr>
              <a:cxnSpLocks/>
              <a:stCxn id="4" idx="6"/>
            </p:cNvCxnSpPr>
            <p:nvPr/>
          </p:nvCxnSpPr>
          <p:spPr>
            <a:xfrm flipV="1">
              <a:off x="3059832" y="1569145"/>
              <a:ext cx="1656184" cy="1416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20">
              <a:extLst>
                <a:ext uri="{FF2B5EF4-FFF2-40B4-BE49-F238E27FC236}">
                  <a16:creationId xmlns="" xmlns:a16="http://schemas.microsoft.com/office/drawing/2014/main" id="{FD252E09-E8B4-4E12-A555-624965C60452}"/>
                </a:ext>
              </a:extLst>
            </p:cNvPr>
            <p:cNvCxnSpPr>
              <a:cxnSpLocks/>
            </p:cNvCxnSpPr>
            <p:nvPr/>
          </p:nvCxnSpPr>
          <p:spPr>
            <a:xfrm flipH="1" flipV="1">
              <a:off x="5500897" y="2735255"/>
              <a:ext cx="1159335" cy="64646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20">
              <a:extLst>
                <a:ext uri="{FF2B5EF4-FFF2-40B4-BE49-F238E27FC236}">
                  <a16:creationId xmlns="" xmlns:a16="http://schemas.microsoft.com/office/drawing/2014/main" id="{FD252E09-E8B4-4E12-A555-624965C60452}"/>
                </a:ext>
              </a:extLst>
            </p:cNvPr>
            <p:cNvCxnSpPr>
              <a:cxnSpLocks/>
              <a:stCxn id="7" idx="2"/>
              <a:endCxn id="6" idx="6"/>
            </p:cNvCxnSpPr>
            <p:nvPr/>
          </p:nvCxnSpPr>
          <p:spPr>
            <a:xfrm>
              <a:off x="2157705" y="2552467"/>
              <a:ext cx="3206383" cy="18278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20">
              <a:extLst>
                <a:ext uri="{FF2B5EF4-FFF2-40B4-BE49-F238E27FC236}">
                  <a16:creationId xmlns="" xmlns:a16="http://schemas.microsoft.com/office/drawing/2014/main" id="{FD252E09-E8B4-4E12-A555-624965C60452}"/>
                </a:ext>
              </a:extLst>
            </p:cNvPr>
            <p:cNvCxnSpPr>
              <a:cxnSpLocks/>
              <a:stCxn id="6" idx="7"/>
            </p:cNvCxnSpPr>
            <p:nvPr/>
          </p:nvCxnSpPr>
          <p:spPr>
            <a:xfrm flipH="1" flipV="1">
              <a:off x="4819614" y="1575950"/>
              <a:ext cx="574817" cy="10639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20">
              <a:extLst>
                <a:ext uri="{FF2B5EF4-FFF2-40B4-BE49-F238E27FC236}">
                  <a16:creationId xmlns="" xmlns:a16="http://schemas.microsoft.com/office/drawing/2014/main" id="{FD252E09-E8B4-4E12-A555-624965C60452}"/>
                </a:ext>
              </a:extLst>
            </p:cNvPr>
            <p:cNvCxnSpPr>
              <a:cxnSpLocks/>
              <a:endCxn id="7" idx="1"/>
            </p:cNvCxnSpPr>
            <p:nvPr/>
          </p:nvCxnSpPr>
          <p:spPr>
            <a:xfrm flipV="1">
              <a:off x="971600" y="2457150"/>
              <a:ext cx="1155762" cy="97185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67544" y="2417669"/>
              <a:ext cx="1368152" cy="13479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rot="348365">
              <a:off x="466251" y="2183287"/>
              <a:ext cx="1357359" cy="307777"/>
            </a:xfrm>
            <a:prstGeom prst="rect">
              <a:avLst/>
            </a:prstGeom>
          </p:spPr>
          <p:txBody>
            <a:bodyPr wrap="none">
              <a:spAutoFit/>
            </a:bodyPr>
            <a:lstStyle/>
            <a:p>
              <a:r>
                <a:rPr lang="ru-RU" sz="1400" dirty="0">
                  <a:solidFill>
                    <a:schemeClr val="accent1">
                      <a:lumMod val="75000"/>
                    </a:schemeClr>
                  </a:solidFill>
                </a:rPr>
                <a:t>знает все слухи</a:t>
              </a:r>
            </a:p>
          </p:txBody>
        </p:sp>
        <p:cxnSp>
          <p:nvCxnSpPr>
            <p:cNvPr id="28" name="Прямая соединительная линия 20">
              <a:extLst>
                <a:ext uri="{FF2B5EF4-FFF2-40B4-BE49-F238E27FC236}">
                  <a16:creationId xmlns="" xmlns:a16="http://schemas.microsoft.com/office/drawing/2014/main" id="{FD252E09-E8B4-4E12-A555-624965C60452}"/>
                </a:ext>
              </a:extLst>
            </p:cNvPr>
            <p:cNvCxnSpPr>
              <a:cxnSpLocks/>
              <a:stCxn id="6" idx="2"/>
              <a:endCxn id="4" idx="3"/>
            </p:cNvCxnSpPr>
            <p:nvPr/>
          </p:nvCxnSpPr>
          <p:spPr>
            <a:xfrm flipH="1" flipV="1">
              <a:off x="3236685" y="1806064"/>
              <a:ext cx="2334599" cy="92919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0">
              <a:extLst>
                <a:ext uri="{FF2B5EF4-FFF2-40B4-BE49-F238E27FC236}">
                  <a16:creationId xmlns="" xmlns:a16="http://schemas.microsoft.com/office/drawing/2014/main" id="{FD252E09-E8B4-4E12-A555-624965C60452}"/>
                </a:ext>
              </a:extLst>
            </p:cNvPr>
            <p:cNvCxnSpPr>
              <a:cxnSpLocks/>
              <a:stCxn id="7" idx="6"/>
              <a:endCxn id="5" idx="5"/>
            </p:cNvCxnSpPr>
            <p:nvPr/>
          </p:nvCxnSpPr>
          <p:spPr>
            <a:xfrm flipV="1">
              <a:off x="1950509" y="1664462"/>
              <a:ext cx="2795850" cy="88800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352460" y="1971418"/>
              <a:ext cx="301687" cy="369332"/>
            </a:xfrm>
            <a:prstGeom prst="rect">
              <a:avLst/>
            </a:prstGeom>
          </p:spPr>
          <p:txBody>
            <a:bodyPr wrap="none">
              <a:spAutoFit/>
            </a:bodyPr>
            <a:lstStyle/>
            <a:p>
              <a:r>
                <a:rPr lang="ru-RU" dirty="0"/>
                <a:t>3</a:t>
              </a:r>
            </a:p>
          </p:txBody>
        </p:sp>
        <p:sp>
          <p:nvSpPr>
            <p:cNvPr id="33" name="Rectangle 32"/>
            <p:cNvSpPr/>
            <p:nvPr/>
          </p:nvSpPr>
          <p:spPr>
            <a:xfrm>
              <a:off x="2740153" y="1901328"/>
              <a:ext cx="301687" cy="369332"/>
            </a:xfrm>
            <a:prstGeom prst="rect">
              <a:avLst/>
            </a:prstGeom>
          </p:spPr>
          <p:txBody>
            <a:bodyPr wrap="none">
              <a:spAutoFit/>
            </a:bodyPr>
            <a:lstStyle/>
            <a:p>
              <a:r>
                <a:rPr lang="ru-RU" dirty="0"/>
                <a:t>2</a:t>
              </a:r>
            </a:p>
          </p:txBody>
        </p:sp>
        <p:sp>
          <p:nvSpPr>
            <p:cNvPr id="35" name="Rectangle 34"/>
            <p:cNvSpPr/>
            <p:nvPr/>
          </p:nvSpPr>
          <p:spPr>
            <a:xfrm>
              <a:off x="3605474" y="2317932"/>
              <a:ext cx="301686" cy="369332"/>
            </a:xfrm>
            <a:prstGeom prst="rect">
              <a:avLst/>
            </a:prstGeom>
          </p:spPr>
          <p:txBody>
            <a:bodyPr wrap="none">
              <a:spAutoFit/>
            </a:bodyPr>
            <a:lstStyle/>
            <a:p>
              <a:r>
                <a:rPr lang="ru-RU" dirty="0"/>
                <a:t>1</a:t>
              </a:r>
            </a:p>
          </p:txBody>
        </p:sp>
        <p:sp>
          <p:nvSpPr>
            <p:cNvPr id="7" name="Овал 15">
              <a:extLst>
                <a:ext uri="{FF2B5EF4-FFF2-40B4-BE49-F238E27FC236}">
                  <a16:creationId xmlns="" xmlns:a16="http://schemas.microsoft.com/office/drawing/2014/main" id="{5A7C75F2-C512-42F9-9510-F4ACFFFADC1B}"/>
                </a:ext>
              </a:extLst>
            </p:cNvPr>
            <p:cNvSpPr/>
            <p:nvPr/>
          </p:nvSpPr>
          <p:spPr>
            <a:xfrm flipH="1">
              <a:off x="1950509" y="2417669"/>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Овал 15">
              <a:extLst>
                <a:ext uri="{FF2B5EF4-FFF2-40B4-BE49-F238E27FC236}">
                  <a16:creationId xmlns="" xmlns:a16="http://schemas.microsoft.com/office/drawing/2014/main" id="{5A7C75F2-C512-42F9-9510-F4ACFFFADC1B}"/>
                </a:ext>
              </a:extLst>
            </p:cNvPr>
            <p:cNvSpPr/>
            <p:nvPr/>
          </p:nvSpPr>
          <p:spPr>
            <a:xfrm flipH="1">
              <a:off x="5364088" y="2600458"/>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Овал 15">
              <a:extLst>
                <a:ext uri="{FF2B5EF4-FFF2-40B4-BE49-F238E27FC236}">
                  <a16:creationId xmlns="" xmlns:a16="http://schemas.microsoft.com/office/drawing/2014/main" id="{5A7C75F2-C512-42F9-9510-F4ACFFFADC1B}"/>
                </a:ext>
              </a:extLst>
            </p:cNvPr>
            <p:cNvSpPr/>
            <p:nvPr/>
          </p:nvSpPr>
          <p:spPr>
            <a:xfrm flipH="1">
              <a:off x="4716016" y="1434348"/>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Овал 15">
              <a:extLst>
                <a:ext uri="{FF2B5EF4-FFF2-40B4-BE49-F238E27FC236}">
                  <a16:creationId xmlns="" xmlns:a16="http://schemas.microsoft.com/office/drawing/2014/main" id="{5A7C75F2-C512-42F9-9510-F4ACFFFADC1B}"/>
                </a:ext>
              </a:extLst>
            </p:cNvPr>
            <p:cNvSpPr/>
            <p:nvPr/>
          </p:nvSpPr>
          <p:spPr>
            <a:xfrm flipH="1">
              <a:off x="3059832" y="1575950"/>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Группа 13">
            <a:extLst>
              <a:ext uri="{FF2B5EF4-FFF2-40B4-BE49-F238E27FC236}">
                <a16:creationId xmlns="" xmlns:a16="http://schemas.microsoft.com/office/drawing/2014/main" id="{8AA73B4B-EA45-49E8-8707-27DF336EF2EB}"/>
              </a:ext>
            </a:extLst>
          </p:cNvPr>
          <p:cNvGrpSpPr/>
          <p:nvPr/>
        </p:nvGrpSpPr>
        <p:grpSpPr>
          <a:xfrm>
            <a:off x="1082588" y="4808851"/>
            <a:ext cx="6280003" cy="1653472"/>
            <a:chOff x="1798721" y="3751806"/>
            <a:chExt cx="6280003" cy="1653472"/>
          </a:xfrm>
        </p:grpSpPr>
        <p:grpSp>
          <p:nvGrpSpPr>
            <p:cNvPr id="42" name="Group 41"/>
            <p:cNvGrpSpPr/>
            <p:nvPr/>
          </p:nvGrpSpPr>
          <p:grpSpPr>
            <a:xfrm>
              <a:off x="5474806" y="3751806"/>
              <a:ext cx="2603918" cy="1196277"/>
              <a:chOff x="1950509" y="1206617"/>
              <a:chExt cx="3620775" cy="1663436"/>
            </a:xfrm>
          </p:grpSpPr>
          <p:cxnSp>
            <p:nvCxnSpPr>
              <p:cNvPr id="44" name="Прямая соединительная линия 20">
                <a:extLst>
                  <a:ext uri="{FF2B5EF4-FFF2-40B4-BE49-F238E27FC236}">
                    <a16:creationId xmlns="" xmlns:a16="http://schemas.microsoft.com/office/drawing/2014/main" id="{FD252E09-E8B4-4E12-A555-624965C60452}"/>
                  </a:ext>
                </a:extLst>
              </p:cNvPr>
              <p:cNvCxnSpPr>
                <a:cxnSpLocks/>
                <a:stCxn id="57" idx="6"/>
              </p:cNvCxnSpPr>
              <p:nvPr/>
            </p:nvCxnSpPr>
            <p:spPr>
              <a:xfrm flipV="1">
                <a:off x="1950509" y="1657271"/>
                <a:ext cx="1212921" cy="8951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20">
                <a:extLst>
                  <a:ext uri="{FF2B5EF4-FFF2-40B4-BE49-F238E27FC236}">
                    <a16:creationId xmlns="" xmlns:a16="http://schemas.microsoft.com/office/drawing/2014/main" id="{FD252E09-E8B4-4E12-A555-624965C60452}"/>
                  </a:ext>
                </a:extLst>
              </p:cNvPr>
              <p:cNvCxnSpPr>
                <a:cxnSpLocks/>
                <a:stCxn id="43" idx="6"/>
              </p:cNvCxnSpPr>
              <p:nvPr/>
            </p:nvCxnSpPr>
            <p:spPr>
              <a:xfrm flipV="1">
                <a:off x="3059832" y="1569145"/>
                <a:ext cx="1656184" cy="1416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20">
                <a:extLst>
                  <a:ext uri="{FF2B5EF4-FFF2-40B4-BE49-F238E27FC236}">
                    <a16:creationId xmlns="" xmlns:a16="http://schemas.microsoft.com/office/drawing/2014/main" id="{FD252E09-E8B4-4E12-A555-624965C60452}"/>
                  </a:ext>
                </a:extLst>
              </p:cNvPr>
              <p:cNvCxnSpPr>
                <a:cxnSpLocks/>
                <a:stCxn id="57" idx="2"/>
                <a:endCxn id="58" idx="6"/>
              </p:cNvCxnSpPr>
              <p:nvPr/>
            </p:nvCxnSpPr>
            <p:spPr>
              <a:xfrm>
                <a:off x="2157705" y="2552467"/>
                <a:ext cx="3206383" cy="18278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20">
                <a:extLst>
                  <a:ext uri="{FF2B5EF4-FFF2-40B4-BE49-F238E27FC236}">
                    <a16:creationId xmlns="" xmlns:a16="http://schemas.microsoft.com/office/drawing/2014/main" id="{FD252E09-E8B4-4E12-A555-624965C60452}"/>
                  </a:ext>
                </a:extLst>
              </p:cNvPr>
              <p:cNvCxnSpPr>
                <a:cxnSpLocks/>
                <a:stCxn id="58" idx="7"/>
              </p:cNvCxnSpPr>
              <p:nvPr/>
            </p:nvCxnSpPr>
            <p:spPr>
              <a:xfrm flipH="1" flipV="1">
                <a:off x="4819614" y="1575950"/>
                <a:ext cx="574817" cy="10639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20">
                <a:extLst>
                  <a:ext uri="{FF2B5EF4-FFF2-40B4-BE49-F238E27FC236}">
                    <a16:creationId xmlns="" xmlns:a16="http://schemas.microsoft.com/office/drawing/2014/main" id="{FD252E09-E8B4-4E12-A555-624965C60452}"/>
                  </a:ext>
                </a:extLst>
              </p:cNvPr>
              <p:cNvCxnSpPr>
                <a:cxnSpLocks/>
                <a:stCxn id="58" idx="2"/>
                <a:endCxn id="43" idx="3"/>
              </p:cNvCxnSpPr>
              <p:nvPr/>
            </p:nvCxnSpPr>
            <p:spPr>
              <a:xfrm flipH="1" flipV="1">
                <a:off x="3236685" y="1806064"/>
                <a:ext cx="2334599" cy="92919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20">
                <a:extLst>
                  <a:ext uri="{FF2B5EF4-FFF2-40B4-BE49-F238E27FC236}">
                    <a16:creationId xmlns="" xmlns:a16="http://schemas.microsoft.com/office/drawing/2014/main" id="{FD252E09-E8B4-4E12-A555-624965C60452}"/>
                  </a:ext>
                </a:extLst>
              </p:cNvPr>
              <p:cNvCxnSpPr>
                <a:cxnSpLocks/>
                <a:stCxn id="57" idx="6"/>
                <a:endCxn id="59" idx="5"/>
              </p:cNvCxnSpPr>
              <p:nvPr/>
            </p:nvCxnSpPr>
            <p:spPr>
              <a:xfrm flipV="1">
                <a:off x="1950509" y="1664462"/>
                <a:ext cx="2795850" cy="88800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529419" y="1519276"/>
                <a:ext cx="301687" cy="369332"/>
              </a:xfrm>
              <a:prstGeom prst="rect">
                <a:avLst/>
              </a:prstGeom>
            </p:spPr>
            <p:txBody>
              <a:bodyPr wrap="none">
                <a:spAutoFit/>
              </a:bodyPr>
              <a:lstStyle/>
              <a:p>
                <a:r>
                  <a:rPr lang="ru-RU" dirty="0"/>
                  <a:t>3</a:t>
                </a:r>
              </a:p>
            </p:txBody>
          </p:sp>
          <p:sp>
            <p:nvSpPr>
              <p:cNvPr id="55" name="Rectangle 54"/>
              <p:cNvSpPr/>
              <p:nvPr/>
            </p:nvSpPr>
            <p:spPr>
              <a:xfrm>
                <a:off x="3754140" y="1206617"/>
                <a:ext cx="301687" cy="369332"/>
              </a:xfrm>
              <a:prstGeom prst="rect">
                <a:avLst/>
              </a:prstGeom>
            </p:spPr>
            <p:txBody>
              <a:bodyPr wrap="none">
                <a:spAutoFit/>
              </a:bodyPr>
              <a:lstStyle/>
              <a:p>
                <a:r>
                  <a:rPr lang="ru-RU" dirty="0"/>
                  <a:t>2</a:t>
                </a:r>
              </a:p>
            </p:txBody>
          </p:sp>
          <p:sp>
            <p:nvSpPr>
              <p:cNvPr id="56" name="Rectangle 55"/>
              <p:cNvSpPr/>
              <p:nvPr/>
            </p:nvSpPr>
            <p:spPr>
              <a:xfrm>
                <a:off x="5113331" y="1765758"/>
                <a:ext cx="301687" cy="369332"/>
              </a:xfrm>
              <a:prstGeom prst="rect">
                <a:avLst/>
              </a:prstGeom>
            </p:spPr>
            <p:txBody>
              <a:bodyPr wrap="none">
                <a:spAutoFit/>
              </a:bodyPr>
              <a:lstStyle/>
              <a:p>
                <a:r>
                  <a:rPr lang="ru-RU" dirty="0"/>
                  <a:t>1</a:t>
                </a:r>
              </a:p>
            </p:txBody>
          </p:sp>
          <p:sp>
            <p:nvSpPr>
              <p:cNvPr id="57" name="Овал 15">
                <a:extLst>
                  <a:ext uri="{FF2B5EF4-FFF2-40B4-BE49-F238E27FC236}">
                    <a16:creationId xmlns="" xmlns:a16="http://schemas.microsoft.com/office/drawing/2014/main" id="{5A7C75F2-C512-42F9-9510-F4ACFFFADC1B}"/>
                  </a:ext>
                </a:extLst>
              </p:cNvPr>
              <p:cNvSpPr/>
              <p:nvPr/>
            </p:nvSpPr>
            <p:spPr>
              <a:xfrm flipH="1">
                <a:off x="1950509" y="2417669"/>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Овал 15">
                <a:extLst>
                  <a:ext uri="{FF2B5EF4-FFF2-40B4-BE49-F238E27FC236}">
                    <a16:creationId xmlns="" xmlns:a16="http://schemas.microsoft.com/office/drawing/2014/main" id="{5A7C75F2-C512-42F9-9510-F4ACFFFADC1B}"/>
                  </a:ext>
                </a:extLst>
              </p:cNvPr>
              <p:cNvSpPr/>
              <p:nvPr/>
            </p:nvSpPr>
            <p:spPr>
              <a:xfrm flipH="1">
                <a:off x="5364088" y="2600458"/>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Овал 15">
                <a:extLst>
                  <a:ext uri="{FF2B5EF4-FFF2-40B4-BE49-F238E27FC236}">
                    <a16:creationId xmlns="" xmlns:a16="http://schemas.microsoft.com/office/drawing/2014/main" id="{5A7C75F2-C512-42F9-9510-F4ACFFFADC1B}"/>
                  </a:ext>
                </a:extLst>
              </p:cNvPr>
              <p:cNvSpPr/>
              <p:nvPr/>
            </p:nvSpPr>
            <p:spPr>
              <a:xfrm flipH="1">
                <a:off x="4716016" y="1434348"/>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Овал 15">
                <a:extLst>
                  <a:ext uri="{FF2B5EF4-FFF2-40B4-BE49-F238E27FC236}">
                    <a16:creationId xmlns="" xmlns:a16="http://schemas.microsoft.com/office/drawing/2014/main" id="{5A7C75F2-C512-42F9-9510-F4ACFFFADC1B}"/>
                  </a:ext>
                </a:extLst>
              </p:cNvPr>
              <p:cNvSpPr/>
              <p:nvPr/>
            </p:nvSpPr>
            <p:spPr>
              <a:xfrm flipH="1">
                <a:off x="3059832" y="1575950"/>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1861582" y="3782776"/>
              <a:ext cx="3841894" cy="1594109"/>
              <a:chOff x="1176249" y="1012291"/>
              <a:chExt cx="5342192" cy="2216628"/>
            </a:xfrm>
          </p:grpSpPr>
          <p:cxnSp>
            <p:nvCxnSpPr>
              <p:cNvPr id="68" name="Прямая соединительная линия 20">
                <a:extLst>
                  <a:ext uri="{FF2B5EF4-FFF2-40B4-BE49-F238E27FC236}">
                    <a16:creationId xmlns="" xmlns:a16="http://schemas.microsoft.com/office/drawing/2014/main" id="{FD252E09-E8B4-4E12-A555-624965C60452}"/>
                  </a:ext>
                </a:extLst>
              </p:cNvPr>
              <p:cNvCxnSpPr>
                <a:cxnSpLocks/>
                <a:stCxn id="79" idx="6"/>
                <a:endCxn id="67" idx="6"/>
              </p:cNvCxnSpPr>
              <p:nvPr/>
            </p:nvCxnSpPr>
            <p:spPr>
              <a:xfrm flipV="1">
                <a:off x="2789005" y="1578239"/>
                <a:ext cx="601254" cy="11080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20">
                <a:extLst>
                  <a:ext uri="{FF2B5EF4-FFF2-40B4-BE49-F238E27FC236}">
                    <a16:creationId xmlns="" xmlns:a16="http://schemas.microsoft.com/office/drawing/2014/main" id="{FD252E09-E8B4-4E12-A555-624965C60452}"/>
                  </a:ext>
                </a:extLst>
              </p:cNvPr>
              <p:cNvCxnSpPr>
                <a:cxnSpLocks/>
                <a:stCxn id="67" idx="6"/>
                <a:endCxn id="81" idx="6"/>
              </p:cNvCxnSpPr>
              <p:nvPr/>
            </p:nvCxnSpPr>
            <p:spPr>
              <a:xfrm flipV="1">
                <a:off x="3390259" y="1338563"/>
                <a:ext cx="2555339" cy="2396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Прямая соединительная линия 20">
                <a:extLst>
                  <a:ext uri="{FF2B5EF4-FFF2-40B4-BE49-F238E27FC236}">
                    <a16:creationId xmlns="" xmlns:a16="http://schemas.microsoft.com/office/drawing/2014/main" id="{FD252E09-E8B4-4E12-A555-624965C60452}"/>
                  </a:ext>
                </a:extLst>
              </p:cNvPr>
              <p:cNvCxnSpPr>
                <a:cxnSpLocks/>
                <a:stCxn id="79" idx="2"/>
                <a:endCxn id="80" idx="6"/>
              </p:cNvCxnSpPr>
              <p:nvPr/>
            </p:nvCxnSpPr>
            <p:spPr>
              <a:xfrm flipV="1">
                <a:off x="2996200" y="2322352"/>
                <a:ext cx="3204272" cy="36394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20">
                <a:extLst>
                  <a:ext uri="{FF2B5EF4-FFF2-40B4-BE49-F238E27FC236}">
                    <a16:creationId xmlns="" xmlns:a16="http://schemas.microsoft.com/office/drawing/2014/main" id="{FD252E09-E8B4-4E12-A555-624965C60452}"/>
                  </a:ext>
                </a:extLst>
              </p:cNvPr>
              <p:cNvCxnSpPr>
                <a:cxnSpLocks/>
                <a:stCxn id="80" idx="7"/>
                <a:endCxn id="81" idx="4"/>
              </p:cNvCxnSpPr>
              <p:nvPr/>
            </p:nvCxnSpPr>
            <p:spPr>
              <a:xfrm flipH="1" flipV="1">
                <a:off x="6049194" y="1473360"/>
                <a:ext cx="181621" cy="7536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Прямая соединительная линия 20">
                <a:extLst>
                  <a:ext uri="{FF2B5EF4-FFF2-40B4-BE49-F238E27FC236}">
                    <a16:creationId xmlns="" xmlns:a16="http://schemas.microsoft.com/office/drawing/2014/main" id="{FD252E09-E8B4-4E12-A555-624965C60452}"/>
                  </a:ext>
                </a:extLst>
              </p:cNvPr>
              <p:cNvCxnSpPr>
                <a:cxnSpLocks/>
                <a:stCxn id="64" idx="5"/>
                <a:endCxn id="79" idx="1"/>
              </p:cNvCxnSpPr>
              <p:nvPr/>
            </p:nvCxnSpPr>
            <p:spPr>
              <a:xfrm flipV="1">
                <a:off x="1176249" y="2590984"/>
                <a:ext cx="1789609" cy="637935"/>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4" name="Прямая соединительная линия 20">
                <a:extLst>
                  <a:ext uri="{FF2B5EF4-FFF2-40B4-BE49-F238E27FC236}">
                    <a16:creationId xmlns="" xmlns:a16="http://schemas.microsoft.com/office/drawing/2014/main" id="{FD252E09-E8B4-4E12-A555-624965C60452}"/>
                  </a:ext>
                </a:extLst>
              </p:cNvPr>
              <p:cNvCxnSpPr>
                <a:cxnSpLocks/>
                <a:stCxn id="80" idx="2"/>
                <a:endCxn id="67" idx="3"/>
              </p:cNvCxnSpPr>
              <p:nvPr/>
            </p:nvCxnSpPr>
            <p:spPr>
              <a:xfrm flipH="1" flipV="1">
                <a:off x="3567112" y="1673556"/>
                <a:ext cx="2840556" cy="64879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20">
                <a:extLst>
                  <a:ext uri="{FF2B5EF4-FFF2-40B4-BE49-F238E27FC236}">
                    <a16:creationId xmlns="" xmlns:a16="http://schemas.microsoft.com/office/drawing/2014/main" id="{FD252E09-E8B4-4E12-A555-624965C60452}"/>
                  </a:ext>
                </a:extLst>
              </p:cNvPr>
              <p:cNvCxnSpPr>
                <a:cxnSpLocks/>
                <a:stCxn id="79" idx="6"/>
                <a:endCxn id="81" idx="5"/>
              </p:cNvCxnSpPr>
              <p:nvPr/>
            </p:nvCxnSpPr>
            <p:spPr>
              <a:xfrm flipV="1">
                <a:off x="2789005" y="1433879"/>
                <a:ext cx="3186937" cy="125242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98944" y="1482721"/>
                <a:ext cx="419497" cy="513561"/>
              </a:xfrm>
              <a:prstGeom prst="rect">
                <a:avLst/>
              </a:prstGeom>
            </p:spPr>
            <p:txBody>
              <a:bodyPr wrap="none">
                <a:spAutoFit/>
              </a:bodyPr>
              <a:lstStyle/>
              <a:p>
                <a:r>
                  <a:rPr lang="ru-RU" dirty="0"/>
                  <a:t>4</a:t>
                </a:r>
              </a:p>
            </p:txBody>
          </p:sp>
          <p:sp>
            <p:nvSpPr>
              <p:cNvPr id="77" name="Rectangle 76"/>
              <p:cNvSpPr/>
              <p:nvPr/>
            </p:nvSpPr>
            <p:spPr>
              <a:xfrm>
                <a:off x="1752398" y="1405208"/>
                <a:ext cx="419497" cy="513561"/>
              </a:xfrm>
              <a:prstGeom prst="rect">
                <a:avLst/>
              </a:prstGeom>
            </p:spPr>
            <p:txBody>
              <a:bodyPr wrap="none">
                <a:spAutoFit/>
              </a:bodyPr>
              <a:lstStyle/>
              <a:p>
                <a:r>
                  <a:rPr lang="ru-RU" dirty="0"/>
                  <a:t>9</a:t>
                </a:r>
              </a:p>
            </p:txBody>
          </p:sp>
          <p:sp>
            <p:nvSpPr>
              <p:cNvPr id="78" name="Rectangle 77"/>
              <p:cNvSpPr/>
              <p:nvPr/>
            </p:nvSpPr>
            <p:spPr>
              <a:xfrm>
                <a:off x="4495617" y="1012291"/>
                <a:ext cx="419497" cy="513561"/>
              </a:xfrm>
              <a:prstGeom prst="rect">
                <a:avLst/>
              </a:prstGeom>
            </p:spPr>
            <p:txBody>
              <a:bodyPr wrap="none">
                <a:spAutoFit/>
              </a:bodyPr>
              <a:lstStyle/>
              <a:p>
                <a:r>
                  <a:rPr lang="ru-RU" dirty="0"/>
                  <a:t>5</a:t>
                </a:r>
              </a:p>
            </p:txBody>
          </p:sp>
          <p:sp>
            <p:nvSpPr>
              <p:cNvPr id="79" name="Овал 15">
                <a:extLst>
                  <a:ext uri="{FF2B5EF4-FFF2-40B4-BE49-F238E27FC236}">
                    <a16:creationId xmlns="" xmlns:a16="http://schemas.microsoft.com/office/drawing/2014/main" id="{5A7C75F2-C512-42F9-9510-F4ACFFFADC1B}"/>
                  </a:ext>
                </a:extLst>
              </p:cNvPr>
              <p:cNvSpPr/>
              <p:nvPr/>
            </p:nvSpPr>
            <p:spPr>
              <a:xfrm flipH="1">
                <a:off x="2789005" y="2551503"/>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Овал 15">
                <a:extLst>
                  <a:ext uri="{FF2B5EF4-FFF2-40B4-BE49-F238E27FC236}">
                    <a16:creationId xmlns="" xmlns:a16="http://schemas.microsoft.com/office/drawing/2014/main" id="{5A7C75F2-C512-42F9-9510-F4ACFFFADC1B}"/>
                  </a:ext>
                </a:extLst>
              </p:cNvPr>
              <p:cNvSpPr/>
              <p:nvPr/>
            </p:nvSpPr>
            <p:spPr>
              <a:xfrm flipH="1">
                <a:off x="6200472" y="2187555"/>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Овал 15">
                <a:extLst>
                  <a:ext uri="{FF2B5EF4-FFF2-40B4-BE49-F238E27FC236}">
                    <a16:creationId xmlns="" xmlns:a16="http://schemas.microsoft.com/office/drawing/2014/main" id="{5A7C75F2-C512-42F9-9510-F4ACFFFADC1B}"/>
                  </a:ext>
                </a:extLst>
              </p:cNvPr>
              <p:cNvSpPr/>
              <p:nvPr/>
            </p:nvSpPr>
            <p:spPr>
              <a:xfrm flipH="1">
                <a:off x="5945598" y="1203765"/>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Овал 15">
                <a:extLst>
                  <a:ext uri="{FF2B5EF4-FFF2-40B4-BE49-F238E27FC236}">
                    <a16:creationId xmlns="" xmlns:a16="http://schemas.microsoft.com/office/drawing/2014/main" id="{5A7C75F2-C512-42F9-9510-F4ACFFFADC1B}"/>
                  </a:ext>
                </a:extLst>
              </p:cNvPr>
              <p:cNvSpPr/>
              <p:nvPr/>
            </p:nvSpPr>
            <p:spPr>
              <a:xfrm flipH="1">
                <a:off x="3390259" y="1443442"/>
                <a:ext cx="207196" cy="2695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Группа 1">
              <a:extLst>
                <a:ext uri="{FF2B5EF4-FFF2-40B4-BE49-F238E27FC236}">
                  <a16:creationId xmlns="" xmlns:a16="http://schemas.microsoft.com/office/drawing/2014/main" id="{42DC4EF4-9FC9-40F6-B3E0-9DD1B159080D}"/>
                </a:ext>
              </a:extLst>
            </p:cNvPr>
            <p:cNvGrpSpPr/>
            <p:nvPr/>
          </p:nvGrpSpPr>
          <p:grpSpPr>
            <a:xfrm>
              <a:off x="1798721" y="4170297"/>
              <a:ext cx="5874280" cy="1234981"/>
              <a:chOff x="1798721" y="4170297"/>
              <a:chExt cx="5874280" cy="1234981"/>
            </a:xfrm>
          </p:grpSpPr>
          <p:sp>
            <p:nvSpPr>
              <p:cNvPr id="64" name="Овал 15">
                <a:extLst>
                  <a:ext uri="{FF2B5EF4-FFF2-40B4-BE49-F238E27FC236}">
                    <a16:creationId xmlns="" xmlns:a16="http://schemas.microsoft.com/office/drawing/2014/main" id="{5A7C75F2-C512-42F9-9510-F4ACFFFADC1B}"/>
                  </a:ext>
                </a:extLst>
              </p:cNvPr>
              <p:cNvSpPr/>
              <p:nvPr/>
            </p:nvSpPr>
            <p:spPr>
              <a:xfrm flipH="1">
                <a:off x="1839760" y="5211396"/>
                <a:ext cx="149007" cy="19388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Овал 15">
                <a:extLst>
                  <a:ext uri="{FF2B5EF4-FFF2-40B4-BE49-F238E27FC236}">
                    <a16:creationId xmlns="" xmlns:a16="http://schemas.microsoft.com/office/drawing/2014/main" id="{5A7C75F2-C512-42F9-9510-F4ACFFFADC1B}"/>
                  </a:ext>
                </a:extLst>
              </p:cNvPr>
              <p:cNvSpPr/>
              <p:nvPr/>
            </p:nvSpPr>
            <p:spPr>
              <a:xfrm flipH="1">
                <a:off x="1988767" y="4329153"/>
                <a:ext cx="149007" cy="19388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rot="21316051">
                <a:off x="6025562" y="4170297"/>
                <a:ext cx="418704" cy="646331"/>
              </a:xfrm>
              <a:prstGeom prst="rect">
                <a:avLst/>
              </a:prstGeom>
            </p:spPr>
            <p:txBody>
              <a:bodyPr wrap="none">
                <a:spAutoFit/>
              </a:bodyPr>
              <a:lstStyle/>
              <a:p>
                <a:r>
                  <a:rPr lang="ru-RU" dirty="0"/>
                  <a:t>15</a:t>
                </a:r>
              </a:p>
              <a:p>
                <a:endParaRPr lang="ru-RU" dirty="0"/>
              </a:p>
            </p:txBody>
          </p:sp>
          <p:sp>
            <p:nvSpPr>
              <p:cNvPr id="99" name="Rectangle 98"/>
              <p:cNvSpPr/>
              <p:nvPr/>
            </p:nvSpPr>
            <p:spPr>
              <a:xfrm>
                <a:off x="2322701" y="4804010"/>
                <a:ext cx="418704" cy="369332"/>
              </a:xfrm>
              <a:prstGeom prst="rect">
                <a:avLst/>
              </a:prstGeom>
            </p:spPr>
            <p:txBody>
              <a:bodyPr wrap="none">
                <a:spAutoFit/>
              </a:bodyPr>
              <a:lstStyle/>
              <a:p>
                <a:r>
                  <a:rPr lang="ru-RU" dirty="0"/>
                  <a:t>10</a:t>
                </a:r>
              </a:p>
            </p:txBody>
          </p:sp>
          <p:sp>
            <p:nvSpPr>
              <p:cNvPr id="100" name="Rectangle 99"/>
              <p:cNvSpPr/>
              <p:nvPr/>
            </p:nvSpPr>
            <p:spPr>
              <a:xfrm rot="21260812">
                <a:off x="3354837" y="4452023"/>
                <a:ext cx="418704" cy="369332"/>
              </a:xfrm>
              <a:prstGeom prst="rect">
                <a:avLst/>
              </a:prstGeom>
            </p:spPr>
            <p:txBody>
              <a:bodyPr wrap="none">
                <a:spAutoFit/>
              </a:bodyPr>
              <a:lstStyle/>
              <a:p>
                <a:r>
                  <a:rPr lang="ru-RU" dirty="0"/>
                  <a:t>12</a:t>
                </a:r>
              </a:p>
            </p:txBody>
          </p:sp>
          <p:sp>
            <p:nvSpPr>
              <p:cNvPr id="101" name="Rectangle 100"/>
              <p:cNvSpPr/>
              <p:nvPr/>
            </p:nvSpPr>
            <p:spPr>
              <a:xfrm>
                <a:off x="4067729" y="4523035"/>
                <a:ext cx="418704" cy="369332"/>
              </a:xfrm>
              <a:prstGeom prst="rect">
                <a:avLst/>
              </a:prstGeom>
            </p:spPr>
            <p:txBody>
              <a:bodyPr wrap="none">
                <a:spAutoFit/>
              </a:bodyPr>
              <a:lstStyle/>
              <a:p>
                <a:r>
                  <a:rPr lang="ru-RU" dirty="0"/>
                  <a:t>11</a:t>
                </a:r>
              </a:p>
            </p:txBody>
          </p:sp>
          <p:sp>
            <p:nvSpPr>
              <p:cNvPr id="102" name="Rectangle 101"/>
              <p:cNvSpPr/>
              <p:nvPr/>
            </p:nvSpPr>
            <p:spPr>
              <a:xfrm>
                <a:off x="2719727" y="4434678"/>
                <a:ext cx="301686" cy="369332"/>
              </a:xfrm>
              <a:prstGeom prst="rect">
                <a:avLst/>
              </a:prstGeom>
            </p:spPr>
            <p:txBody>
              <a:bodyPr wrap="none">
                <a:spAutoFit/>
              </a:bodyPr>
              <a:lstStyle/>
              <a:p>
                <a:r>
                  <a:rPr lang="ru-RU" dirty="0"/>
                  <a:t>7</a:t>
                </a:r>
              </a:p>
            </p:txBody>
          </p:sp>
          <p:sp>
            <p:nvSpPr>
              <p:cNvPr id="103" name="Rectangle 102"/>
              <p:cNvSpPr/>
              <p:nvPr/>
            </p:nvSpPr>
            <p:spPr>
              <a:xfrm>
                <a:off x="1798721" y="4634084"/>
                <a:ext cx="301686" cy="369332"/>
              </a:xfrm>
              <a:prstGeom prst="rect">
                <a:avLst/>
              </a:prstGeom>
            </p:spPr>
            <p:txBody>
              <a:bodyPr wrap="none">
                <a:spAutoFit/>
              </a:bodyPr>
              <a:lstStyle/>
              <a:p>
                <a:r>
                  <a:rPr lang="ru-RU" dirty="0"/>
                  <a:t>8</a:t>
                </a:r>
              </a:p>
            </p:txBody>
          </p:sp>
          <p:sp>
            <p:nvSpPr>
              <p:cNvPr id="104" name="Rectangle 103"/>
              <p:cNvSpPr/>
              <p:nvPr/>
            </p:nvSpPr>
            <p:spPr>
              <a:xfrm>
                <a:off x="3053151" y="4230861"/>
                <a:ext cx="301686" cy="369332"/>
              </a:xfrm>
              <a:prstGeom prst="rect">
                <a:avLst/>
              </a:prstGeom>
            </p:spPr>
            <p:txBody>
              <a:bodyPr wrap="none">
                <a:spAutoFit/>
              </a:bodyPr>
              <a:lstStyle/>
              <a:p>
                <a:r>
                  <a:rPr lang="ru-RU" dirty="0"/>
                  <a:t>6</a:t>
                </a:r>
              </a:p>
            </p:txBody>
          </p:sp>
          <p:cxnSp>
            <p:nvCxnSpPr>
              <p:cNvPr id="106" name="Прямая соединительная линия 20">
                <a:extLst>
                  <a:ext uri="{FF2B5EF4-FFF2-40B4-BE49-F238E27FC236}">
                    <a16:creationId xmlns="" xmlns:a16="http://schemas.microsoft.com/office/drawing/2014/main" id="{FD252E09-E8B4-4E12-A555-624965C60452}"/>
                  </a:ext>
                </a:extLst>
              </p:cNvPr>
              <p:cNvCxnSpPr>
                <a:cxnSpLocks/>
                <a:stCxn id="65" idx="2"/>
                <a:endCxn id="118" idx="6"/>
              </p:cNvCxnSpPr>
              <p:nvPr/>
            </p:nvCxnSpPr>
            <p:spPr>
              <a:xfrm flipV="1">
                <a:off x="2137774" y="4286722"/>
                <a:ext cx="658018" cy="139372"/>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20">
                <a:extLst>
                  <a:ext uri="{FF2B5EF4-FFF2-40B4-BE49-F238E27FC236}">
                    <a16:creationId xmlns="" xmlns:a16="http://schemas.microsoft.com/office/drawing/2014/main" id="{FD252E09-E8B4-4E12-A555-624965C60452}"/>
                  </a:ext>
                </a:extLst>
              </p:cNvPr>
              <p:cNvCxnSpPr>
                <a:cxnSpLocks/>
                <a:stCxn id="64" idx="2"/>
                <a:endCxn id="65" idx="4"/>
              </p:cNvCxnSpPr>
              <p:nvPr/>
            </p:nvCxnSpPr>
            <p:spPr>
              <a:xfrm flipV="1">
                <a:off x="1988767" y="4523035"/>
                <a:ext cx="74503" cy="785302"/>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7254297" y="4250012"/>
                <a:ext cx="418704" cy="369332"/>
              </a:xfrm>
              <a:prstGeom prst="rect">
                <a:avLst/>
              </a:prstGeom>
            </p:spPr>
            <p:txBody>
              <a:bodyPr wrap="none">
                <a:spAutoFit/>
              </a:bodyPr>
              <a:lstStyle/>
              <a:p>
                <a:r>
                  <a:rPr lang="ru-RU" dirty="0"/>
                  <a:t>16</a:t>
                </a:r>
              </a:p>
            </p:txBody>
          </p:sp>
          <p:sp>
            <p:nvSpPr>
              <p:cNvPr id="116" name="Rectangle 115"/>
              <p:cNvSpPr/>
              <p:nvPr/>
            </p:nvSpPr>
            <p:spPr>
              <a:xfrm>
                <a:off x="6544886" y="4471705"/>
                <a:ext cx="418704" cy="369332"/>
              </a:xfrm>
              <a:prstGeom prst="rect">
                <a:avLst/>
              </a:prstGeom>
            </p:spPr>
            <p:txBody>
              <a:bodyPr wrap="none">
                <a:spAutoFit/>
              </a:bodyPr>
              <a:lstStyle/>
              <a:p>
                <a:r>
                  <a:rPr lang="ru-RU" dirty="0"/>
                  <a:t>14</a:t>
                </a:r>
              </a:p>
            </p:txBody>
          </p:sp>
          <p:sp>
            <p:nvSpPr>
              <p:cNvPr id="118" name="Овал 15">
                <a:extLst>
                  <a:ext uri="{FF2B5EF4-FFF2-40B4-BE49-F238E27FC236}">
                    <a16:creationId xmlns="" xmlns:a16="http://schemas.microsoft.com/office/drawing/2014/main" id="{5A7C75F2-C512-42F9-9510-F4ACFFFADC1B}"/>
                  </a:ext>
                </a:extLst>
              </p:cNvPr>
              <p:cNvSpPr/>
              <p:nvPr/>
            </p:nvSpPr>
            <p:spPr>
              <a:xfrm flipH="1">
                <a:off x="2795792" y="4189781"/>
                <a:ext cx="149007" cy="19388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Прямая соединительная линия 20">
                <a:extLst>
                  <a:ext uri="{FF2B5EF4-FFF2-40B4-BE49-F238E27FC236}">
                    <a16:creationId xmlns="" xmlns:a16="http://schemas.microsoft.com/office/drawing/2014/main" id="{FD252E09-E8B4-4E12-A555-624965C60452}"/>
                  </a:ext>
                </a:extLst>
              </p:cNvPr>
              <p:cNvCxnSpPr>
                <a:cxnSpLocks/>
                <a:stCxn id="79" idx="7"/>
                <a:endCxn id="118" idx="3"/>
              </p:cNvCxnSpPr>
              <p:nvPr/>
            </p:nvCxnSpPr>
            <p:spPr>
              <a:xfrm flipH="1" flipV="1">
                <a:off x="2922977" y="4355270"/>
                <a:ext cx="120258" cy="562838"/>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rot="212436">
                <a:off x="4877384" y="4287269"/>
                <a:ext cx="418704" cy="369332"/>
              </a:xfrm>
              <a:prstGeom prst="rect">
                <a:avLst/>
              </a:prstGeom>
            </p:spPr>
            <p:txBody>
              <a:bodyPr wrap="none">
                <a:spAutoFit/>
              </a:bodyPr>
              <a:lstStyle/>
              <a:p>
                <a:r>
                  <a:rPr lang="ru-RU" dirty="0"/>
                  <a:t>13</a:t>
                </a:r>
              </a:p>
            </p:txBody>
          </p:sp>
        </p:grpSp>
      </p:grpSp>
    </p:spTree>
    <p:extLst>
      <p:ext uri="{BB962C8B-B14F-4D97-AF65-F5344CB8AC3E}">
        <p14:creationId xmlns:p14="http://schemas.microsoft.com/office/powerpoint/2010/main" val="268380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190C4224-5331-4323-B535-EF5ED55D936D}"/>
              </a:ext>
            </a:extLst>
          </p:cNvPr>
          <p:cNvSpPr>
            <a:spLocks noGrp="1"/>
          </p:cNvSpPr>
          <p:nvPr>
            <p:ph idx="1"/>
          </p:nvPr>
        </p:nvSpPr>
        <p:spPr>
          <a:xfrm>
            <a:off x="539552" y="404664"/>
            <a:ext cx="8147248" cy="5721499"/>
          </a:xfrm>
        </p:spPr>
        <p:txBody>
          <a:bodyPr anchor="ctr"/>
          <a:lstStyle/>
          <a:p>
            <a:pPr marL="0" indent="255600">
              <a:buNone/>
            </a:pPr>
            <a:r>
              <a:rPr lang="ru-RU" b="1" dirty="0"/>
              <a:t>Результаты:</a:t>
            </a:r>
          </a:p>
          <a:p>
            <a:pPr>
              <a:buFont typeface="Wingdings" panose="05000000000000000000" pitchFamily="2" charset="2"/>
              <a:buChar char="§"/>
            </a:pPr>
            <a:r>
              <a:rPr lang="ru-RU" dirty="0"/>
              <a:t>Построен оптимальный граф оповещения;</a:t>
            </a:r>
          </a:p>
          <a:p>
            <a:pPr>
              <a:buFont typeface="Wingdings" panose="05000000000000000000" pitchFamily="2" charset="2"/>
              <a:buChar char="§"/>
            </a:pPr>
            <a:r>
              <a:rPr lang="ru-RU" dirty="0"/>
              <a:t>Доказано, что мост не может существовать в оптимальном графе оповещения;</a:t>
            </a:r>
          </a:p>
          <a:p>
            <a:pPr>
              <a:buFont typeface="Wingdings" panose="05000000000000000000" pitchFamily="2" charset="2"/>
              <a:buChar char="§"/>
            </a:pPr>
            <a:r>
              <a:rPr lang="ru-RU" dirty="0"/>
              <a:t>Показано, что в оптимальном графе</a:t>
            </a:r>
            <a:r>
              <a:rPr lang="en-US" dirty="0"/>
              <a:t> </a:t>
            </a:r>
            <a:r>
              <a:rPr lang="ru-RU" dirty="0"/>
              <a:t>оповещения для достаточно больших </a:t>
            </a:r>
            <a:r>
              <a:rPr lang="en-US" dirty="0"/>
              <a:t>n</a:t>
            </a:r>
            <a:r>
              <a:rPr lang="ru-RU" dirty="0"/>
              <a:t> может быть сколь угодно много точек сочленения</a:t>
            </a:r>
            <a:r>
              <a:rPr lang="en-US" dirty="0"/>
              <a:t>, </a:t>
            </a:r>
            <a:r>
              <a:rPr lang="ru-RU" dirty="0"/>
              <a:t>треугольников и </a:t>
            </a:r>
            <a:r>
              <a:rPr lang="en-US" dirty="0"/>
              <a:t>“</a:t>
            </a:r>
            <a:r>
              <a:rPr lang="ru-RU" dirty="0"/>
              <a:t>конвертиков</a:t>
            </a:r>
            <a:r>
              <a:rPr lang="en-US" dirty="0"/>
              <a:t>”</a:t>
            </a:r>
            <a:r>
              <a:rPr lang="ru-RU" dirty="0"/>
              <a:t>.</a:t>
            </a:r>
            <a:endParaRPr lang="en-US" dirty="0"/>
          </a:p>
        </p:txBody>
      </p:sp>
    </p:spTree>
    <p:extLst>
      <p:ext uri="{BB962C8B-B14F-4D97-AF65-F5344CB8AC3E}">
        <p14:creationId xmlns:p14="http://schemas.microsoft.com/office/powerpoint/2010/main" val="15416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EEA4C939-BF8D-419F-B375-16F0CE42B92C}"/>
              </a:ext>
            </a:extLst>
          </p:cNvPr>
          <p:cNvSpPr>
            <a:spLocks noGrp="1"/>
          </p:cNvSpPr>
          <p:nvPr>
            <p:ph idx="1"/>
          </p:nvPr>
        </p:nvSpPr>
        <p:spPr>
          <a:xfrm>
            <a:off x="457200" y="476672"/>
            <a:ext cx="8229600" cy="5649491"/>
          </a:xfrm>
        </p:spPr>
        <p:txBody>
          <a:bodyPr anchor="ctr"/>
          <a:lstStyle/>
          <a:p>
            <a:pPr marL="0" indent="0" algn="ctr">
              <a:buNone/>
            </a:pPr>
            <a:r>
              <a:rPr lang="ru-RU" dirty="0"/>
              <a:t>  Спасибо за внимание </a:t>
            </a:r>
            <a:endParaRPr lang="en-US" dirty="0"/>
          </a:p>
        </p:txBody>
      </p:sp>
    </p:spTree>
    <p:extLst>
      <p:ext uri="{BB962C8B-B14F-4D97-AF65-F5344CB8AC3E}">
        <p14:creationId xmlns:p14="http://schemas.microsoft.com/office/powerpoint/2010/main" val="335982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91264" cy="6192688"/>
          </a:xfrm>
        </p:spPr>
        <p:txBody>
          <a:bodyPr anchor="ctr">
            <a:noAutofit/>
          </a:bodyPr>
          <a:lstStyle/>
          <a:p>
            <a:pPr marL="0" indent="252000">
              <a:buNone/>
            </a:pPr>
            <a:r>
              <a:rPr lang="ru-RU" sz="2400" b="1" dirty="0"/>
              <a:t>Условие. </a:t>
            </a:r>
            <a:r>
              <a:rPr lang="ru-RU" sz="2400" dirty="0"/>
              <a:t>Есть </a:t>
            </a:r>
            <a:r>
              <a:rPr lang="en-US" sz="2400" dirty="0"/>
              <a:t>n </a:t>
            </a:r>
            <a:r>
              <a:rPr lang="ru-RU" sz="2400" dirty="0"/>
              <a:t>сплетников(</a:t>
            </a:r>
            <a:r>
              <a:rPr lang="en-US" sz="2400" dirty="0"/>
              <a:t>n &gt; 3</a:t>
            </a:r>
            <a:r>
              <a:rPr lang="ru-RU" sz="2400" dirty="0"/>
              <a:t>)</a:t>
            </a:r>
            <a:r>
              <a:rPr lang="en-US" sz="2400" dirty="0"/>
              <a:t>.</a:t>
            </a:r>
            <a:r>
              <a:rPr lang="ru-RU" sz="2400" dirty="0"/>
              <a:t> Каждый узнал по одному новому слуху, неизвестному другим. Созвонившись, двое рассказывают друг другу все известные им слухи.Необходимо, чтобы каждый сплетник узнал все слухи. Последовательность звонков, которая позволяет им этого добиться, называется </a:t>
            </a:r>
            <a:r>
              <a:rPr lang="ru-RU" sz="2400" i="1" dirty="0"/>
              <a:t>способом оповещения</a:t>
            </a:r>
            <a:r>
              <a:rPr lang="ru-RU" sz="2400" dirty="0"/>
              <a:t>. </a:t>
            </a:r>
            <a:endParaRPr lang="en-US" sz="2400" dirty="0"/>
          </a:p>
          <a:p>
            <a:pPr marL="0" indent="252000">
              <a:buNone/>
            </a:pPr>
            <a:r>
              <a:rPr lang="ru-RU" sz="2400" dirty="0"/>
              <a:t>Оптимальный способ оповещения для любого </a:t>
            </a:r>
            <a:r>
              <a:rPr lang="en-US" sz="2400" dirty="0"/>
              <a:t>n </a:t>
            </a:r>
            <a:r>
              <a:rPr lang="ru-RU" sz="2400" dirty="0"/>
              <a:t>содержит </a:t>
            </a:r>
            <a:r>
              <a:rPr lang="en-US" sz="2400" dirty="0"/>
              <a:t>(2n – 4) </a:t>
            </a:r>
            <a:r>
              <a:rPr lang="ru-RU" sz="2400" dirty="0"/>
              <a:t>звонка. В следующих пунктах я выясняю свойства графа с  </a:t>
            </a:r>
            <a:r>
              <a:rPr lang="en-US" sz="2400" dirty="0"/>
              <a:t>n </a:t>
            </a:r>
            <a:r>
              <a:rPr lang="ru-RU" sz="2400" dirty="0"/>
              <a:t>вершинами, каждая из которых соответствует одному из сплетников, а рёбрами соединены вершины соответствующих созвонившихся сплетников. Оптимальный граф оповещения – граф с </a:t>
            </a:r>
            <a:r>
              <a:rPr lang="ru-RU" sz="2400" dirty="0" smtClean="0"/>
              <a:t>(2</a:t>
            </a:r>
            <a:r>
              <a:rPr lang="en-US" sz="2400" dirty="0" smtClean="0"/>
              <a:t>n</a:t>
            </a:r>
            <a:r>
              <a:rPr lang="ru-RU" sz="2400" dirty="0" smtClean="0"/>
              <a:t> </a:t>
            </a:r>
            <a:r>
              <a:rPr lang="ru-RU" sz="2400" dirty="0"/>
              <a:t>- 4) вершинами.</a:t>
            </a:r>
          </a:p>
        </p:txBody>
      </p:sp>
    </p:spTree>
    <p:extLst>
      <p:ext uri="{BB962C8B-B14F-4D97-AF65-F5344CB8AC3E}">
        <p14:creationId xmlns:p14="http://schemas.microsoft.com/office/powerpoint/2010/main" val="207144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0514AF1D-E23D-4D73-A6E5-B779C6E4C725}"/>
              </a:ext>
            </a:extLst>
          </p:cNvPr>
          <p:cNvSpPr>
            <a:spLocks noGrp="1"/>
          </p:cNvSpPr>
          <p:nvPr>
            <p:ph idx="1"/>
          </p:nvPr>
        </p:nvSpPr>
        <p:spPr>
          <a:xfrm>
            <a:off x="457200" y="476672"/>
            <a:ext cx="8229600" cy="5649491"/>
          </a:xfrm>
        </p:spPr>
        <p:txBody>
          <a:bodyPr anchor="ctr">
            <a:normAutofit/>
          </a:bodyPr>
          <a:lstStyle/>
          <a:p>
            <a:pPr marL="400050" lvl="1" indent="0" algn="ctr">
              <a:buNone/>
            </a:pPr>
            <a:r>
              <a:rPr lang="ru-RU" sz="4000" b="1" dirty="0"/>
              <a:t>Часть</a:t>
            </a:r>
            <a:r>
              <a:rPr lang="ru-RU" sz="4000" dirty="0"/>
              <a:t> </a:t>
            </a:r>
            <a:r>
              <a:rPr lang="en-US" sz="4000" dirty="0"/>
              <a:t>I</a:t>
            </a:r>
            <a:endParaRPr lang="ru-RU" sz="4000" dirty="0"/>
          </a:p>
          <a:p>
            <a:pPr marL="400050" lvl="1" indent="0" algn="ctr">
              <a:buNone/>
            </a:pPr>
            <a:r>
              <a:rPr lang="ru-RU" sz="4000" b="1" dirty="0"/>
              <a:t>Построение оптимального графа оповещения</a:t>
            </a:r>
            <a:r>
              <a:rPr lang="en-US" sz="4000" dirty="0"/>
              <a:t> </a:t>
            </a:r>
            <a:endParaRPr lang="ru-RU" sz="4000" dirty="0"/>
          </a:p>
          <a:p>
            <a:pPr marL="400050" lvl="1" indent="0" algn="ctr">
              <a:buNone/>
            </a:pPr>
            <a:endParaRPr lang="en-US" sz="4000" b="1" dirty="0"/>
          </a:p>
        </p:txBody>
      </p:sp>
      <p:sp>
        <p:nvSpPr>
          <p:cNvPr id="4" name="Прямоугольник 3"/>
          <p:cNvSpPr/>
          <p:nvPr/>
        </p:nvSpPr>
        <p:spPr>
          <a:xfrm>
            <a:off x="6012160" y="3356992"/>
            <a:ext cx="300082" cy="369332"/>
          </a:xfrm>
          <a:prstGeom prst="rect">
            <a:avLst/>
          </a:prstGeom>
        </p:spPr>
        <p:txBody>
          <a:bodyPr wrap="none">
            <a:spAutoFit/>
          </a:bodyPr>
          <a:lstStyle/>
          <a:p>
            <a:r>
              <a:rPr lang="ru-RU" dirty="0"/>
              <a:t>*</a:t>
            </a:r>
          </a:p>
        </p:txBody>
      </p:sp>
      <p:sp>
        <p:nvSpPr>
          <p:cNvPr id="5" name="Прямоугольник 4"/>
          <p:cNvSpPr/>
          <p:nvPr/>
        </p:nvSpPr>
        <p:spPr>
          <a:xfrm>
            <a:off x="611560" y="6021288"/>
            <a:ext cx="6672981" cy="338554"/>
          </a:xfrm>
          <a:prstGeom prst="rect">
            <a:avLst/>
          </a:prstGeom>
        </p:spPr>
        <p:txBody>
          <a:bodyPr wrap="none">
            <a:spAutoFit/>
          </a:bodyPr>
          <a:lstStyle/>
          <a:p>
            <a:r>
              <a:rPr lang="ru-RU" sz="1600" dirty="0"/>
              <a:t>*оптимальный граф оповещения – граф оповещения с (2</a:t>
            </a:r>
            <a:r>
              <a:rPr lang="en-US" sz="1600" dirty="0"/>
              <a:t>n</a:t>
            </a:r>
            <a:r>
              <a:rPr lang="ru-RU" sz="1600" dirty="0"/>
              <a:t> - 4) вершинами</a:t>
            </a:r>
          </a:p>
        </p:txBody>
      </p:sp>
    </p:spTree>
    <p:extLst>
      <p:ext uri="{BB962C8B-B14F-4D97-AF65-F5344CB8AC3E}">
        <p14:creationId xmlns:p14="http://schemas.microsoft.com/office/powerpoint/2010/main" val="311180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957" y="340300"/>
            <a:ext cx="8229600" cy="5793507"/>
          </a:xfrm>
        </p:spPr>
        <p:txBody>
          <a:bodyPr>
            <a:normAutofit/>
          </a:bodyPr>
          <a:lstStyle/>
          <a:p>
            <a:pPr marL="0" indent="252000">
              <a:buNone/>
            </a:pPr>
            <a:r>
              <a:rPr lang="ru-RU" sz="2400" b="1" dirty="0"/>
              <a:t>1. </a:t>
            </a:r>
            <a:r>
              <a:rPr lang="ru-RU" sz="2400" dirty="0"/>
              <a:t>Доказать, что существует способ оповещения, состоящий из </a:t>
            </a:r>
            <a:r>
              <a:rPr lang="en-US" sz="2400" dirty="0"/>
              <a:t>(2n – 4) </a:t>
            </a:r>
            <a:r>
              <a:rPr lang="ru-RU" sz="2400" dirty="0"/>
              <a:t>звонков.</a:t>
            </a:r>
            <a:endParaRPr lang="ru-RU" sz="2400" b="1" dirty="0"/>
          </a:p>
          <a:p>
            <a:pPr marL="0" indent="252000">
              <a:buNone/>
            </a:pPr>
            <a:r>
              <a:rPr lang="ru-RU" sz="2400" b="1" dirty="0"/>
              <a:t>Доказательство</a:t>
            </a:r>
          </a:p>
          <a:p>
            <a:pPr marL="0" indent="252000">
              <a:buNone/>
            </a:pPr>
            <a:r>
              <a:rPr lang="ru-RU" sz="2400" dirty="0"/>
              <a:t>При любом </a:t>
            </a:r>
            <a:r>
              <a:rPr lang="en-US" sz="2400" dirty="0"/>
              <a:t>n </a:t>
            </a:r>
            <a:r>
              <a:rPr lang="ru-RU" sz="2400" dirty="0"/>
              <a:t>звонки можно совершать, например, в такой последовательности : </a:t>
            </a:r>
            <a:endParaRPr lang="ru-RU" sz="2400" b="1" dirty="0"/>
          </a:p>
        </p:txBody>
      </p:sp>
      <p:grpSp>
        <p:nvGrpSpPr>
          <p:cNvPr id="172" name="Группа 171">
            <a:extLst>
              <a:ext uri="{FF2B5EF4-FFF2-40B4-BE49-F238E27FC236}">
                <a16:creationId xmlns="" xmlns:a16="http://schemas.microsoft.com/office/drawing/2014/main" id="{902A02FD-87C9-4857-BFC9-2F278BC43CF6}"/>
              </a:ext>
            </a:extLst>
          </p:cNvPr>
          <p:cNvGrpSpPr/>
          <p:nvPr/>
        </p:nvGrpSpPr>
        <p:grpSpPr>
          <a:xfrm>
            <a:off x="1115616" y="2557865"/>
            <a:ext cx="6912768" cy="3643180"/>
            <a:chOff x="487784" y="1753393"/>
            <a:chExt cx="6937520" cy="2965416"/>
          </a:xfrm>
        </p:grpSpPr>
        <p:cxnSp>
          <p:nvCxnSpPr>
            <p:cNvPr id="129" name="Прямая соединительная линия 128">
              <a:extLst>
                <a:ext uri="{FF2B5EF4-FFF2-40B4-BE49-F238E27FC236}">
                  <a16:creationId xmlns="" xmlns:a16="http://schemas.microsoft.com/office/drawing/2014/main" id="{4D7F0093-F8C6-4374-9C03-C3AE5BBD3E6B}"/>
                </a:ext>
              </a:extLst>
            </p:cNvPr>
            <p:cNvCxnSpPr>
              <a:cxnSpLocks/>
              <a:stCxn id="19" idx="3"/>
              <a:endCxn id="27" idx="7"/>
            </p:cNvCxnSpPr>
            <p:nvPr/>
          </p:nvCxnSpPr>
          <p:spPr>
            <a:xfrm>
              <a:off x="4236349" y="2134156"/>
              <a:ext cx="2723672" cy="81257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Прямая соединительная линия 130">
              <a:extLst>
                <a:ext uri="{FF2B5EF4-FFF2-40B4-BE49-F238E27FC236}">
                  <a16:creationId xmlns="" xmlns:a16="http://schemas.microsoft.com/office/drawing/2014/main" id="{59A20328-9425-47FE-8F89-841108B32AF3}"/>
                </a:ext>
              </a:extLst>
            </p:cNvPr>
            <p:cNvCxnSpPr>
              <a:cxnSpLocks/>
              <a:stCxn id="27" idx="1"/>
              <a:endCxn id="99" idx="3"/>
            </p:cNvCxnSpPr>
            <p:nvPr/>
          </p:nvCxnSpPr>
          <p:spPr>
            <a:xfrm flipH="1" flipV="1">
              <a:off x="5491007" y="2276872"/>
              <a:ext cx="1367180" cy="669857"/>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Овал 18">
              <a:extLst>
                <a:ext uri="{FF2B5EF4-FFF2-40B4-BE49-F238E27FC236}">
                  <a16:creationId xmlns="" xmlns:a16="http://schemas.microsoft.com/office/drawing/2014/main" id="{CCB77BFF-373B-449D-8A30-FBEC53BEFACA}"/>
                </a:ext>
              </a:extLst>
            </p:cNvPr>
            <p:cNvSpPr/>
            <p:nvPr/>
          </p:nvSpPr>
          <p:spPr>
            <a:xfrm>
              <a:off x="4215258" y="201123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Овал 21">
              <a:extLst>
                <a:ext uri="{FF2B5EF4-FFF2-40B4-BE49-F238E27FC236}">
                  <a16:creationId xmlns="" xmlns:a16="http://schemas.microsoft.com/office/drawing/2014/main" id="{B7F58BAD-FC97-402C-BC2A-3A09DD852615}"/>
                </a:ext>
              </a:extLst>
            </p:cNvPr>
            <p:cNvSpPr/>
            <p:nvPr/>
          </p:nvSpPr>
          <p:spPr>
            <a:xfrm>
              <a:off x="3152080" y="432838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Овал 34">
              <a:extLst>
                <a:ext uri="{FF2B5EF4-FFF2-40B4-BE49-F238E27FC236}">
                  <a16:creationId xmlns="" xmlns:a16="http://schemas.microsoft.com/office/drawing/2014/main" id="{19ADC13D-44E3-472F-AA33-DED5C0A5A228}"/>
                </a:ext>
              </a:extLst>
            </p:cNvPr>
            <p:cNvSpPr/>
            <p:nvPr/>
          </p:nvSpPr>
          <p:spPr>
            <a:xfrm>
              <a:off x="6541211" y="4090665"/>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Прямая соединительная линия 40">
              <a:extLst>
                <a:ext uri="{FF2B5EF4-FFF2-40B4-BE49-F238E27FC236}">
                  <a16:creationId xmlns="" xmlns:a16="http://schemas.microsoft.com/office/drawing/2014/main" id="{105FE914-4BA1-44FC-838A-307DF4EB819A}"/>
                </a:ext>
              </a:extLst>
            </p:cNvPr>
            <p:cNvCxnSpPr>
              <a:stCxn id="21" idx="7"/>
              <a:endCxn id="21" idx="7"/>
            </p:cNvCxnSpPr>
            <p:nvPr/>
          </p:nvCxnSpPr>
          <p:spPr>
            <a:xfrm>
              <a:off x="1327487" y="21833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a:extLst>
                <a:ext uri="{FF2B5EF4-FFF2-40B4-BE49-F238E27FC236}">
                  <a16:creationId xmlns="" xmlns:a16="http://schemas.microsoft.com/office/drawing/2014/main" id="{38E60B5F-C73E-4538-9297-D035EB35026B}"/>
                </a:ext>
              </a:extLst>
            </p:cNvPr>
            <p:cNvCxnSpPr>
              <a:stCxn id="18" idx="6"/>
              <a:endCxn id="19" idx="2"/>
            </p:cNvCxnSpPr>
            <p:nvPr/>
          </p:nvCxnSpPr>
          <p:spPr>
            <a:xfrm>
              <a:off x="2720032" y="2011231"/>
              <a:ext cx="1495226" cy="720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a:extLst>
                <a:ext uri="{FF2B5EF4-FFF2-40B4-BE49-F238E27FC236}">
                  <a16:creationId xmlns="" xmlns:a16="http://schemas.microsoft.com/office/drawing/2014/main" id="{EF5FDA64-3BC1-4D81-BA92-14B3A9B96333}"/>
                </a:ext>
              </a:extLst>
            </p:cNvPr>
            <p:cNvCxnSpPr>
              <a:cxnSpLocks/>
            </p:cNvCxnSpPr>
            <p:nvPr/>
          </p:nvCxnSpPr>
          <p:spPr>
            <a:xfrm>
              <a:off x="2287984" y="2659303"/>
              <a:ext cx="22662" cy="23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a:extLst>
                <a:ext uri="{FF2B5EF4-FFF2-40B4-BE49-F238E27FC236}">
                  <a16:creationId xmlns="" xmlns:a16="http://schemas.microsoft.com/office/drawing/2014/main" id="{4D1A73FC-2A31-4B4F-82DD-79003A2BC048}"/>
                </a:ext>
              </a:extLst>
            </p:cNvPr>
            <p:cNvCxnSpPr>
              <a:cxnSpLocks/>
              <a:stCxn id="21" idx="6"/>
              <a:endCxn id="18" idx="2"/>
            </p:cNvCxnSpPr>
            <p:nvPr/>
          </p:nvCxnSpPr>
          <p:spPr>
            <a:xfrm flipV="1">
              <a:off x="1348578" y="2011231"/>
              <a:ext cx="1227438" cy="2229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a:extLst>
                <a:ext uri="{FF2B5EF4-FFF2-40B4-BE49-F238E27FC236}">
                  <a16:creationId xmlns="" xmlns:a16="http://schemas.microsoft.com/office/drawing/2014/main" id="{5411408C-A941-461A-AC1E-424DA583FE36}"/>
                </a:ext>
              </a:extLst>
            </p:cNvPr>
            <p:cNvCxnSpPr>
              <a:cxnSpLocks/>
              <a:stCxn id="20" idx="7"/>
              <a:endCxn id="21" idx="3"/>
            </p:cNvCxnSpPr>
            <p:nvPr/>
          </p:nvCxnSpPr>
          <p:spPr>
            <a:xfrm flipV="1">
              <a:off x="610709" y="2285137"/>
              <a:ext cx="614944" cy="11873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a:extLst>
                <a:ext uri="{FF2B5EF4-FFF2-40B4-BE49-F238E27FC236}">
                  <a16:creationId xmlns="" xmlns:a16="http://schemas.microsoft.com/office/drawing/2014/main" id="{9C5FCF99-9734-4282-8BC5-D3EE7A177F8E}"/>
                </a:ext>
              </a:extLst>
            </p:cNvPr>
            <p:cNvCxnSpPr>
              <a:cxnSpLocks/>
              <a:endCxn id="27" idx="7"/>
            </p:cNvCxnSpPr>
            <p:nvPr/>
          </p:nvCxnSpPr>
          <p:spPr>
            <a:xfrm flipV="1">
              <a:off x="1696558" y="2946729"/>
              <a:ext cx="5263463" cy="142041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a:extLst>
                <a:ext uri="{FF2B5EF4-FFF2-40B4-BE49-F238E27FC236}">
                  <a16:creationId xmlns="" xmlns:a16="http://schemas.microsoft.com/office/drawing/2014/main" id="{CCA3E212-7B94-49A8-BFFD-91F7C1CCF0C5}"/>
                </a:ext>
              </a:extLst>
            </p:cNvPr>
            <p:cNvCxnSpPr>
              <a:cxnSpLocks/>
              <a:stCxn id="115" idx="2"/>
              <a:endCxn id="35" idx="2"/>
            </p:cNvCxnSpPr>
            <p:nvPr/>
          </p:nvCxnSpPr>
          <p:spPr>
            <a:xfrm flipV="1">
              <a:off x="4581819" y="4162673"/>
              <a:ext cx="1959392" cy="156782"/>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a:extLst>
                <a:ext uri="{FF2B5EF4-FFF2-40B4-BE49-F238E27FC236}">
                  <a16:creationId xmlns="" xmlns:a16="http://schemas.microsoft.com/office/drawing/2014/main" id="{000DF16C-4859-44FD-8F03-36F01FDA8F2B}"/>
                </a:ext>
              </a:extLst>
            </p:cNvPr>
            <p:cNvCxnSpPr>
              <a:cxnSpLocks/>
              <a:stCxn id="19" idx="6"/>
            </p:cNvCxnSpPr>
            <p:nvPr/>
          </p:nvCxnSpPr>
          <p:spPr>
            <a:xfrm>
              <a:off x="4359274" y="2083239"/>
              <a:ext cx="1192814" cy="1123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 xmlns:a16="http://schemas.microsoft.com/office/drawing/2014/main" id="{8522CAFA-7FDF-4FE0-833C-8A712164AB26}"/>
                </a:ext>
              </a:extLst>
            </p:cNvPr>
            <p:cNvCxnSpPr>
              <a:cxnSpLocks/>
              <a:stCxn id="28" idx="6"/>
              <a:endCxn id="22" idx="2"/>
            </p:cNvCxnSpPr>
            <p:nvPr/>
          </p:nvCxnSpPr>
          <p:spPr>
            <a:xfrm>
              <a:off x="1783929" y="4400394"/>
              <a:ext cx="13681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 xmlns:a16="http://schemas.microsoft.com/office/drawing/2014/main" id="{DB9E9FF4-875B-46F1-A19E-017DF04860A2}"/>
                </a:ext>
              </a:extLst>
            </p:cNvPr>
            <p:cNvCxnSpPr>
              <a:cxnSpLocks/>
              <a:stCxn id="18" idx="5"/>
            </p:cNvCxnSpPr>
            <p:nvPr/>
          </p:nvCxnSpPr>
          <p:spPr>
            <a:xfrm>
              <a:off x="2698941" y="2062148"/>
              <a:ext cx="4210163" cy="86349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Прямая соединительная линия 64">
              <a:extLst>
                <a:ext uri="{FF2B5EF4-FFF2-40B4-BE49-F238E27FC236}">
                  <a16:creationId xmlns="" xmlns:a16="http://schemas.microsoft.com/office/drawing/2014/main" id="{3AB2709E-B362-4219-87E8-453B2657BA25}"/>
                </a:ext>
              </a:extLst>
            </p:cNvPr>
            <p:cNvCxnSpPr>
              <a:cxnSpLocks/>
              <a:stCxn id="22" idx="6"/>
              <a:endCxn id="27" idx="7"/>
            </p:cNvCxnSpPr>
            <p:nvPr/>
          </p:nvCxnSpPr>
          <p:spPr>
            <a:xfrm flipV="1">
              <a:off x="3296096" y="2946729"/>
              <a:ext cx="3663925" cy="1453665"/>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a:extLst>
                <a:ext uri="{FF2B5EF4-FFF2-40B4-BE49-F238E27FC236}">
                  <a16:creationId xmlns="" xmlns:a16="http://schemas.microsoft.com/office/drawing/2014/main" id="{109DAEDC-4D7B-40F0-A13E-F5F3BA68BE82}"/>
                </a:ext>
              </a:extLst>
            </p:cNvPr>
            <p:cNvCxnSpPr>
              <a:cxnSpLocks/>
              <a:endCxn id="115" idx="6"/>
            </p:cNvCxnSpPr>
            <p:nvPr/>
          </p:nvCxnSpPr>
          <p:spPr>
            <a:xfrm flipV="1">
              <a:off x="3211864" y="4319455"/>
              <a:ext cx="1513971" cy="89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a:extLst>
                <a:ext uri="{FF2B5EF4-FFF2-40B4-BE49-F238E27FC236}">
                  <a16:creationId xmlns="" xmlns:a16="http://schemas.microsoft.com/office/drawing/2014/main" id="{5FE44EFC-8617-464B-8E0A-B8FDCB015136}"/>
                </a:ext>
              </a:extLst>
            </p:cNvPr>
            <p:cNvCxnSpPr>
              <a:cxnSpLocks/>
              <a:stCxn id="35" idx="4"/>
            </p:cNvCxnSpPr>
            <p:nvPr/>
          </p:nvCxnSpPr>
          <p:spPr>
            <a:xfrm flipV="1">
              <a:off x="6613219" y="3053919"/>
              <a:ext cx="295885" cy="1180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Прямая соединительная линия 67">
              <a:extLst>
                <a:ext uri="{FF2B5EF4-FFF2-40B4-BE49-F238E27FC236}">
                  <a16:creationId xmlns="" xmlns:a16="http://schemas.microsoft.com/office/drawing/2014/main" id="{42BBFEDD-9B92-4D2F-8683-C9B374B370C6}"/>
                </a:ext>
              </a:extLst>
            </p:cNvPr>
            <p:cNvCxnSpPr>
              <a:cxnSpLocks/>
              <a:stCxn id="20" idx="5"/>
              <a:endCxn id="28" idx="1"/>
            </p:cNvCxnSpPr>
            <p:nvPr/>
          </p:nvCxnSpPr>
          <p:spPr>
            <a:xfrm>
              <a:off x="610709" y="3574316"/>
              <a:ext cx="1050295" cy="7751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Прямоугольник 83">
              <a:extLst>
                <a:ext uri="{FF2B5EF4-FFF2-40B4-BE49-F238E27FC236}">
                  <a16:creationId xmlns="" xmlns:a16="http://schemas.microsoft.com/office/drawing/2014/main" id="{208395A9-1340-4751-9322-B325ECC2E247}"/>
                </a:ext>
              </a:extLst>
            </p:cNvPr>
            <p:cNvSpPr/>
            <p:nvPr/>
          </p:nvSpPr>
          <p:spPr>
            <a:xfrm>
              <a:off x="746498" y="3845570"/>
              <a:ext cx="343364" cy="369332"/>
            </a:xfrm>
            <a:prstGeom prst="rect">
              <a:avLst/>
            </a:prstGeom>
          </p:spPr>
          <p:txBody>
            <a:bodyPr wrap="square">
              <a:spAutoFit/>
            </a:bodyPr>
            <a:lstStyle/>
            <a:p>
              <a:r>
                <a:rPr lang="en-US" dirty="0"/>
                <a:t>…</a:t>
              </a:r>
            </a:p>
          </p:txBody>
        </p:sp>
        <p:sp>
          <p:nvSpPr>
            <p:cNvPr id="85" name="Прямоугольник 84">
              <a:extLst>
                <a:ext uri="{FF2B5EF4-FFF2-40B4-BE49-F238E27FC236}">
                  <a16:creationId xmlns="" xmlns:a16="http://schemas.microsoft.com/office/drawing/2014/main" id="{3C07F085-527E-4516-91E6-2DA02DFEF466}"/>
                </a:ext>
              </a:extLst>
            </p:cNvPr>
            <p:cNvSpPr/>
            <p:nvPr/>
          </p:nvSpPr>
          <p:spPr>
            <a:xfrm>
              <a:off x="4804838" y="1833630"/>
              <a:ext cx="301686" cy="369332"/>
            </a:xfrm>
            <a:prstGeom prst="rect">
              <a:avLst/>
            </a:prstGeom>
          </p:spPr>
          <p:txBody>
            <a:bodyPr wrap="square">
              <a:spAutoFit/>
            </a:bodyPr>
            <a:lstStyle/>
            <a:p>
              <a:r>
                <a:rPr lang="en-US" b="1" dirty="0"/>
                <a:t>1</a:t>
              </a:r>
            </a:p>
          </p:txBody>
        </p:sp>
        <p:sp>
          <p:nvSpPr>
            <p:cNvPr id="86" name="Прямоугольник 85">
              <a:extLst>
                <a:ext uri="{FF2B5EF4-FFF2-40B4-BE49-F238E27FC236}">
                  <a16:creationId xmlns="" xmlns:a16="http://schemas.microsoft.com/office/drawing/2014/main" id="{0E6E3639-C3DF-448B-9689-FBC62360EB37}"/>
                </a:ext>
              </a:extLst>
            </p:cNvPr>
            <p:cNvSpPr/>
            <p:nvPr/>
          </p:nvSpPr>
          <p:spPr>
            <a:xfrm>
              <a:off x="3247518" y="1753393"/>
              <a:ext cx="301686" cy="369332"/>
            </a:xfrm>
            <a:prstGeom prst="rect">
              <a:avLst/>
            </a:prstGeom>
          </p:spPr>
          <p:txBody>
            <a:bodyPr wrap="square">
              <a:spAutoFit/>
            </a:bodyPr>
            <a:lstStyle/>
            <a:p>
              <a:r>
                <a:rPr lang="ru-RU" b="1" dirty="0"/>
                <a:t>2</a:t>
              </a:r>
              <a:endParaRPr lang="en-US" dirty="0"/>
            </a:p>
          </p:txBody>
        </p:sp>
        <p:sp>
          <p:nvSpPr>
            <p:cNvPr id="87" name="Прямоугольник 86">
              <a:extLst>
                <a:ext uri="{FF2B5EF4-FFF2-40B4-BE49-F238E27FC236}">
                  <a16:creationId xmlns="" xmlns:a16="http://schemas.microsoft.com/office/drawing/2014/main" id="{B15EFD3B-1749-4B57-8498-C36932CACFD8}"/>
                </a:ext>
              </a:extLst>
            </p:cNvPr>
            <p:cNvSpPr/>
            <p:nvPr/>
          </p:nvSpPr>
          <p:spPr>
            <a:xfrm>
              <a:off x="1732744" y="1826564"/>
              <a:ext cx="301686" cy="369332"/>
            </a:xfrm>
            <a:prstGeom prst="rect">
              <a:avLst/>
            </a:prstGeom>
          </p:spPr>
          <p:txBody>
            <a:bodyPr wrap="square">
              <a:spAutoFit/>
            </a:bodyPr>
            <a:lstStyle/>
            <a:p>
              <a:r>
                <a:rPr lang="en-US" b="1" dirty="0"/>
                <a:t>3</a:t>
              </a:r>
              <a:endParaRPr lang="en-US" dirty="0"/>
            </a:p>
          </p:txBody>
        </p:sp>
        <p:sp>
          <p:nvSpPr>
            <p:cNvPr id="89" name="Прямоугольник 88">
              <a:extLst>
                <a:ext uri="{FF2B5EF4-FFF2-40B4-BE49-F238E27FC236}">
                  <a16:creationId xmlns="" xmlns:a16="http://schemas.microsoft.com/office/drawing/2014/main" id="{5AE10E76-31F8-4E8A-B99C-52B08907A35C}"/>
                </a:ext>
              </a:extLst>
            </p:cNvPr>
            <p:cNvSpPr/>
            <p:nvPr/>
          </p:nvSpPr>
          <p:spPr>
            <a:xfrm>
              <a:off x="593615" y="2639307"/>
              <a:ext cx="301686" cy="300623"/>
            </a:xfrm>
            <a:prstGeom prst="rect">
              <a:avLst/>
            </a:prstGeom>
          </p:spPr>
          <p:txBody>
            <a:bodyPr wrap="square">
              <a:spAutoFit/>
            </a:bodyPr>
            <a:lstStyle/>
            <a:p>
              <a:r>
                <a:rPr lang="en-US" b="1" dirty="0"/>
                <a:t>4</a:t>
              </a:r>
              <a:endParaRPr lang="en-US" dirty="0"/>
            </a:p>
          </p:txBody>
        </p:sp>
        <p:sp>
          <p:nvSpPr>
            <p:cNvPr id="90" name="Прямоугольник 89">
              <a:extLst>
                <a:ext uri="{FF2B5EF4-FFF2-40B4-BE49-F238E27FC236}">
                  <a16:creationId xmlns="" xmlns:a16="http://schemas.microsoft.com/office/drawing/2014/main" id="{8BB31D86-C838-46F6-8624-67832E1C3DCA}"/>
                </a:ext>
              </a:extLst>
            </p:cNvPr>
            <p:cNvSpPr/>
            <p:nvPr/>
          </p:nvSpPr>
          <p:spPr>
            <a:xfrm>
              <a:off x="3681739" y="4319455"/>
              <a:ext cx="601447" cy="369332"/>
            </a:xfrm>
            <a:prstGeom prst="rect">
              <a:avLst/>
            </a:prstGeom>
          </p:spPr>
          <p:txBody>
            <a:bodyPr wrap="square">
              <a:spAutoFit/>
            </a:bodyPr>
            <a:lstStyle/>
            <a:p>
              <a:r>
                <a:rPr lang="en-US" b="1" dirty="0"/>
                <a:t>n - 3</a:t>
              </a:r>
              <a:endParaRPr lang="en-US" dirty="0"/>
            </a:p>
          </p:txBody>
        </p:sp>
        <p:sp>
          <p:nvSpPr>
            <p:cNvPr id="93" name="Прямоугольник 92">
              <a:extLst>
                <a:ext uri="{FF2B5EF4-FFF2-40B4-BE49-F238E27FC236}">
                  <a16:creationId xmlns="" xmlns:a16="http://schemas.microsoft.com/office/drawing/2014/main" id="{8BABFA0D-41FF-4F3F-AA16-629F0A2FD450}"/>
                </a:ext>
              </a:extLst>
            </p:cNvPr>
            <p:cNvSpPr/>
            <p:nvPr/>
          </p:nvSpPr>
          <p:spPr>
            <a:xfrm>
              <a:off x="2312356" y="4349477"/>
              <a:ext cx="601447" cy="369332"/>
            </a:xfrm>
            <a:prstGeom prst="rect">
              <a:avLst/>
            </a:prstGeom>
          </p:spPr>
          <p:txBody>
            <a:bodyPr wrap="square">
              <a:spAutoFit/>
            </a:bodyPr>
            <a:lstStyle/>
            <a:p>
              <a:r>
                <a:rPr lang="en-US" b="1" dirty="0"/>
                <a:t>n - 4</a:t>
              </a:r>
              <a:endParaRPr lang="en-US" dirty="0"/>
            </a:p>
          </p:txBody>
        </p:sp>
        <p:sp>
          <p:nvSpPr>
            <p:cNvPr id="105" name="Прямоугольник 104">
              <a:extLst>
                <a:ext uri="{FF2B5EF4-FFF2-40B4-BE49-F238E27FC236}">
                  <a16:creationId xmlns="" xmlns:a16="http://schemas.microsoft.com/office/drawing/2014/main" id="{F869CB9C-1B44-4C43-9079-7EA8218927F3}"/>
                </a:ext>
              </a:extLst>
            </p:cNvPr>
            <p:cNvSpPr/>
            <p:nvPr/>
          </p:nvSpPr>
          <p:spPr>
            <a:xfrm>
              <a:off x="6823857" y="3389650"/>
              <a:ext cx="601447" cy="369332"/>
            </a:xfrm>
            <a:prstGeom prst="rect">
              <a:avLst/>
            </a:prstGeom>
          </p:spPr>
          <p:txBody>
            <a:bodyPr wrap="square">
              <a:spAutoFit/>
            </a:bodyPr>
            <a:lstStyle/>
            <a:p>
              <a:r>
                <a:rPr lang="en-US" b="1" dirty="0"/>
                <a:t>n - 2</a:t>
              </a:r>
              <a:endParaRPr lang="en-US" dirty="0"/>
            </a:p>
          </p:txBody>
        </p:sp>
        <p:sp>
          <p:nvSpPr>
            <p:cNvPr id="107" name="Прямоугольник 106">
              <a:extLst>
                <a:ext uri="{FF2B5EF4-FFF2-40B4-BE49-F238E27FC236}">
                  <a16:creationId xmlns="" xmlns:a16="http://schemas.microsoft.com/office/drawing/2014/main" id="{CCE0C29A-8647-43F4-A884-E6778D1FEFAB}"/>
                </a:ext>
              </a:extLst>
            </p:cNvPr>
            <p:cNvSpPr/>
            <p:nvPr/>
          </p:nvSpPr>
          <p:spPr>
            <a:xfrm>
              <a:off x="3599530" y="3402564"/>
              <a:ext cx="646331" cy="369332"/>
            </a:xfrm>
            <a:prstGeom prst="rect">
              <a:avLst/>
            </a:prstGeom>
          </p:spPr>
          <p:txBody>
            <a:bodyPr wrap="none">
              <a:spAutoFit/>
            </a:bodyPr>
            <a:lstStyle/>
            <a:p>
              <a:r>
                <a:rPr lang="en-US" b="1" dirty="0"/>
                <a:t>n + 1</a:t>
              </a:r>
              <a:endParaRPr lang="en-US" dirty="0"/>
            </a:p>
          </p:txBody>
        </p:sp>
        <p:sp>
          <p:nvSpPr>
            <p:cNvPr id="108" name="Прямоугольник 107">
              <a:extLst>
                <a:ext uri="{FF2B5EF4-FFF2-40B4-BE49-F238E27FC236}">
                  <a16:creationId xmlns="" xmlns:a16="http://schemas.microsoft.com/office/drawing/2014/main" id="{2BC253AE-CA54-4B76-B8A8-A329E5833D5B}"/>
                </a:ext>
              </a:extLst>
            </p:cNvPr>
            <p:cNvSpPr/>
            <p:nvPr/>
          </p:nvSpPr>
          <p:spPr>
            <a:xfrm>
              <a:off x="3310281" y="2911948"/>
              <a:ext cx="646331" cy="369332"/>
            </a:xfrm>
            <a:prstGeom prst="rect">
              <a:avLst/>
            </a:prstGeom>
          </p:spPr>
          <p:txBody>
            <a:bodyPr wrap="none">
              <a:spAutoFit/>
            </a:bodyPr>
            <a:lstStyle/>
            <a:p>
              <a:r>
                <a:rPr lang="en-US" b="1" dirty="0"/>
                <a:t>n + 2</a:t>
              </a:r>
              <a:endParaRPr lang="en-US" dirty="0"/>
            </a:p>
          </p:txBody>
        </p:sp>
        <p:sp>
          <p:nvSpPr>
            <p:cNvPr id="109" name="Прямоугольник 108">
              <a:extLst>
                <a:ext uri="{FF2B5EF4-FFF2-40B4-BE49-F238E27FC236}">
                  <a16:creationId xmlns="" xmlns:a16="http://schemas.microsoft.com/office/drawing/2014/main" id="{F3334998-EE6E-47BC-8443-F451051C12D8}"/>
                </a:ext>
              </a:extLst>
            </p:cNvPr>
            <p:cNvSpPr/>
            <p:nvPr/>
          </p:nvSpPr>
          <p:spPr>
            <a:xfrm>
              <a:off x="5452741" y="4214902"/>
              <a:ext cx="601447" cy="369332"/>
            </a:xfrm>
            <a:prstGeom prst="rect">
              <a:avLst/>
            </a:prstGeom>
          </p:spPr>
          <p:txBody>
            <a:bodyPr wrap="square">
              <a:spAutoFit/>
            </a:bodyPr>
            <a:lstStyle/>
            <a:p>
              <a:r>
                <a:rPr lang="en-US" b="1" dirty="0"/>
                <a:t>n - 1</a:t>
              </a:r>
              <a:endParaRPr lang="en-US" dirty="0"/>
            </a:p>
          </p:txBody>
        </p:sp>
        <p:sp>
          <p:nvSpPr>
            <p:cNvPr id="99" name="Овал 98">
              <a:extLst>
                <a:ext uri="{FF2B5EF4-FFF2-40B4-BE49-F238E27FC236}">
                  <a16:creationId xmlns="" xmlns:a16="http://schemas.microsoft.com/office/drawing/2014/main" id="{8CFC8A04-3130-4425-A5D8-0C56DF5819BA}"/>
                </a:ext>
              </a:extLst>
            </p:cNvPr>
            <p:cNvSpPr/>
            <p:nvPr/>
          </p:nvSpPr>
          <p:spPr>
            <a:xfrm>
              <a:off x="5469916" y="2153947"/>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Овал 114">
              <a:extLst>
                <a:ext uri="{FF2B5EF4-FFF2-40B4-BE49-F238E27FC236}">
                  <a16:creationId xmlns="" xmlns:a16="http://schemas.microsoft.com/office/drawing/2014/main" id="{4C173DE7-5ED1-40FE-8D3A-6C6C325F9AFF}"/>
                </a:ext>
              </a:extLst>
            </p:cNvPr>
            <p:cNvSpPr/>
            <p:nvPr/>
          </p:nvSpPr>
          <p:spPr>
            <a:xfrm>
              <a:off x="4581819" y="4247447"/>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Прямоугольник 126">
              <a:extLst>
                <a:ext uri="{FF2B5EF4-FFF2-40B4-BE49-F238E27FC236}">
                  <a16:creationId xmlns="" xmlns:a16="http://schemas.microsoft.com/office/drawing/2014/main" id="{FB5C747D-F2CA-424F-B1CE-F0E83B788F05}"/>
                </a:ext>
              </a:extLst>
            </p:cNvPr>
            <p:cNvSpPr/>
            <p:nvPr/>
          </p:nvSpPr>
          <p:spPr>
            <a:xfrm>
              <a:off x="5079273" y="3576073"/>
              <a:ext cx="534659" cy="369332"/>
            </a:xfrm>
            <a:prstGeom prst="rect">
              <a:avLst/>
            </a:prstGeom>
          </p:spPr>
          <p:txBody>
            <a:bodyPr wrap="square">
              <a:spAutoFit/>
            </a:bodyPr>
            <a:lstStyle/>
            <a:p>
              <a:r>
                <a:rPr lang="en-US" b="1" dirty="0"/>
                <a:t>n </a:t>
              </a:r>
              <a:endParaRPr lang="en-US" dirty="0"/>
            </a:p>
          </p:txBody>
        </p:sp>
        <p:cxnSp>
          <p:nvCxnSpPr>
            <p:cNvPr id="130" name="Прямая соединительная линия 129">
              <a:extLst>
                <a:ext uri="{FF2B5EF4-FFF2-40B4-BE49-F238E27FC236}">
                  <a16:creationId xmlns="" xmlns:a16="http://schemas.microsoft.com/office/drawing/2014/main" id="{960F077B-D9C1-4A8C-9ED3-0D3980781C38}"/>
                </a:ext>
              </a:extLst>
            </p:cNvPr>
            <p:cNvCxnSpPr>
              <a:cxnSpLocks/>
              <a:stCxn id="21" idx="5"/>
              <a:endCxn id="27" idx="7"/>
            </p:cNvCxnSpPr>
            <p:nvPr/>
          </p:nvCxnSpPr>
          <p:spPr>
            <a:xfrm>
              <a:off x="1327487" y="2285137"/>
              <a:ext cx="5632534" cy="66159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a:extLst>
                <a:ext uri="{FF2B5EF4-FFF2-40B4-BE49-F238E27FC236}">
                  <a16:creationId xmlns="" xmlns:a16="http://schemas.microsoft.com/office/drawing/2014/main" id="{5F5CEA0A-EAFD-470C-8494-A38679736592}"/>
                </a:ext>
              </a:extLst>
            </p:cNvPr>
            <p:cNvCxnSpPr>
              <a:cxnSpLocks/>
              <a:stCxn id="20" idx="2"/>
              <a:endCxn id="27" idx="7"/>
            </p:cNvCxnSpPr>
            <p:nvPr/>
          </p:nvCxnSpPr>
          <p:spPr>
            <a:xfrm flipV="1">
              <a:off x="487784" y="2946729"/>
              <a:ext cx="6472237" cy="57667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 xmlns:a16="http://schemas.microsoft.com/office/drawing/2014/main" id="{CAA52307-459A-4603-B161-1E7ACAB54CA9}"/>
                </a:ext>
              </a:extLst>
            </p:cNvPr>
            <p:cNvSpPr/>
            <p:nvPr/>
          </p:nvSpPr>
          <p:spPr>
            <a:xfrm rot="464565">
              <a:off x="3580446" y="2043812"/>
              <a:ext cx="718466" cy="369332"/>
            </a:xfrm>
            <a:prstGeom prst="rect">
              <a:avLst/>
            </a:prstGeom>
          </p:spPr>
          <p:txBody>
            <a:bodyPr wrap="none">
              <a:spAutoFit/>
            </a:bodyPr>
            <a:lstStyle/>
            <a:p>
              <a:r>
                <a:rPr lang="en-US" b="1" dirty="0"/>
                <a:t>2n - 6</a:t>
              </a:r>
              <a:endParaRPr lang="en-US" dirty="0"/>
            </a:p>
          </p:txBody>
        </p:sp>
        <p:sp>
          <p:nvSpPr>
            <p:cNvPr id="163" name="Прямоугольник 162">
              <a:extLst>
                <a:ext uri="{FF2B5EF4-FFF2-40B4-BE49-F238E27FC236}">
                  <a16:creationId xmlns="" xmlns:a16="http://schemas.microsoft.com/office/drawing/2014/main" id="{B924697D-6AF4-4BFD-97B3-52CC55128005}"/>
                </a:ext>
              </a:extLst>
            </p:cNvPr>
            <p:cNvSpPr/>
            <p:nvPr/>
          </p:nvSpPr>
          <p:spPr>
            <a:xfrm>
              <a:off x="2358647" y="2124513"/>
              <a:ext cx="348172" cy="369332"/>
            </a:xfrm>
            <a:prstGeom prst="rect">
              <a:avLst/>
            </a:prstGeom>
          </p:spPr>
          <p:txBody>
            <a:bodyPr wrap="none">
              <a:spAutoFit/>
            </a:bodyPr>
            <a:lstStyle/>
            <a:p>
              <a:r>
                <a:rPr lang="en-US" b="1" dirty="0"/>
                <a:t>…</a:t>
              </a:r>
              <a:endParaRPr lang="en-US" dirty="0"/>
            </a:p>
          </p:txBody>
        </p:sp>
        <p:sp>
          <p:nvSpPr>
            <p:cNvPr id="164" name="Прямоугольник 163">
              <a:extLst>
                <a:ext uri="{FF2B5EF4-FFF2-40B4-BE49-F238E27FC236}">
                  <a16:creationId xmlns="" xmlns:a16="http://schemas.microsoft.com/office/drawing/2014/main" id="{8E75E17A-401D-4085-B36F-5C45E1FC5E87}"/>
                </a:ext>
              </a:extLst>
            </p:cNvPr>
            <p:cNvSpPr/>
            <p:nvPr/>
          </p:nvSpPr>
          <p:spPr>
            <a:xfrm rot="584486">
              <a:off x="4852676" y="2120683"/>
              <a:ext cx="718466" cy="353943"/>
            </a:xfrm>
            <a:prstGeom prst="rect">
              <a:avLst/>
            </a:prstGeom>
          </p:spPr>
          <p:txBody>
            <a:bodyPr wrap="square">
              <a:spAutoFit/>
            </a:bodyPr>
            <a:lstStyle/>
            <a:p>
              <a:r>
                <a:rPr lang="en-US" sz="1700" b="1" dirty="0"/>
                <a:t>2n - 5</a:t>
              </a:r>
              <a:endParaRPr lang="en-US" sz="1700" dirty="0"/>
            </a:p>
          </p:txBody>
        </p:sp>
        <p:sp>
          <p:nvSpPr>
            <p:cNvPr id="165" name="Прямоугольник 164">
              <a:extLst>
                <a:ext uri="{FF2B5EF4-FFF2-40B4-BE49-F238E27FC236}">
                  <a16:creationId xmlns="" xmlns:a16="http://schemas.microsoft.com/office/drawing/2014/main" id="{84E0572F-2B6F-4A87-BB7E-8074C5FE652A}"/>
                </a:ext>
              </a:extLst>
            </p:cNvPr>
            <p:cNvSpPr/>
            <p:nvPr/>
          </p:nvSpPr>
          <p:spPr>
            <a:xfrm>
              <a:off x="5851050" y="2174309"/>
              <a:ext cx="718466" cy="369332"/>
            </a:xfrm>
            <a:prstGeom prst="rect">
              <a:avLst/>
            </a:prstGeom>
          </p:spPr>
          <p:txBody>
            <a:bodyPr wrap="none">
              <a:spAutoFit/>
            </a:bodyPr>
            <a:lstStyle/>
            <a:p>
              <a:r>
                <a:rPr lang="en-US" b="1" dirty="0"/>
                <a:t>2n - 4</a:t>
              </a:r>
              <a:endParaRPr lang="en-US" dirty="0"/>
            </a:p>
          </p:txBody>
        </p:sp>
        <p:sp>
          <p:nvSpPr>
            <p:cNvPr id="18" name="Овал 17">
              <a:extLst>
                <a:ext uri="{FF2B5EF4-FFF2-40B4-BE49-F238E27FC236}">
                  <a16:creationId xmlns="" xmlns:a16="http://schemas.microsoft.com/office/drawing/2014/main" id="{71B27B59-EB88-4C4C-A001-8B39DC83BF8F}"/>
                </a:ext>
              </a:extLst>
            </p:cNvPr>
            <p:cNvSpPr/>
            <p:nvPr/>
          </p:nvSpPr>
          <p:spPr>
            <a:xfrm>
              <a:off x="2576016" y="1939223"/>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Овал 20">
              <a:extLst>
                <a:ext uri="{FF2B5EF4-FFF2-40B4-BE49-F238E27FC236}">
                  <a16:creationId xmlns="" xmlns:a16="http://schemas.microsoft.com/office/drawing/2014/main" id="{7340A7A6-2248-444C-8CC2-073BCA29DA0A}"/>
                </a:ext>
              </a:extLst>
            </p:cNvPr>
            <p:cNvSpPr/>
            <p:nvPr/>
          </p:nvSpPr>
          <p:spPr>
            <a:xfrm>
              <a:off x="1204562" y="216221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Овал 26">
              <a:extLst>
                <a:ext uri="{FF2B5EF4-FFF2-40B4-BE49-F238E27FC236}">
                  <a16:creationId xmlns="" xmlns:a16="http://schemas.microsoft.com/office/drawing/2014/main" id="{9776B6AD-5447-42E7-9530-E68B2CAD1BB8}"/>
                </a:ext>
              </a:extLst>
            </p:cNvPr>
            <p:cNvSpPr/>
            <p:nvPr/>
          </p:nvSpPr>
          <p:spPr>
            <a:xfrm>
              <a:off x="6837096" y="292563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Овал 27">
              <a:extLst>
                <a:ext uri="{FF2B5EF4-FFF2-40B4-BE49-F238E27FC236}">
                  <a16:creationId xmlns="" xmlns:a16="http://schemas.microsoft.com/office/drawing/2014/main" id="{2E67FDC0-E466-41D4-91AA-366E5777879C}"/>
                </a:ext>
              </a:extLst>
            </p:cNvPr>
            <p:cNvSpPr/>
            <p:nvPr/>
          </p:nvSpPr>
          <p:spPr>
            <a:xfrm>
              <a:off x="1639913" y="432838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Овал 19">
              <a:extLst>
                <a:ext uri="{FF2B5EF4-FFF2-40B4-BE49-F238E27FC236}">
                  <a16:creationId xmlns="" xmlns:a16="http://schemas.microsoft.com/office/drawing/2014/main" id="{4E1EEE7F-6124-4116-A945-99DC43AEB4CF}"/>
                </a:ext>
              </a:extLst>
            </p:cNvPr>
            <p:cNvSpPr/>
            <p:nvPr/>
          </p:nvSpPr>
          <p:spPr>
            <a:xfrm>
              <a:off x="487784" y="3451391"/>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1401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0514AF1D-E23D-4D73-A6E5-B779C6E4C725}"/>
              </a:ext>
            </a:extLst>
          </p:cNvPr>
          <p:cNvSpPr>
            <a:spLocks noGrp="1"/>
          </p:cNvSpPr>
          <p:nvPr>
            <p:ph idx="1"/>
          </p:nvPr>
        </p:nvSpPr>
        <p:spPr>
          <a:xfrm>
            <a:off x="457200" y="476672"/>
            <a:ext cx="8229600" cy="5649491"/>
          </a:xfrm>
        </p:spPr>
        <p:txBody>
          <a:bodyPr anchor="ctr">
            <a:normAutofit/>
          </a:bodyPr>
          <a:lstStyle/>
          <a:p>
            <a:pPr marL="400050" lvl="1" indent="0" algn="ctr">
              <a:buNone/>
            </a:pPr>
            <a:r>
              <a:rPr lang="ru-RU" sz="4000" b="1" dirty="0"/>
              <a:t>Часть</a:t>
            </a:r>
            <a:r>
              <a:rPr lang="ru-RU" sz="4000" dirty="0"/>
              <a:t> </a:t>
            </a:r>
            <a:r>
              <a:rPr lang="en-US" sz="4000" dirty="0"/>
              <a:t>II </a:t>
            </a:r>
            <a:endParaRPr lang="ru-RU" sz="4000" dirty="0"/>
          </a:p>
          <a:p>
            <a:pPr marL="400050" lvl="1" indent="0" algn="ctr">
              <a:buNone/>
            </a:pPr>
            <a:r>
              <a:rPr lang="ru-RU" sz="4000" b="1" dirty="0"/>
              <a:t>Точки сочленения и мосты</a:t>
            </a:r>
            <a:endParaRPr lang="en-US" sz="4000" b="1" dirty="0"/>
          </a:p>
        </p:txBody>
      </p:sp>
      <p:sp>
        <p:nvSpPr>
          <p:cNvPr id="4" name="Прямоугольник 3"/>
          <p:cNvSpPr/>
          <p:nvPr/>
        </p:nvSpPr>
        <p:spPr>
          <a:xfrm>
            <a:off x="5652120" y="3429000"/>
            <a:ext cx="300082" cy="369332"/>
          </a:xfrm>
          <a:prstGeom prst="rect">
            <a:avLst/>
          </a:prstGeom>
        </p:spPr>
        <p:txBody>
          <a:bodyPr wrap="none">
            <a:spAutoFit/>
          </a:bodyPr>
          <a:lstStyle/>
          <a:p>
            <a:r>
              <a:rPr lang="ru-RU" dirty="0"/>
              <a:t>*</a:t>
            </a:r>
          </a:p>
        </p:txBody>
      </p:sp>
      <p:sp>
        <p:nvSpPr>
          <p:cNvPr id="5" name="Прямоугольник 4"/>
          <p:cNvSpPr/>
          <p:nvPr/>
        </p:nvSpPr>
        <p:spPr>
          <a:xfrm>
            <a:off x="7596336" y="3429000"/>
            <a:ext cx="415498" cy="369332"/>
          </a:xfrm>
          <a:prstGeom prst="rect">
            <a:avLst/>
          </a:prstGeom>
        </p:spPr>
        <p:txBody>
          <a:bodyPr wrap="none">
            <a:spAutoFit/>
          </a:bodyPr>
          <a:lstStyle/>
          <a:p>
            <a:r>
              <a:rPr lang="ru-RU" dirty="0"/>
              <a:t>**</a:t>
            </a:r>
          </a:p>
        </p:txBody>
      </p:sp>
      <p:sp>
        <p:nvSpPr>
          <p:cNvPr id="6" name="Прямоугольник 5"/>
          <p:cNvSpPr/>
          <p:nvPr/>
        </p:nvSpPr>
        <p:spPr>
          <a:xfrm>
            <a:off x="467544" y="5517232"/>
            <a:ext cx="8352928" cy="1077218"/>
          </a:xfrm>
          <a:prstGeom prst="rect">
            <a:avLst/>
          </a:prstGeom>
        </p:spPr>
        <p:txBody>
          <a:bodyPr wrap="square">
            <a:spAutoFit/>
          </a:bodyPr>
          <a:lstStyle/>
          <a:p>
            <a:r>
              <a:rPr lang="ru-RU" sz="1600" dirty="0"/>
              <a:t>*точка сочленения – вершина графа, после удаления которой граф делится на несколько компонент связности;</a:t>
            </a:r>
          </a:p>
          <a:p>
            <a:r>
              <a:rPr lang="ru-RU" sz="1600" dirty="0"/>
              <a:t>**мост – ребро графа, после удаления которого граф делится на несколько компонент связности</a:t>
            </a:r>
          </a:p>
        </p:txBody>
      </p:sp>
    </p:spTree>
    <p:extLst>
      <p:ext uri="{BB962C8B-B14F-4D97-AF65-F5344CB8AC3E}">
        <p14:creationId xmlns:p14="http://schemas.microsoft.com/office/powerpoint/2010/main" val="422833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Объект 42">
            <a:extLst>
              <a:ext uri="{FF2B5EF4-FFF2-40B4-BE49-F238E27FC236}">
                <a16:creationId xmlns="" xmlns:a16="http://schemas.microsoft.com/office/drawing/2014/main" id="{A26DD6A1-2011-4CCD-BD5F-18E57D1BD643}"/>
              </a:ext>
            </a:extLst>
          </p:cNvPr>
          <p:cNvSpPr>
            <a:spLocks noGrp="1"/>
          </p:cNvSpPr>
          <p:nvPr>
            <p:ph idx="1"/>
          </p:nvPr>
        </p:nvSpPr>
        <p:spPr>
          <a:xfrm>
            <a:off x="247844" y="378559"/>
            <a:ext cx="8435280" cy="6444841"/>
          </a:xfrm>
          <a:prstGeom prst="rect">
            <a:avLst/>
          </a:prstGeom>
        </p:spPr>
        <p:txBody>
          <a:bodyPr wrap="square">
            <a:spAutoFit/>
          </a:bodyPr>
          <a:lstStyle/>
          <a:p>
            <a:pPr marL="0" indent="256032">
              <a:buNone/>
            </a:pPr>
            <a:r>
              <a:rPr lang="en-US" sz="2400" b="1" dirty="0"/>
              <a:t>2.</a:t>
            </a:r>
            <a:r>
              <a:rPr lang="ru-RU" sz="2400" b="1" dirty="0"/>
              <a:t>1.</a:t>
            </a:r>
            <a:r>
              <a:rPr lang="en-US" sz="2400" b="1" dirty="0"/>
              <a:t> </a:t>
            </a:r>
            <a:r>
              <a:rPr lang="ru-RU" sz="2400" dirty="0"/>
              <a:t>Может ли быть в таком графе точка сочленения?</a:t>
            </a:r>
          </a:p>
          <a:p>
            <a:pPr marL="0" indent="256032">
              <a:buNone/>
            </a:pPr>
            <a:r>
              <a:rPr lang="ru-RU" sz="2400" b="1" dirty="0"/>
              <a:t>Решение</a:t>
            </a:r>
            <a:endParaRPr lang="en-US" sz="2400" b="1" dirty="0"/>
          </a:p>
          <a:p>
            <a:pPr marL="0" indent="256032">
              <a:buNone/>
            </a:pPr>
            <a:r>
              <a:rPr lang="ru-RU" sz="2400" dirty="0"/>
              <a:t>Точка сочленения может быть. Её можно построить руководствуясь  данной схемой:</a:t>
            </a:r>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r>
              <a:rPr lang="ru-RU" sz="2400" dirty="0"/>
              <a:t>Таким образом можно построить несколько точек сочленения.</a:t>
            </a:r>
          </a:p>
          <a:p>
            <a:pPr marL="0" indent="640080">
              <a:buNone/>
            </a:pPr>
            <a:r>
              <a:rPr lang="en-US" sz="2000" b="1" dirty="0"/>
              <a:t> </a:t>
            </a:r>
          </a:p>
        </p:txBody>
      </p:sp>
      <p:grpSp>
        <p:nvGrpSpPr>
          <p:cNvPr id="67" name="Группа 66">
            <a:extLst>
              <a:ext uri="{FF2B5EF4-FFF2-40B4-BE49-F238E27FC236}">
                <a16:creationId xmlns="" xmlns:a16="http://schemas.microsoft.com/office/drawing/2014/main" id="{090D231F-B2EF-42B7-AF72-728557E2B718}"/>
              </a:ext>
            </a:extLst>
          </p:cNvPr>
          <p:cNvGrpSpPr/>
          <p:nvPr/>
        </p:nvGrpSpPr>
        <p:grpSpPr>
          <a:xfrm flipH="1">
            <a:off x="395536" y="2132856"/>
            <a:ext cx="8205312" cy="3096344"/>
            <a:chOff x="791579" y="1785013"/>
            <a:chExt cx="7014063" cy="2508083"/>
          </a:xfrm>
        </p:grpSpPr>
        <p:cxnSp>
          <p:nvCxnSpPr>
            <p:cNvPr id="64" name="Прямая со стрелкой 63">
              <a:extLst>
                <a:ext uri="{FF2B5EF4-FFF2-40B4-BE49-F238E27FC236}">
                  <a16:creationId xmlns="" xmlns:a16="http://schemas.microsoft.com/office/drawing/2014/main" id="{01ED8D92-64DB-4DF3-BE5A-D840D356ABB3}"/>
                </a:ext>
              </a:extLst>
            </p:cNvPr>
            <p:cNvCxnSpPr>
              <a:cxnSpLocks/>
              <a:stCxn id="56" idx="4"/>
              <a:endCxn id="57" idx="0"/>
            </p:cNvCxnSpPr>
            <p:nvPr/>
          </p:nvCxnSpPr>
          <p:spPr>
            <a:xfrm flipH="1">
              <a:off x="7380569" y="2946546"/>
              <a:ext cx="143502" cy="997660"/>
            </a:xfrm>
            <a:prstGeom prst="straightConnector1">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a:extLst>
                <a:ext uri="{FF2B5EF4-FFF2-40B4-BE49-F238E27FC236}">
                  <a16:creationId xmlns="" xmlns:a16="http://schemas.microsoft.com/office/drawing/2014/main" id="{E21F2AF5-E6EE-4B56-A52C-36284E5D8CCD}"/>
                </a:ext>
              </a:extLst>
            </p:cNvPr>
            <p:cNvCxnSpPr>
              <a:cxnSpLocks/>
              <a:stCxn id="56" idx="2"/>
              <a:endCxn id="55" idx="5"/>
            </p:cNvCxnSpPr>
            <p:nvPr/>
          </p:nvCxnSpPr>
          <p:spPr>
            <a:xfrm flipH="1" flipV="1">
              <a:off x="6710711" y="2459253"/>
              <a:ext cx="741609" cy="398827"/>
            </a:xfrm>
            <a:prstGeom prst="straightConnector1">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a:extLst>
                <a:ext uri="{FF2B5EF4-FFF2-40B4-BE49-F238E27FC236}">
                  <a16:creationId xmlns="" xmlns:a16="http://schemas.microsoft.com/office/drawing/2014/main" id="{1CFD1DD6-C99A-4C2A-ABAF-C3B696C79A94}"/>
                </a:ext>
              </a:extLst>
            </p:cNvPr>
            <p:cNvCxnSpPr>
              <a:cxnSpLocks/>
              <a:stCxn id="55" idx="2"/>
              <a:endCxn id="51" idx="6"/>
            </p:cNvCxnSpPr>
            <p:nvPr/>
          </p:nvCxnSpPr>
          <p:spPr>
            <a:xfrm flipH="1" flipV="1">
              <a:off x="5651606" y="1976149"/>
              <a:ext cx="936618" cy="420549"/>
            </a:xfrm>
            <a:prstGeom prst="straightConnector1">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Прямая со стрелкой 72">
              <a:extLst>
                <a:ext uri="{FF2B5EF4-FFF2-40B4-BE49-F238E27FC236}">
                  <a16:creationId xmlns="" xmlns:a16="http://schemas.microsoft.com/office/drawing/2014/main" id="{BE560CC5-8F7E-43A4-92E0-A737D9A8161A}"/>
                </a:ext>
              </a:extLst>
            </p:cNvPr>
            <p:cNvCxnSpPr>
              <a:cxnSpLocks/>
              <a:stCxn id="51" idx="2"/>
              <a:endCxn id="52" idx="2"/>
            </p:cNvCxnSpPr>
            <p:nvPr/>
          </p:nvCxnSpPr>
          <p:spPr>
            <a:xfrm flipH="1">
              <a:off x="4245189" y="1976149"/>
              <a:ext cx="1262915" cy="376733"/>
            </a:xfrm>
            <a:prstGeom prst="straightConnector1">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 xmlns:a16="http://schemas.microsoft.com/office/drawing/2014/main" id="{01455087-1501-41DB-A273-04702DF6C0B2}"/>
                </a:ext>
              </a:extLst>
            </p:cNvPr>
            <p:cNvCxnSpPr>
              <a:cxnSpLocks/>
              <a:stCxn id="49" idx="2"/>
              <a:endCxn id="53" idx="2"/>
            </p:cNvCxnSpPr>
            <p:nvPr/>
          </p:nvCxnSpPr>
          <p:spPr>
            <a:xfrm flipV="1">
              <a:off x="1403648" y="1997122"/>
              <a:ext cx="1172602" cy="411868"/>
            </a:xfrm>
            <a:prstGeom prst="straightConnector1">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Прямая со стрелкой 74">
              <a:extLst>
                <a:ext uri="{FF2B5EF4-FFF2-40B4-BE49-F238E27FC236}">
                  <a16:creationId xmlns="" xmlns:a16="http://schemas.microsoft.com/office/drawing/2014/main" id="{D0634BEF-A4A6-4EB8-8A38-C35E789A538D}"/>
                </a:ext>
              </a:extLst>
            </p:cNvPr>
            <p:cNvCxnSpPr>
              <a:cxnSpLocks/>
              <a:stCxn id="49" idx="4"/>
            </p:cNvCxnSpPr>
            <p:nvPr/>
          </p:nvCxnSpPr>
          <p:spPr>
            <a:xfrm flipH="1">
              <a:off x="1333821" y="2497456"/>
              <a:ext cx="141578" cy="1471997"/>
            </a:xfrm>
            <a:prstGeom prst="straightConnector1">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 xmlns:a16="http://schemas.microsoft.com/office/drawing/2014/main" id="{2C0745C7-3CE7-49E8-AE22-3AD3CEBE6F93}"/>
                </a:ext>
              </a:extLst>
            </p:cNvPr>
            <p:cNvCxnSpPr>
              <a:cxnSpLocks/>
              <a:stCxn id="57" idx="6"/>
              <a:endCxn id="54" idx="5"/>
            </p:cNvCxnSpPr>
            <p:nvPr/>
          </p:nvCxnSpPr>
          <p:spPr>
            <a:xfrm flipH="1" flipV="1">
              <a:off x="2842239" y="3780837"/>
              <a:ext cx="4610081" cy="251835"/>
            </a:xfrm>
            <a:prstGeom prst="straightConnector1">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a:extLst>
                <a:ext uri="{FF2B5EF4-FFF2-40B4-BE49-F238E27FC236}">
                  <a16:creationId xmlns="" xmlns:a16="http://schemas.microsoft.com/office/drawing/2014/main" id="{1D78CE43-9817-4B7D-BBD8-5F4D5A382BBA}"/>
                </a:ext>
              </a:extLst>
            </p:cNvPr>
            <p:cNvCxnSpPr>
              <a:cxnSpLocks/>
              <a:stCxn id="56" idx="5"/>
              <a:endCxn id="54" idx="6"/>
            </p:cNvCxnSpPr>
            <p:nvPr/>
          </p:nvCxnSpPr>
          <p:spPr>
            <a:xfrm flipH="1">
              <a:off x="2863254" y="2920635"/>
              <a:ext cx="4711553" cy="797647"/>
            </a:xfrm>
            <a:prstGeom prst="straightConnector1">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Прямая со стрелкой 77">
              <a:extLst>
                <a:ext uri="{FF2B5EF4-FFF2-40B4-BE49-F238E27FC236}">
                  <a16:creationId xmlns="" xmlns:a16="http://schemas.microsoft.com/office/drawing/2014/main" id="{579F8AC3-9641-4B4F-AFEF-4EDDF7A5E724}"/>
                </a:ext>
              </a:extLst>
            </p:cNvPr>
            <p:cNvCxnSpPr>
              <a:cxnSpLocks/>
              <a:stCxn id="50" idx="6"/>
              <a:endCxn id="54" idx="2"/>
            </p:cNvCxnSpPr>
            <p:nvPr/>
          </p:nvCxnSpPr>
          <p:spPr>
            <a:xfrm flipV="1">
              <a:off x="1403648" y="3718282"/>
              <a:ext cx="1316104" cy="231232"/>
            </a:xfrm>
            <a:prstGeom prst="straightConnector1">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a:extLst>
                <a:ext uri="{FF2B5EF4-FFF2-40B4-BE49-F238E27FC236}">
                  <a16:creationId xmlns="" xmlns:a16="http://schemas.microsoft.com/office/drawing/2014/main" id="{ADCC1C6A-6771-4D72-8D4E-8E60FB57FBDB}"/>
                </a:ext>
              </a:extLst>
            </p:cNvPr>
            <p:cNvCxnSpPr>
              <a:cxnSpLocks/>
            </p:cNvCxnSpPr>
            <p:nvPr/>
          </p:nvCxnSpPr>
          <p:spPr>
            <a:xfrm>
              <a:off x="2635257" y="1986334"/>
              <a:ext cx="105510" cy="1669393"/>
            </a:xfrm>
            <a:prstGeom prst="straightConnector1">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Прямая со стрелкой 79">
              <a:extLst>
                <a:ext uri="{FF2B5EF4-FFF2-40B4-BE49-F238E27FC236}">
                  <a16:creationId xmlns="" xmlns:a16="http://schemas.microsoft.com/office/drawing/2014/main" id="{A916615E-E14C-4300-9B9D-2692D05A5E0D}"/>
                </a:ext>
              </a:extLst>
            </p:cNvPr>
            <p:cNvCxnSpPr>
              <a:cxnSpLocks/>
              <a:stCxn id="52" idx="7"/>
              <a:endCxn id="54" idx="7"/>
            </p:cNvCxnSpPr>
            <p:nvPr/>
          </p:nvCxnSpPr>
          <p:spPr>
            <a:xfrm flipH="1">
              <a:off x="2842239" y="2290327"/>
              <a:ext cx="1525437" cy="1365400"/>
            </a:xfrm>
            <a:prstGeom prst="straightConnector1">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Прямая со стрелкой 92">
              <a:extLst>
                <a:ext uri="{FF2B5EF4-FFF2-40B4-BE49-F238E27FC236}">
                  <a16:creationId xmlns="" xmlns:a16="http://schemas.microsoft.com/office/drawing/2014/main" id="{59E44E64-8BA3-4FE1-AD12-36308E91A7A0}"/>
                </a:ext>
              </a:extLst>
            </p:cNvPr>
            <p:cNvCxnSpPr>
              <a:cxnSpLocks/>
            </p:cNvCxnSpPr>
            <p:nvPr/>
          </p:nvCxnSpPr>
          <p:spPr>
            <a:xfrm flipH="1" flipV="1">
              <a:off x="2872152" y="3861048"/>
              <a:ext cx="475712" cy="43204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 xmlns:a16="http://schemas.microsoft.com/office/drawing/2014/main" id="{4EDE9243-004B-4673-8A72-736114EAEE3E}"/>
                </a:ext>
              </a:extLst>
            </p:cNvPr>
            <p:cNvSpPr/>
            <p:nvPr/>
          </p:nvSpPr>
          <p:spPr>
            <a:xfrm rot="2499280">
              <a:off x="2845794" y="3893299"/>
              <a:ext cx="670825" cy="276999"/>
            </a:xfrm>
            <a:prstGeom prst="rect">
              <a:avLst/>
            </a:prstGeom>
          </p:spPr>
          <p:txBody>
            <a:bodyPr wrap="none">
              <a:spAutoFit/>
            </a:bodyPr>
            <a:lstStyle/>
            <a:p>
              <a:r>
                <a:rPr lang="ru-RU" sz="1200" dirty="0">
                  <a:solidFill>
                    <a:srgbClr val="002060"/>
                  </a:solidFill>
                </a:rPr>
                <a:t>вот она</a:t>
              </a:r>
              <a:endParaRPr lang="en-US" sz="1200" dirty="0">
                <a:solidFill>
                  <a:srgbClr val="002060"/>
                </a:solidFill>
              </a:endParaRPr>
            </a:p>
          </p:txBody>
        </p:sp>
        <p:sp>
          <p:nvSpPr>
            <p:cNvPr id="34" name="Прямоугольник 33">
              <a:extLst>
                <a:ext uri="{FF2B5EF4-FFF2-40B4-BE49-F238E27FC236}">
                  <a16:creationId xmlns="" xmlns:a16="http://schemas.microsoft.com/office/drawing/2014/main" id="{E5713818-DE65-4C16-93AA-D181F73B9CA8}"/>
                </a:ext>
              </a:extLst>
            </p:cNvPr>
            <p:cNvSpPr/>
            <p:nvPr/>
          </p:nvSpPr>
          <p:spPr>
            <a:xfrm>
              <a:off x="2321068" y="2567246"/>
              <a:ext cx="599238" cy="369332"/>
            </a:xfrm>
            <a:prstGeom prst="rect">
              <a:avLst/>
            </a:prstGeom>
          </p:spPr>
          <p:txBody>
            <a:bodyPr wrap="square">
              <a:spAutoFit/>
            </a:bodyPr>
            <a:lstStyle/>
            <a:p>
              <a:r>
                <a:rPr lang="en-US" b="1" dirty="0"/>
                <a:t>n   </a:t>
              </a:r>
              <a:endParaRPr lang="en-US" dirty="0"/>
            </a:p>
          </p:txBody>
        </p:sp>
        <p:sp>
          <p:nvSpPr>
            <p:cNvPr id="38" name="Прямоугольник 37">
              <a:extLst>
                <a:ext uri="{FF2B5EF4-FFF2-40B4-BE49-F238E27FC236}">
                  <a16:creationId xmlns="" xmlns:a16="http://schemas.microsoft.com/office/drawing/2014/main" id="{A6C673E0-E56B-43BA-ADA5-F86BB5757C11}"/>
                </a:ext>
              </a:extLst>
            </p:cNvPr>
            <p:cNvSpPr/>
            <p:nvPr/>
          </p:nvSpPr>
          <p:spPr>
            <a:xfrm>
              <a:off x="4719539" y="1785013"/>
              <a:ext cx="300610" cy="369332"/>
            </a:xfrm>
            <a:prstGeom prst="rect">
              <a:avLst/>
            </a:prstGeom>
          </p:spPr>
          <p:txBody>
            <a:bodyPr wrap="square">
              <a:spAutoFit/>
            </a:bodyPr>
            <a:lstStyle/>
            <a:p>
              <a:r>
                <a:rPr lang="en-US" b="1" dirty="0"/>
                <a:t>…</a:t>
              </a:r>
              <a:endParaRPr lang="en-US" dirty="0"/>
            </a:p>
          </p:txBody>
        </p:sp>
        <p:sp>
          <p:nvSpPr>
            <p:cNvPr id="39" name="Прямоугольник 38">
              <a:extLst>
                <a:ext uri="{FF2B5EF4-FFF2-40B4-BE49-F238E27FC236}">
                  <a16:creationId xmlns="" xmlns:a16="http://schemas.microsoft.com/office/drawing/2014/main" id="{3591B96A-086F-47D2-A412-7F19F7310015}"/>
                </a:ext>
              </a:extLst>
            </p:cNvPr>
            <p:cNvSpPr/>
            <p:nvPr/>
          </p:nvSpPr>
          <p:spPr>
            <a:xfrm>
              <a:off x="6019293" y="1843898"/>
              <a:ext cx="300610" cy="369332"/>
            </a:xfrm>
            <a:prstGeom prst="rect">
              <a:avLst/>
            </a:prstGeom>
          </p:spPr>
          <p:txBody>
            <a:bodyPr wrap="square">
              <a:spAutoFit/>
            </a:bodyPr>
            <a:lstStyle/>
            <a:p>
              <a:r>
                <a:rPr lang="en-US" b="1" dirty="0"/>
                <a:t>3</a:t>
              </a:r>
              <a:endParaRPr lang="en-US" dirty="0"/>
            </a:p>
          </p:txBody>
        </p:sp>
        <p:sp>
          <p:nvSpPr>
            <p:cNvPr id="40" name="Прямоугольник 39">
              <a:extLst>
                <a:ext uri="{FF2B5EF4-FFF2-40B4-BE49-F238E27FC236}">
                  <a16:creationId xmlns="" xmlns:a16="http://schemas.microsoft.com/office/drawing/2014/main" id="{BB0F8957-DE72-49B2-9015-0DDE679D3045}"/>
                </a:ext>
              </a:extLst>
            </p:cNvPr>
            <p:cNvSpPr/>
            <p:nvPr/>
          </p:nvSpPr>
          <p:spPr>
            <a:xfrm>
              <a:off x="7008995" y="2376176"/>
              <a:ext cx="685320" cy="369332"/>
            </a:xfrm>
            <a:prstGeom prst="rect">
              <a:avLst/>
            </a:prstGeom>
          </p:spPr>
          <p:txBody>
            <a:bodyPr wrap="square">
              <a:spAutoFit/>
            </a:bodyPr>
            <a:lstStyle/>
            <a:p>
              <a:r>
                <a:rPr lang="en-US" b="1" dirty="0"/>
                <a:t>2</a:t>
              </a:r>
              <a:endParaRPr lang="en-US" dirty="0"/>
            </a:p>
          </p:txBody>
        </p:sp>
        <p:sp>
          <p:nvSpPr>
            <p:cNvPr id="41" name="Прямоугольник 40">
              <a:extLst>
                <a:ext uri="{FF2B5EF4-FFF2-40B4-BE49-F238E27FC236}">
                  <a16:creationId xmlns="" xmlns:a16="http://schemas.microsoft.com/office/drawing/2014/main" id="{17CFED38-3B0F-447C-B2C9-77CEE004AC94}"/>
                </a:ext>
              </a:extLst>
            </p:cNvPr>
            <p:cNvSpPr/>
            <p:nvPr/>
          </p:nvSpPr>
          <p:spPr>
            <a:xfrm>
              <a:off x="7505032" y="3278447"/>
              <a:ext cx="300610" cy="369332"/>
            </a:xfrm>
            <a:prstGeom prst="rect">
              <a:avLst/>
            </a:prstGeom>
          </p:spPr>
          <p:txBody>
            <a:bodyPr wrap="square">
              <a:spAutoFit/>
            </a:bodyPr>
            <a:lstStyle/>
            <a:p>
              <a:r>
                <a:rPr lang="en-US" b="1" dirty="0"/>
                <a:t>1</a:t>
              </a:r>
              <a:endParaRPr lang="en-US" dirty="0"/>
            </a:p>
          </p:txBody>
        </p:sp>
        <p:sp>
          <p:nvSpPr>
            <p:cNvPr id="50" name="Овал 49">
              <a:extLst>
                <a:ext uri="{FF2B5EF4-FFF2-40B4-BE49-F238E27FC236}">
                  <a16:creationId xmlns="" xmlns:a16="http://schemas.microsoft.com/office/drawing/2014/main" id="{61D4FBFC-A0BE-4C8F-BB08-BD7BC2179D20}"/>
                </a:ext>
              </a:extLst>
            </p:cNvPr>
            <p:cNvSpPr/>
            <p:nvPr/>
          </p:nvSpPr>
          <p:spPr>
            <a:xfrm>
              <a:off x="1260146" y="3861048"/>
              <a:ext cx="143502" cy="1769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Овал 48">
              <a:extLst>
                <a:ext uri="{FF2B5EF4-FFF2-40B4-BE49-F238E27FC236}">
                  <a16:creationId xmlns="" xmlns:a16="http://schemas.microsoft.com/office/drawing/2014/main" id="{51FF816C-6867-4E03-BD97-3DAB887A3347}"/>
                </a:ext>
              </a:extLst>
            </p:cNvPr>
            <p:cNvSpPr/>
            <p:nvPr/>
          </p:nvSpPr>
          <p:spPr>
            <a:xfrm>
              <a:off x="1403648" y="2320524"/>
              <a:ext cx="143502" cy="1769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Овал 52">
              <a:extLst>
                <a:ext uri="{FF2B5EF4-FFF2-40B4-BE49-F238E27FC236}">
                  <a16:creationId xmlns="" xmlns:a16="http://schemas.microsoft.com/office/drawing/2014/main" id="{EA505809-25DB-4A94-B154-605289794758}"/>
                </a:ext>
              </a:extLst>
            </p:cNvPr>
            <p:cNvSpPr/>
            <p:nvPr/>
          </p:nvSpPr>
          <p:spPr>
            <a:xfrm>
              <a:off x="2576250" y="1908656"/>
              <a:ext cx="143502" cy="1769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Прямоугольник 41">
              <a:extLst>
                <a:ext uri="{FF2B5EF4-FFF2-40B4-BE49-F238E27FC236}">
                  <a16:creationId xmlns="" xmlns:a16="http://schemas.microsoft.com/office/drawing/2014/main" id="{FFF989CD-F9D3-46DF-8C43-413587D34A1F}"/>
                </a:ext>
              </a:extLst>
            </p:cNvPr>
            <p:cNvSpPr/>
            <p:nvPr/>
          </p:nvSpPr>
          <p:spPr>
            <a:xfrm rot="19068751">
              <a:off x="3193358" y="2788360"/>
              <a:ext cx="599238" cy="369332"/>
            </a:xfrm>
            <a:prstGeom prst="rect">
              <a:avLst/>
            </a:prstGeom>
          </p:spPr>
          <p:txBody>
            <a:bodyPr wrap="square">
              <a:spAutoFit/>
            </a:bodyPr>
            <a:lstStyle/>
            <a:p>
              <a:r>
                <a:rPr lang="en-US" b="1" dirty="0"/>
                <a:t>n - 4  </a:t>
              </a:r>
              <a:endParaRPr lang="en-US" dirty="0"/>
            </a:p>
          </p:txBody>
        </p:sp>
        <p:sp>
          <p:nvSpPr>
            <p:cNvPr id="44" name="Прямоугольник 43">
              <a:extLst>
                <a:ext uri="{FF2B5EF4-FFF2-40B4-BE49-F238E27FC236}">
                  <a16:creationId xmlns="" xmlns:a16="http://schemas.microsoft.com/office/drawing/2014/main" id="{AE28ABC5-15EB-4F38-BBE3-073A0A5532E7}"/>
                </a:ext>
              </a:extLst>
            </p:cNvPr>
            <p:cNvSpPr/>
            <p:nvPr/>
          </p:nvSpPr>
          <p:spPr>
            <a:xfrm>
              <a:off x="791579" y="3021743"/>
              <a:ext cx="599238" cy="369332"/>
            </a:xfrm>
            <a:prstGeom prst="rect">
              <a:avLst/>
            </a:prstGeom>
          </p:spPr>
          <p:txBody>
            <a:bodyPr wrap="square">
              <a:spAutoFit/>
            </a:bodyPr>
            <a:lstStyle/>
            <a:p>
              <a:r>
                <a:rPr lang="en-US" b="1" dirty="0"/>
                <a:t>n - 1   </a:t>
              </a:r>
              <a:endParaRPr lang="en-US" dirty="0"/>
            </a:p>
          </p:txBody>
        </p:sp>
        <p:sp>
          <p:nvSpPr>
            <p:cNvPr id="45" name="Прямоугольник 44">
              <a:extLst>
                <a:ext uri="{FF2B5EF4-FFF2-40B4-BE49-F238E27FC236}">
                  <a16:creationId xmlns="" xmlns:a16="http://schemas.microsoft.com/office/drawing/2014/main" id="{F7EE5559-44BB-44B8-B94C-F222F0714AA6}"/>
                </a:ext>
              </a:extLst>
            </p:cNvPr>
            <p:cNvSpPr/>
            <p:nvPr/>
          </p:nvSpPr>
          <p:spPr>
            <a:xfrm rot="20952750">
              <a:off x="1794001" y="3805480"/>
              <a:ext cx="599238" cy="369332"/>
            </a:xfrm>
            <a:prstGeom prst="rect">
              <a:avLst/>
            </a:prstGeom>
          </p:spPr>
          <p:txBody>
            <a:bodyPr wrap="square">
              <a:spAutoFit/>
            </a:bodyPr>
            <a:lstStyle/>
            <a:p>
              <a:r>
                <a:rPr lang="en-US" b="1" dirty="0"/>
                <a:t>n - 3   </a:t>
              </a:r>
              <a:endParaRPr lang="en-US" dirty="0"/>
            </a:p>
          </p:txBody>
        </p:sp>
        <p:sp>
          <p:nvSpPr>
            <p:cNvPr id="46" name="Прямоугольник 45">
              <a:extLst>
                <a:ext uri="{FF2B5EF4-FFF2-40B4-BE49-F238E27FC236}">
                  <a16:creationId xmlns="" xmlns:a16="http://schemas.microsoft.com/office/drawing/2014/main" id="{E942F6F5-4B26-4CCA-BBC7-17008D237DB2}"/>
                </a:ext>
              </a:extLst>
            </p:cNvPr>
            <p:cNvSpPr/>
            <p:nvPr/>
          </p:nvSpPr>
          <p:spPr>
            <a:xfrm rot="20562770">
              <a:off x="1677453" y="1849696"/>
              <a:ext cx="599238" cy="369332"/>
            </a:xfrm>
            <a:prstGeom prst="rect">
              <a:avLst/>
            </a:prstGeom>
          </p:spPr>
          <p:txBody>
            <a:bodyPr wrap="square">
              <a:spAutoFit/>
            </a:bodyPr>
            <a:lstStyle/>
            <a:p>
              <a:r>
                <a:rPr lang="en-US" b="1" dirty="0"/>
                <a:t>n - 2  </a:t>
              </a:r>
              <a:endParaRPr lang="en-US" dirty="0"/>
            </a:p>
          </p:txBody>
        </p:sp>
        <p:cxnSp>
          <p:nvCxnSpPr>
            <p:cNvPr id="58" name="Прямая со стрелкой 57">
              <a:extLst>
                <a:ext uri="{FF2B5EF4-FFF2-40B4-BE49-F238E27FC236}">
                  <a16:creationId xmlns="" xmlns:a16="http://schemas.microsoft.com/office/drawing/2014/main" id="{0822E889-F116-45F7-ACED-28B9898859AA}"/>
                </a:ext>
              </a:extLst>
            </p:cNvPr>
            <p:cNvCxnSpPr>
              <a:cxnSpLocks/>
              <a:stCxn id="55" idx="3"/>
              <a:endCxn id="54" idx="2"/>
            </p:cNvCxnSpPr>
            <p:nvPr/>
          </p:nvCxnSpPr>
          <p:spPr>
            <a:xfrm flipH="1">
              <a:off x="2719752" y="2459253"/>
              <a:ext cx="3889487" cy="1259029"/>
            </a:xfrm>
            <a:prstGeom prst="straightConnector1">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 xmlns:a16="http://schemas.microsoft.com/office/drawing/2014/main" id="{4E5E6D97-3719-4E67-8468-820FA15E435E}"/>
                </a:ext>
              </a:extLst>
            </p:cNvPr>
            <p:cNvCxnSpPr>
              <a:cxnSpLocks/>
              <a:stCxn id="51" idx="3"/>
              <a:endCxn id="54" idx="2"/>
            </p:cNvCxnSpPr>
            <p:nvPr/>
          </p:nvCxnSpPr>
          <p:spPr>
            <a:xfrm flipH="1">
              <a:off x="2719752" y="2038704"/>
              <a:ext cx="2809367" cy="1679578"/>
            </a:xfrm>
            <a:prstGeom prst="straightConnector1">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 xmlns:a16="http://schemas.microsoft.com/office/drawing/2014/main" id="{61792663-3AE1-486C-99BD-6530592C23BE}"/>
                </a:ext>
              </a:extLst>
            </p:cNvPr>
            <p:cNvSpPr/>
            <p:nvPr/>
          </p:nvSpPr>
          <p:spPr>
            <a:xfrm rot="19867603">
              <a:off x="3114771" y="2353154"/>
              <a:ext cx="756414" cy="369332"/>
            </a:xfrm>
            <a:prstGeom prst="rect">
              <a:avLst/>
            </a:prstGeom>
          </p:spPr>
          <p:txBody>
            <a:bodyPr wrap="square">
              <a:spAutoFit/>
            </a:bodyPr>
            <a:lstStyle/>
            <a:p>
              <a:r>
                <a:rPr lang="en-US" b="1" dirty="0"/>
                <a:t>2n - 4   </a:t>
              </a:r>
              <a:endParaRPr lang="en-US" dirty="0"/>
            </a:p>
          </p:txBody>
        </p:sp>
        <p:sp>
          <p:nvSpPr>
            <p:cNvPr id="62" name="Прямоугольник 61">
              <a:extLst>
                <a:ext uri="{FF2B5EF4-FFF2-40B4-BE49-F238E27FC236}">
                  <a16:creationId xmlns="" xmlns:a16="http://schemas.microsoft.com/office/drawing/2014/main" id="{B06F3580-033A-4C16-989E-DEE1ACD308E9}"/>
                </a:ext>
              </a:extLst>
            </p:cNvPr>
            <p:cNvSpPr/>
            <p:nvPr/>
          </p:nvSpPr>
          <p:spPr>
            <a:xfrm rot="19784392">
              <a:off x="4142847" y="2315511"/>
              <a:ext cx="787407" cy="369332"/>
            </a:xfrm>
            <a:prstGeom prst="rect">
              <a:avLst/>
            </a:prstGeom>
          </p:spPr>
          <p:txBody>
            <a:bodyPr wrap="square">
              <a:spAutoFit/>
            </a:bodyPr>
            <a:lstStyle/>
            <a:p>
              <a:r>
                <a:rPr lang="en-US" b="1" dirty="0"/>
                <a:t>…  </a:t>
              </a:r>
              <a:endParaRPr lang="en-US" dirty="0"/>
            </a:p>
          </p:txBody>
        </p:sp>
        <p:sp>
          <p:nvSpPr>
            <p:cNvPr id="63" name="Прямоугольник 62">
              <a:extLst>
                <a:ext uri="{FF2B5EF4-FFF2-40B4-BE49-F238E27FC236}">
                  <a16:creationId xmlns="" xmlns:a16="http://schemas.microsoft.com/office/drawing/2014/main" id="{EB8A2FC8-2BD5-4638-B0D8-2C3082F5733E}"/>
                </a:ext>
              </a:extLst>
            </p:cNvPr>
            <p:cNvSpPr/>
            <p:nvPr/>
          </p:nvSpPr>
          <p:spPr>
            <a:xfrm rot="21042289">
              <a:off x="5301251" y="2950126"/>
              <a:ext cx="718042" cy="369332"/>
            </a:xfrm>
            <a:prstGeom prst="rect">
              <a:avLst/>
            </a:prstGeom>
          </p:spPr>
          <p:txBody>
            <a:bodyPr wrap="square">
              <a:spAutoFit/>
            </a:bodyPr>
            <a:lstStyle/>
            <a:p>
              <a:r>
                <a:rPr lang="en-US" b="1" dirty="0"/>
                <a:t>n + 2  </a:t>
              </a:r>
              <a:endParaRPr lang="en-US" dirty="0"/>
            </a:p>
          </p:txBody>
        </p:sp>
        <p:sp>
          <p:nvSpPr>
            <p:cNvPr id="65" name="Прямоугольник 64">
              <a:extLst>
                <a:ext uri="{FF2B5EF4-FFF2-40B4-BE49-F238E27FC236}">
                  <a16:creationId xmlns="" xmlns:a16="http://schemas.microsoft.com/office/drawing/2014/main" id="{8F6CA3BB-6050-4C2B-9D1D-1486E49D9C55}"/>
                </a:ext>
              </a:extLst>
            </p:cNvPr>
            <p:cNvSpPr/>
            <p:nvPr/>
          </p:nvSpPr>
          <p:spPr>
            <a:xfrm rot="20430483">
              <a:off x="4931148" y="2574365"/>
              <a:ext cx="794628" cy="369332"/>
            </a:xfrm>
            <a:prstGeom prst="rect">
              <a:avLst/>
            </a:prstGeom>
          </p:spPr>
          <p:txBody>
            <a:bodyPr wrap="square">
              <a:spAutoFit/>
            </a:bodyPr>
            <a:lstStyle/>
            <a:p>
              <a:r>
                <a:rPr lang="en-US" b="1" dirty="0"/>
                <a:t>n + 3  </a:t>
              </a:r>
              <a:endParaRPr lang="en-US" dirty="0"/>
            </a:p>
          </p:txBody>
        </p:sp>
        <p:sp>
          <p:nvSpPr>
            <p:cNvPr id="66" name="Прямоугольник 65">
              <a:extLst>
                <a:ext uri="{FF2B5EF4-FFF2-40B4-BE49-F238E27FC236}">
                  <a16:creationId xmlns="" xmlns:a16="http://schemas.microsoft.com/office/drawing/2014/main" id="{FE7DB01B-3ED2-45BE-979E-87B3E026CD79}"/>
                </a:ext>
              </a:extLst>
            </p:cNvPr>
            <p:cNvSpPr/>
            <p:nvPr/>
          </p:nvSpPr>
          <p:spPr>
            <a:xfrm>
              <a:off x="5123952" y="3631675"/>
              <a:ext cx="685320" cy="369332"/>
            </a:xfrm>
            <a:prstGeom prst="rect">
              <a:avLst/>
            </a:prstGeom>
          </p:spPr>
          <p:txBody>
            <a:bodyPr wrap="square">
              <a:spAutoFit/>
            </a:bodyPr>
            <a:lstStyle/>
            <a:p>
              <a:r>
                <a:rPr lang="en-US" b="1" dirty="0"/>
                <a:t>n + 1 </a:t>
              </a:r>
              <a:endParaRPr lang="en-US" dirty="0"/>
            </a:p>
          </p:txBody>
        </p:sp>
        <p:sp>
          <p:nvSpPr>
            <p:cNvPr id="25" name="Полилиния: фигура 24">
              <a:extLst>
                <a:ext uri="{FF2B5EF4-FFF2-40B4-BE49-F238E27FC236}">
                  <a16:creationId xmlns="" xmlns:a16="http://schemas.microsoft.com/office/drawing/2014/main" id="{F265314D-B788-4DEA-A76A-B43AF45FCFB6}"/>
                </a:ext>
              </a:extLst>
            </p:cNvPr>
            <p:cNvSpPr/>
            <p:nvPr/>
          </p:nvSpPr>
          <p:spPr>
            <a:xfrm>
              <a:off x="2787805" y="2341756"/>
              <a:ext cx="1509132" cy="1375317"/>
            </a:xfrm>
            <a:custGeom>
              <a:avLst/>
              <a:gdLst>
                <a:gd name="connsiteX0" fmla="*/ 0 w 1509132"/>
                <a:gd name="connsiteY0" fmla="*/ 1375317 h 1375317"/>
                <a:gd name="connsiteX1" fmla="*/ 587297 w 1509132"/>
                <a:gd name="connsiteY1" fmla="*/ 408878 h 1375317"/>
                <a:gd name="connsiteX2" fmla="*/ 1509132 w 1509132"/>
                <a:gd name="connsiteY2" fmla="*/ 0 h 1375317"/>
              </a:gdLst>
              <a:ahLst/>
              <a:cxnLst>
                <a:cxn ang="0">
                  <a:pos x="connsiteX0" y="connsiteY0"/>
                </a:cxn>
                <a:cxn ang="0">
                  <a:pos x="connsiteX1" y="connsiteY1"/>
                </a:cxn>
                <a:cxn ang="0">
                  <a:pos x="connsiteX2" y="connsiteY2"/>
                </a:cxn>
              </a:cxnLst>
              <a:rect l="l" t="t" r="r" b="b"/>
              <a:pathLst>
                <a:path w="1509132" h="1375317">
                  <a:moveTo>
                    <a:pt x="0" y="1375317"/>
                  </a:moveTo>
                  <a:cubicBezTo>
                    <a:pt x="167887" y="1006707"/>
                    <a:pt x="335775" y="638097"/>
                    <a:pt x="587297" y="408878"/>
                  </a:cubicBezTo>
                  <a:cubicBezTo>
                    <a:pt x="838819" y="179659"/>
                    <a:pt x="1173975" y="89829"/>
                    <a:pt x="1509132" y="0"/>
                  </a:cubicBezTo>
                </a:path>
              </a:pathLst>
            </a:cu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Овал 53">
              <a:extLst>
                <a:ext uri="{FF2B5EF4-FFF2-40B4-BE49-F238E27FC236}">
                  <a16:creationId xmlns="" xmlns:a16="http://schemas.microsoft.com/office/drawing/2014/main" id="{0B6F2F3C-C0D1-4943-BB65-B0C3225E4969}"/>
                </a:ext>
              </a:extLst>
            </p:cNvPr>
            <p:cNvSpPr/>
            <p:nvPr/>
          </p:nvSpPr>
          <p:spPr>
            <a:xfrm>
              <a:off x="2719752" y="3629816"/>
              <a:ext cx="143502" cy="176932"/>
            </a:xfrm>
            <a:prstGeom prst="ellipse">
              <a:avLst/>
            </a:prstGeom>
            <a:solidFill>
              <a:srgbClr val="00B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Овал 51">
              <a:extLst>
                <a:ext uri="{FF2B5EF4-FFF2-40B4-BE49-F238E27FC236}">
                  <a16:creationId xmlns="" xmlns:a16="http://schemas.microsoft.com/office/drawing/2014/main" id="{31F1198E-A0A1-41F3-8D79-31DC4F095463}"/>
                </a:ext>
              </a:extLst>
            </p:cNvPr>
            <p:cNvSpPr/>
            <p:nvPr/>
          </p:nvSpPr>
          <p:spPr>
            <a:xfrm>
              <a:off x="4245189" y="2264416"/>
              <a:ext cx="143502" cy="1769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Овал 54">
              <a:extLst>
                <a:ext uri="{FF2B5EF4-FFF2-40B4-BE49-F238E27FC236}">
                  <a16:creationId xmlns="" xmlns:a16="http://schemas.microsoft.com/office/drawing/2014/main" id="{AFA25956-E6CF-435B-BAEB-B391D31640DE}"/>
                </a:ext>
              </a:extLst>
            </p:cNvPr>
            <p:cNvSpPr/>
            <p:nvPr/>
          </p:nvSpPr>
          <p:spPr>
            <a:xfrm>
              <a:off x="6588224" y="2308232"/>
              <a:ext cx="143502" cy="1769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Овал 55">
              <a:extLst>
                <a:ext uri="{FF2B5EF4-FFF2-40B4-BE49-F238E27FC236}">
                  <a16:creationId xmlns="" xmlns:a16="http://schemas.microsoft.com/office/drawing/2014/main" id="{60A91A95-B92D-42AC-BDD8-AD69102DCA88}"/>
                </a:ext>
              </a:extLst>
            </p:cNvPr>
            <p:cNvSpPr/>
            <p:nvPr/>
          </p:nvSpPr>
          <p:spPr>
            <a:xfrm>
              <a:off x="7452320" y="2769614"/>
              <a:ext cx="143502" cy="1769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Овал 56">
              <a:extLst>
                <a:ext uri="{FF2B5EF4-FFF2-40B4-BE49-F238E27FC236}">
                  <a16:creationId xmlns="" xmlns:a16="http://schemas.microsoft.com/office/drawing/2014/main" id="{CF9F51D3-B41B-4E6A-9281-FA38FA6D389D}"/>
                </a:ext>
              </a:extLst>
            </p:cNvPr>
            <p:cNvSpPr/>
            <p:nvPr/>
          </p:nvSpPr>
          <p:spPr>
            <a:xfrm>
              <a:off x="7308818" y="3944206"/>
              <a:ext cx="143502" cy="1769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Овал 50">
              <a:extLst>
                <a:ext uri="{FF2B5EF4-FFF2-40B4-BE49-F238E27FC236}">
                  <a16:creationId xmlns="" xmlns:a16="http://schemas.microsoft.com/office/drawing/2014/main" id="{DC36F219-CCAD-46F1-8EDF-1FB6E06A0672}"/>
                </a:ext>
              </a:extLst>
            </p:cNvPr>
            <p:cNvSpPr/>
            <p:nvPr/>
          </p:nvSpPr>
          <p:spPr>
            <a:xfrm>
              <a:off x="5508104" y="1887683"/>
              <a:ext cx="143502" cy="1769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8262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7D9F1CED-C1EE-45F9-A9B0-2183E18C58D4}"/>
              </a:ext>
            </a:extLst>
          </p:cNvPr>
          <p:cNvSpPr>
            <a:spLocks noGrp="1"/>
          </p:cNvSpPr>
          <p:nvPr>
            <p:ph idx="1"/>
          </p:nvPr>
        </p:nvSpPr>
        <p:spPr>
          <a:xfrm>
            <a:off x="251520" y="404664"/>
            <a:ext cx="8502116" cy="6048672"/>
          </a:xfrm>
        </p:spPr>
        <p:txBody>
          <a:bodyPr>
            <a:normAutofit/>
          </a:bodyPr>
          <a:lstStyle/>
          <a:p>
            <a:pPr marL="0" indent="256032">
              <a:buNone/>
            </a:pPr>
            <a:r>
              <a:rPr lang="ru-RU" sz="2400" b="1" dirty="0"/>
              <a:t>2.2.  </a:t>
            </a:r>
            <a:r>
              <a:rPr lang="ru-RU" sz="2400" dirty="0"/>
              <a:t>Может ли быть в таком графе мост?</a:t>
            </a:r>
          </a:p>
          <a:p>
            <a:pPr marL="0" indent="256032">
              <a:buNone/>
            </a:pPr>
            <a:r>
              <a:rPr lang="ru-RU" sz="2400" b="1" dirty="0"/>
              <a:t>Решение</a:t>
            </a:r>
            <a:endParaRPr lang="ru-RU" sz="2400" dirty="0"/>
          </a:p>
          <a:p>
            <a:pPr marL="0" indent="256032">
              <a:lnSpc>
                <a:spcPct val="150000"/>
              </a:lnSpc>
              <a:buNone/>
            </a:pPr>
            <a:r>
              <a:rPr lang="ru-RU" sz="2400" dirty="0"/>
              <a:t>Предположим, что он есть. Это выглядит примерно так:</a:t>
            </a:r>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endParaRPr lang="ru-RU" sz="2400" dirty="0"/>
          </a:p>
          <a:p>
            <a:pPr marL="0" indent="256032">
              <a:buNone/>
            </a:pPr>
            <a:r>
              <a:rPr lang="ru-RU" sz="2400" dirty="0"/>
              <a:t>Подсчёт необходимого количества рёбер показывает, что мост не может существовать при оптимальном способе оповещения: </a:t>
            </a:r>
            <a:r>
              <a:rPr lang="en-US" sz="2400" dirty="0"/>
              <a:t>(h – 1) + (n – h - 1) + (h - 1) + (n – h + 1) + 1 = 2n – 3. </a:t>
            </a:r>
          </a:p>
        </p:txBody>
      </p:sp>
      <p:grpSp>
        <p:nvGrpSpPr>
          <p:cNvPr id="22" name="Группа 21"/>
          <p:cNvGrpSpPr/>
          <p:nvPr/>
        </p:nvGrpSpPr>
        <p:grpSpPr>
          <a:xfrm>
            <a:off x="1619672" y="2276872"/>
            <a:ext cx="5554331" cy="2310489"/>
            <a:chOff x="1636489" y="2225546"/>
            <a:chExt cx="5554331" cy="2310489"/>
          </a:xfrm>
        </p:grpSpPr>
        <p:sp>
          <p:nvSpPr>
            <p:cNvPr id="12" name="Овал 11">
              <a:extLst>
                <a:ext uri="{FF2B5EF4-FFF2-40B4-BE49-F238E27FC236}">
                  <a16:creationId xmlns="" xmlns:a16="http://schemas.microsoft.com/office/drawing/2014/main" id="{4E7EE8BB-72B6-456A-8185-40CFD01F5E7C}"/>
                </a:ext>
              </a:extLst>
            </p:cNvPr>
            <p:cNvSpPr/>
            <p:nvPr/>
          </p:nvSpPr>
          <p:spPr>
            <a:xfrm flipH="1">
              <a:off x="5060972" y="3120193"/>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Овал 12">
              <a:extLst>
                <a:ext uri="{FF2B5EF4-FFF2-40B4-BE49-F238E27FC236}">
                  <a16:creationId xmlns="" xmlns:a16="http://schemas.microsoft.com/office/drawing/2014/main" id="{504F8518-0405-42B6-955D-AA293C61E396}"/>
                </a:ext>
              </a:extLst>
            </p:cNvPr>
            <p:cNvSpPr/>
            <p:nvPr/>
          </p:nvSpPr>
          <p:spPr>
            <a:xfrm flipH="1">
              <a:off x="3324468" y="3120194"/>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Прямая соединительная линия 14">
              <a:extLst>
                <a:ext uri="{FF2B5EF4-FFF2-40B4-BE49-F238E27FC236}">
                  <a16:creationId xmlns="" xmlns:a16="http://schemas.microsoft.com/office/drawing/2014/main" id="{BDC95410-DC24-4DA5-ACFA-968D7076755B}"/>
                </a:ext>
              </a:extLst>
            </p:cNvPr>
            <p:cNvCxnSpPr>
              <a:stCxn id="13" idx="2"/>
              <a:endCxn id="12" idx="2"/>
            </p:cNvCxnSpPr>
            <p:nvPr/>
          </p:nvCxnSpPr>
          <p:spPr>
            <a:xfrm flipV="1">
              <a:off x="3492342" y="3229409"/>
              <a:ext cx="173650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 xmlns:a16="http://schemas.microsoft.com/office/drawing/2014/main" id="{8E50201B-1F87-4174-A494-FC5AA19B269C}"/>
                </a:ext>
              </a:extLst>
            </p:cNvPr>
            <p:cNvCxnSpPr>
              <a:cxnSpLocks/>
              <a:endCxn id="13" idx="2"/>
            </p:cNvCxnSpPr>
            <p:nvPr/>
          </p:nvCxnSpPr>
          <p:spPr>
            <a:xfrm>
              <a:off x="1755838" y="2548671"/>
              <a:ext cx="1736504" cy="6807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 xmlns:a16="http://schemas.microsoft.com/office/drawing/2014/main" id="{814F977D-FC5D-40D7-BAEF-2440C06CE71C}"/>
                </a:ext>
              </a:extLst>
            </p:cNvPr>
            <p:cNvCxnSpPr>
              <a:cxnSpLocks/>
            </p:cNvCxnSpPr>
            <p:nvPr/>
          </p:nvCxnSpPr>
          <p:spPr>
            <a:xfrm flipV="1">
              <a:off x="5076732" y="3188393"/>
              <a:ext cx="1505396" cy="520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 xmlns:a16="http://schemas.microsoft.com/office/drawing/2014/main" id="{04720472-D67D-48DF-96F9-4BA3C4966050}"/>
                </a:ext>
              </a:extLst>
            </p:cNvPr>
            <p:cNvCxnSpPr>
              <a:cxnSpLocks/>
            </p:cNvCxnSpPr>
            <p:nvPr/>
          </p:nvCxnSpPr>
          <p:spPr>
            <a:xfrm>
              <a:off x="5119515" y="3305611"/>
              <a:ext cx="1180677" cy="4116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 xmlns:a16="http://schemas.microsoft.com/office/drawing/2014/main" id="{77CA18E3-5078-476B-8AB5-0B55D9EDE5AE}"/>
                </a:ext>
              </a:extLst>
            </p:cNvPr>
            <p:cNvCxnSpPr>
              <a:cxnSpLocks/>
              <a:endCxn id="13" idx="5"/>
            </p:cNvCxnSpPr>
            <p:nvPr/>
          </p:nvCxnSpPr>
          <p:spPr>
            <a:xfrm flipV="1">
              <a:off x="1907704" y="3306637"/>
              <a:ext cx="1441349" cy="4105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a:extLst>
                <a:ext uri="{FF2B5EF4-FFF2-40B4-BE49-F238E27FC236}">
                  <a16:creationId xmlns="" xmlns:a16="http://schemas.microsoft.com/office/drawing/2014/main" id="{DAF7F927-F037-4EA0-BD04-ADC3C4412AA9}"/>
                </a:ext>
              </a:extLst>
            </p:cNvPr>
            <p:cNvCxnSpPr>
              <a:cxnSpLocks/>
            </p:cNvCxnSpPr>
            <p:nvPr/>
          </p:nvCxnSpPr>
          <p:spPr>
            <a:xfrm flipV="1">
              <a:off x="5074944" y="2225546"/>
              <a:ext cx="1155283" cy="10643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Прямоугольник 31">
              <a:extLst>
                <a:ext uri="{FF2B5EF4-FFF2-40B4-BE49-F238E27FC236}">
                  <a16:creationId xmlns="" xmlns:a16="http://schemas.microsoft.com/office/drawing/2014/main" id="{14FE4AEB-B6B6-4645-969B-AE42AC9613A1}"/>
                </a:ext>
              </a:extLst>
            </p:cNvPr>
            <p:cNvSpPr/>
            <p:nvPr/>
          </p:nvSpPr>
          <p:spPr>
            <a:xfrm>
              <a:off x="3469633" y="2981693"/>
              <a:ext cx="2441473" cy="276999"/>
            </a:xfrm>
            <a:prstGeom prst="rect">
              <a:avLst/>
            </a:prstGeom>
          </p:spPr>
          <p:txBody>
            <a:bodyPr wrap="square">
              <a:spAutoFit/>
            </a:bodyPr>
            <a:lstStyle/>
            <a:p>
              <a:r>
                <a:rPr lang="ru-RU" sz="1200" dirty="0"/>
                <a:t>предполагаемый мост</a:t>
              </a:r>
              <a:endParaRPr lang="en-US" sz="1200" dirty="0"/>
            </a:p>
          </p:txBody>
        </p:sp>
        <p:sp>
          <p:nvSpPr>
            <p:cNvPr id="2" name="Прямоугольник 1">
              <a:extLst>
                <a:ext uri="{FF2B5EF4-FFF2-40B4-BE49-F238E27FC236}">
                  <a16:creationId xmlns="" xmlns:a16="http://schemas.microsoft.com/office/drawing/2014/main" id="{D4C77BC4-9456-4684-9927-F2984FCDE788}"/>
                </a:ext>
              </a:extLst>
            </p:cNvPr>
            <p:cNvSpPr/>
            <p:nvPr/>
          </p:nvSpPr>
          <p:spPr>
            <a:xfrm>
              <a:off x="5427196" y="4096536"/>
              <a:ext cx="1763624" cy="400110"/>
            </a:xfrm>
            <a:prstGeom prst="rect">
              <a:avLst/>
            </a:prstGeom>
          </p:spPr>
          <p:txBody>
            <a:bodyPr wrap="none">
              <a:spAutoFit/>
            </a:bodyPr>
            <a:lstStyle/>
            <a:p>
              <a:r>
                <a:rPr lang="ru-RU" dirty="0"/>
                <a:t>  </a:t>
              </a:r>
              <a:r>
                <a:rPr lang="en-US" dirty="0"/>
                <a:t>n – h</a:t>
              </a:r>
              <a:r>
                <a:rPr lang="ru-RU" dirty="0"/>
                <a:t> </a:t>
              </a:r>
              <a:r>
                <a:rPr lang="ru-RU" sz="2000" dirty="0"/>
                <a:t>вершин</a:t>
              </a:r>
              <a:r>
                <a:rPr lang="en-US" dirty="0"/>
                <a:t>  </a:t>
              </a:r>
            </a:p>
          </p:txBody>
        </p:sp>
        <p:sp>
          <p:nvSpPr>
            <p:cNvPr id="4" name="Прямоугольник 3">
              <a:extLst>
                <a:ext uri="{FF2B5EF4-FFF2-40B4-BE49-F238E27FC236}">
                  <a16:creationId xmlns="" xmlns:a16="http://schemas.microsoft.com/office/drawing/2014/main" id="{FFEA2E50-2844-4ADD-AA33-096EA7982052}"/>
                </a:ext>
              </a:extLst>
            </p:cNvPr>
            <p:cNvSpPr/>
            <p:nvPr/>
          </p:nvSpPr>
          <p:spPr>
            <a:xfrm>
              <a:off x="1875632" y="4135925"/>
              <a:ext cx="1261884" cy="400110"/>
            </a:xfrm>
            <a:prstGeom prst="rect">
              <a:avLst/>
            </a:prstGeom>
          </p:spPr>
          <p:txBody>
            <a:bodyPr wrap="none">
              <a:spAutoFit/>
            </a:bodyPr>
            <a:lstStyle/>
            <a:p>
              <a:r>
                <a:rPr lang="en-US" dirty="0"/>
                <a:t>h</a:t>
              </a:r>
              <a:r>
                <a:rPr lang="ru-RU" dirty="0"/>
                <a:t> </a:t>
              </a:r>
              <a:r>
                <a:rPr lang="ru-RU" sz="2000" dirty="0"/>
                <a:t>вершин</a:t>
              </a:r>
              <a:r>
                <a:rPr lang="en-US" dirty="0"/>
                <a:t> </a:t>
              </a:r>
            </a:p>
          </p:txBody>
        </p:sp>
        <p:sp>
          <p:nvSpPr>
            <p:cNvPr id="6" name="Правая фигурная скобка 5">
              <a:extLst>
                <a:ext uri="{FF2B5EF4-FFF2-40B4-BE49-F238E27FC236}">
                  <a16:creationId xmlns="" xmlns:a16="http://schemas.microsoft.com/office/drawing/2014/main" id="{35192F26-D957-4C76-B1C7-A291BCEF3978}"/>
                </a:ext>
              </a:extLst>
            </p:cNvPr>
            <p:cNvSpPr/>
            <p:nvPr/>
          </p:nvSpPr>
          <p:spPr>
            <a:xfrm rot="5400000">
              <a:off x="2592912" y="2974683"/>
              <a:ext cx="167470" cy="2080316"/>
            </a:xfrm>
            <a:prstGeom prst="rightBrac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Правая фигурная скобка 19">
              <a:extLst>
                <a:ext uri="{FF2B5EF4-FFF2-40B4-BE49-F238E27FC236}">
                  <a16:creationId xmlns="" xmlns:a16="http://schemas.microsoft.com/office/drawing/2014/main" id="{808503F6-E530-4BAC-9B18-4B79CCB1B21D}"/>
                </a:ext>
              </a:extLst>
            </p:cNvPr>
            <p:cNvSpPr/>
            <p:nvPr/>
          </p:nvSpPr>
          <p:spPr>
            <a:xfrm rot="5400000">
              <a:off x="5600559" y="3049391"/>
              <a:ext cx="163974" cy="1927399"/>
            </a:xfrm>
            <a:prstGeom prst="rightBrac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9435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0514AF1D-E23D-4D73-A6E5-B779C6E4C725}"/>
              </a:ext>
            </a:extLst>
          </p:cNvPr>
          <p:cNvSpPr>
            <a:spLocks noGrp="1"/>
          </p:cNvSpPr>
          <p:nvPr>
            <p:ph idx="1"/>
          </p:nvPr>
        </p:nvSpPr>
        <p:spPr>
          <a:xfrm>
            <a:off x="457200" y="476672"/>
            <a:ext cx="8229600" cy="5649491"/>
          </a:xfrm>
        </p:spPr>
        <p:txBody>
          <a:bodyPr anchor="ctr">
            <a:normAutofit/>
          </a:bodyPr>
          <a:lstStyle/>
          <a:p>
            <a:pPr marL="400050" lvl="1" indent="0" algn="ctr">
              <a:buNone/>
            </a:pPr>
            <a:r>
              <a:rPr lang="ru-RU" sz="4000" b="1" dirty="0"/>
              <a:t>Часть</a:t>
            </a:r>
            <a:r>
              <a:rPr lang="ru-RU" sz="4000" dirty="0"/>
              <a:t> </a:t>
            </a:r>
            <a:r>
              <a:rPr lang="en-US" sz="4000" dirty="0"/>
              <a:t>III</a:t>
            </a:r>
            <a:endParaRPr lang="ru-RU" sz="4000" dirty="0"/>
          </a:p>
          <a:p>
            <a:pPr marL="400050" lvl="1" indent="0" algn="ctr">
              <a:buNone/>
            </a:pPr>
            <a:r>
              <a:rPr lang="ru-RU" sz="4000" b="1" dirty="0"/>
              <a:t>Независимые множества</a:t>
            </a:r>
            <a:endParaRPr lang="en-US" sz="4000" b="1" dirty="0"/>
          </a:p>
        </p:txBody>
      </p:sp>
      <p:sp>
        <p:nvSpPr>
          <p:cNvPr id="4" name="Прямоугольник 3"/>
          <p:cNvSpPr/>
          <p:nvPr/>
        </p:nvSpPr>
        <p:spPr>
          <a:xfrm>
            <a:off x="179513" y="6165304"/>
            <a:ext cx="8784976" cy="646331"/>
          </a:xfrm>
          <a:prstGeom prst="rect">
            <a:avLst/>
          </a:prstGeom>
        </p:spPr>
        <p:txBody>
          <a:bodyPr wrap="square">
            <a:spAutoFit/>
          </a:bodyPr>
          <a:lstStyle/>
          <a:p>
            <a:r>
              <a:rPr lang="ru-RU" dirty="0"/>
              <a:t>*независимое множество – </a:t>
            </a:r>
            <a:r>
              <a:rPr lang="ru-RU" dirty="0" err="1"/>
              <a:t>множество</a:t>
            </a:r>
            <a:r>
              <a:rPr lang="ru-RU" dirty="0"/>
              <a:t> вершин, никакие две из которых не соединены ребром </a:t>
            </a:r>
          </a:p>
        </p:txBody>
      </p:sp>
      <p:sp>
        <p:nvSpPr>
          <p:cNvPr id="5" name="Прямоугольник 4"/>
          <p:cNvSpPr/>
          <p:nvPr/>
        </p:nvSpPr>
        <p:spPr>
          <a:xfrm>
            <a:off x="7452320" y="3429000"/>
            <a:ext cx="300082" cy="369332"/>
          </a:xfrm>
          <a:prstGeom prst="rect">
            <a:avLst/>
          </a:prstGeom>
        </p:spPr>
        <p:txBody>
          <a:bodyPr wrap="none">
            <a:spAutoFit/>
          </a:bodyPr>
          <a:lstStyle/>
          <a:p>
            <a:r>
              <a:rPr lang="ru-RU" dirty="0"/>
              <a:t>*</a:t>
            </a:r>
          </a:p>
        </p:txBody>
      </p:sp>
    </p:spTree>
    <p:extLst>
      <p:ext uri="{BB962C8B-B14F-4D97-AF65-F5344CB8AC3E}">
        <p14:creationId xmlns:p14="http://schemas.microsoft.com/office/powerpoint/2010/main" val="365563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 xmlns:a16="http://schemas.microsoft.com/office/drawing/2014/main" id="{190C4224-5331-4323-B535-EF5ED55D936D}"/>
              </a:ext>
            </a:extLst>
          </p:cNvPr>
          <p:cNvSpPr>
            <a:spLocks noGrp="1"/>
          </p:cNvSpPr>
          <p:nvPr>
            <p:ph idx="1"/>
          </p:nvPr>
        </p:nvSpPr>
        <p:spPr>
          <a:xfrm>
            <a:off x="539552" y="332656"/>
            <a:ext cx="8147248" cy="5793507"/>
          </a:xfrm>
        </p:spPr>
        <p:txBody>
          <a:bodyPr/>
          <a:lstStyle/>
          <a:p>
            <a:pPr marL="0" indent="256032">
              <a:buNone/>
            </a:pPr>
            <a:r>
              <a:rPr lang="ru-RU" sz="2400" b="1" dirty="0"/>
              <a:t>3. </a:t>
            </a:r>
            <a:r>
              <a:rPr lang="ru-RU" sz="2400" dirty="0"/>
              <a:t>Какое максимальное количество вершин может        быть в независимом множестве в оптимальном графе оповещения?</a:t>
            </a:r>
          </a:p>
          <a:p>
            <a:pPr marL="0" indent="256032">
              <a:buNone/>
            </a:pPr>
            <a:r>
              <a:rPr lang="ru-RU" sz="2400" b="1" dirty="0"/>
              <a:t>Решение</a:t>
            </a:r>
          </a:p>
          <a:p>
            <a:pPr marL="0" indent="256032">
              <a:buNone/>
            </a:pPr>
            <a:r>
              <a:rPr lang="ru-RU" sz="2400" dirty="0"/>
              <a:t>Максимальное количество – </a:t>
            </a:r>
            <a:r>
              <a:rPr lang="en-US" sz="2400" dirty="0"/>
              <a:t>(n - 2)</a:t>
            </a:r>
            <a:r>
              <a:rPr lang="ru-RU" sz="2400" dirty="0"/>
              <a:t> вершин.</a:t>
            </a:r>
            <a:r>
              <a:rPr lang="en-US" sz="2400" dirty="0"/>
              <a:t> </a:t>
            </a:r>
            <a:r>
              <a:rPr lang="ru-RU" sz="2400" dirty="0"/>
              <a:t>Оно достижимо при таком способе оповещения:</a:t>
            </a:r>
          </a:p>
          <a:p>
            <a:pPr marL="0" indent="256032">
              <a:buNone/>
            </a:pPr>
            <a:endParaRPr lang="ru-RU" sz="2400" dirty="0"/>
          </a:p>
          <a:p>
            <a:pPr marL="0" indent="0">
              <a:buNone/>
            </a:pPr>
            <a:endParaRPr lang="en-US" dirty="0"/>
          </a:p>
        </p:txBody>
      </p:sp>
      <p:grpSp>
        <p:nvGrpSpPr>
          <p:cNvPr id="106" name="Группа 105">
            <a:extLst>
              <a:ext uri="{FF2B5EF4-FFF2-40B4-BE49-F238E27FC236}">
                <a16:creationId xmlns="" xmlns:a16="http://schemas.microsoft.com/office/drawing/2014/main" id="{1B573C73-677B-4244-B10E-AAEFFF7C2CD2}"/>
              </a:ext>
            </a:extLst>
          </p:cNvPr>
          <p:cNvGrpSpPr/>
          <p:nvPr/>
        </p:nvGrpSpPr>
        <p:grpSpPr>
          <a:xfrm>
            <a:off x="2339752" y="2708920"/>
            <a:ext cx="4104457" cy="4000131"/>
            <a:chOff x="1331640" y="2619809"/>
            <a:chExt cx="2975460" cy="2899830"/>
          </a:xfrm>
        </p:grpSpPr>
        <p:sp>
          <p:nvSpPr>
            <p:cNvPr id="14" name="Овал 13">
              <a:extLst>
                <a:ext uri="{FF2B5EF4-FFF2-40B4-BE49-F238E27FC236}">
                  <a16:creationId xmlns="" xmlns:a16="http://schemas.microsoft.com/office/drawing/2014/main" id="{199E9AB0-E687-4EA3-8C40-5B4524455FA8}"/>
                </a:ext>
              </a:extLst>
            </p:cNvPr>
            <p:cNvSpPr/>
            <p:nvPr/>
          </p:nvSpPr>
          <p:spPr>
            <a:xfrm flipH="1">
              <a:off x="2566831" y="4028188"/>
              <a:ext cx="167874" cy="218431"/>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Овал 15">
              <a:extLst>
                <a:ext uri="{FF2B5EF4-FFF2-40B4-BE49-F238E27FC236}">
                  <a16:creationId xmlns="" xmlns:a16="http://schemas.microsoft.com/office/drawing/2014/main" id="{5A7C75F2-C512-42F9-9510-F4ACFFFADC1B}"/>
                </a:ext>
              </a:extLst>
            </p:cNvPr>
            <p:cNvSpPr/>
            <p:nvPr/>
          </p:nvSpPr>
          <p:spPr>
            <a:xfrm flipH="1">
              <a:off x="1331640" y="4382578"/>
              <a:ext cx="167874" cy="218431"/>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Прямая соединительная линия 17">
              <a:extLst>
                <a:ext uri="{FF2B5EF4-FFF2-40B4-BE49-F238E27FC236}">
                  <a16:creationId xmlns="" xmlns:a16="http://schemas.microsoft.com/office/drawing/2014/main" id="{B54FB63B-3410-4175-ACB8-DDB9F559E39E}"/>
                </a:ext>
              </a:extLst>
            </p:cNvPr>
            <p:cNvCxnSpPr>
              <a:cxnSpLocks/>
              <a:stCxn id="15" idx="2"/>
              <a:endCxn id="4" idx="4"/>
            </p:cNvCxnSpPr>
            <p:nvPr/>
          </p:nvCxnSpPr>
          <p:spPr>
            <a:xfrm flipV="1">
              <a:off x="2546454" y="2838240"/>
              <a:ext cx="885347" cy="2572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 xmlns:a16="http://schemas.microsoft.com/office/drawing/2014/main" id="{7D19A886-7899-4937-A886-03BFF420FE96}"/>
                </a:ext>
              </a:extLst>
            </p:cNvPr>
            <p:cNvCxnSpPr>
              <a:cxnSpLocks/>
              <a:stCxn id="17" idx="5"/>
              <a:endCxn id="4" idx="2"/>
            </p:cNvCxnSpPr>
            <p:nvPr/>
          </p:nvCxnSpPr>
          <p:spPr>
            <a:xfrm flipV="1">
              <a:off x="2292329" y="2729025"/>
              <a:ext cx="1223409" cy="7924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a:extLst>
                <a:ext uri="{FF2B5EF4-FFF2-40B4-BE49-F238E27FC236}">
                  <a16:creationId xmlns="" xmlns:a16="http://schemas.microsoft.com/office/drawing/2014/main" id="{64E30CAD-3E83-44DC-AA11-E36F3345A6EC}"/>
                </a:ext>
              </a:extLst>
            </p:cNvPr>
            <p:cNvCxnSpPr>
              <a:cxnSpLocks/>
              <a:stCxn id="14" idx="5"/>
              <a:endCxn id="15" idx="1"/>
            </p:cNvCxnSpPr>
            <p:nvPr/>
          </p:nvCxnSpPr>
          <p:spPr>
            <a:xfrm flipH="1">
              <a:off x="2521869" y="4214631"/>
              <a:ext cx="69547" cy="11185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a:extLst>
                <a:ext uri="{FF2B5EF4-FFF2-40B4-BE49-F238E27FC236}">
                  <a16:creationId xmlns="" xmlns:a16="http://schemas.microsoft.com/office/drawing/2014/main" id="{FD252E09-E8B4-4E12-A555-624965C60452}"/>
                </a:ext>
              </a:extLst>
            </p:cNvPr>
            <p:cNvCxnSpPr>
              <a:cxnSpLocks/>
              <a:stCxn id="16" idx="1"/>
              <a:endCxn id="17" idx="1"/>
            </p:cNvCxnSpPr>
            <p:nvPr/>
          </p:nvCxnSpPr>
          <p:spPr>
            <a:xfrm flipV="1">
              <a:off x="1474929" y="3367016"/>
              <a:ext cx="936104" cy="10475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a:extLst>
                <a:ext uri="{FF2B5EF4-FFF2-40B4-BE49-F238E27FC236}">
                  <a16:creationId xmlns="" xmlns:a16="http://schemas.microsoft.com/office/drawing/2014/main" id="{7FF8D74A-F1BB-4B0E-A6F2-7761C28DC4BB}"/>
                </a:ext>
              </a:extLst>
            </p:cNvPr>
            <p:cNvCxnSpPr>
              <a:cxnSpLocks/>
              <a:stCxn id="17" idx="3"/>
              <a:endCxn id="14" idx="7"/>
            </p:cNvCxnSpPr>
            <p:nvPr/>
          </p:nvCxnSpPr>
          <p:spPr>
            <a:xfrm>
              <a:off x="2411033" y="3521471"/>
              <a:ext cx="180383" cy="538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 xmlns:a16="http://schemas.microsoft.com/office/drawing/2014/main" id="{283FD043-DEA3-408D-811D-6D8852E9F258}"/>
                </a:ext>
              </a:extLst>
            </p:cNvPr>
            <p:cNvCxnSpPr>
              <a:cxnSpLocks/>
              <a:stCxn id="16" idx="3"/>
              <a:endCxn id="15" idx="6"/>
            </p:cNvCxnSpPr>
            <p:nvPr/>
          </p:nvCxnSpPr>
          <p:spPr>
            <a:xfrm>
              <a:off x="1474929" y="4569021"/>
              <a:ext cx="903651" cy="841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Прямоугольник 67">
              <a:extLst>
                <a:ext uri="{FF2B5EF4-FFF2-40B4-BE49-F238E27FC236}">
                  <a16:creationId xmlns="" xmlns:a16="http://schemas.microsoft.com/office/drawing/2014/main" id="{C1EB39F4-1739-4222-87D4-29F5B7EFCAE8}"/>
                </a:ext>
              </a:extLst>
            </p:cNvPr>
            <p:cNvSpPr/>
            <p:nvPr/>
          </p:nvSpPr>
          <p:spPr>
            <a:xfrm>
              <a:off x="3101802" y="2892343"/>
              <a:ext cx="237566" cy="369332"/>
            </a:xfrm>
            <a:prstGeom prst="rect">
              <a:avLst/>
            </a:prstGeom>
          </p:spPr>
          <p:txBody>
            <a:bodyPr wrap="none">
              <a:spAutoFit/>
            </a:bodyPr>
            <a:lstStyle/>
            <a:p>
              <a:r>
                <a:rPr lang="en-US" b="1" dirty="0"/>
                <a:t> </a:t>
              </a:r>
              <a:endParaRPr lang="en-US" dirty="0"/>
            </a:p>
          </p:txBody>
        </p:sp>
        <p:sp>
          <p:nvSpPr>
            <p:cNvPr id="70" name="Прямоугольник 69">
              <a:extLst>
                <a:ext uri="{FF2B5EF4-FFF2-40B4-BE49-F238E27FC236}">
                  <a16:creationId xmlns="" xmlns:a16="http://schemas.microsoft.com/office/drawing/2014/main" id="{D3ADE9DD-F91E-4FBA-A03F-D3E27B2EF375}"/>
                </a:ext>
              </a:extLst>
            </p:cNvPr>
            <p:cNvSpPr/>
            <p:nvPr/>
          </p:nvSpPr>
          <p:spPr>
            <a:xfrm>
              <a:off x="2740866" y="2773708"/>
              <a:ext cx="237566" cy="369332"/>
            </a:xfrm>
            <a:prstGeom prst="rect">
              <a:avLst/>
            </a:prstGeom>
          </p:spPr>
          <p:txBody>
            <a:bodyPr wrap="none">
              <a:spAutoFit/>
            </a:bodyPr>
            <a:lstStyle/>
            <a:p>
              <a:r>
                <a:rPr lang="ru-RU" dirty="0"/>
                <a:t> </a:t>
              </a:r>
              <a:endParaRPr lang="en-US" dirty="0"/>
            </a:p>
          </p:txBody>
        </p:sp>
        <p:sp>
          <p:nvSpPr>
            <p:cNvPr id="71" name="Прямоугольник 70">
              <a:extLst>
                <a:ext uri="{FF2B5EF4-FFF2-40B4-BE49-F238E27FC236}">
                  <a16:creationId xmlns="" xmlns:a16="http://schemas.microsoft.com/office/drawing/2014/main" id="{0820445E-4DA9-446C-914B-C70FCE1ED0DE}"/>
                </a:ext>
              </a:extLst>
            </p:cNvPr>
            <p:cNvSpPr/>
            <p:nvPr/>
          </p:nvSpPr>
          <p:spPr>
            <a:xfrm>
              <a:off x="2326014" y="4510018"/>
              <a:ext cx="354584" cy="369332"/>
            </a:xfrm>
            <a:prstGeom prst="rect">
              <a:avLst/>
            </a:prstGeom>
          </p:spPr>
          <p:txBody>
            <a:bodyPr wrap="none">
              <a:spAutoFit/>
            </a:bodyPr>
            <a:lstStyle/>
            <a:p>
              <a:r>
                <a:rPr lang="ru-RU" b="1" dirty="0"/>
                <a:t>5</a:t>
              </a:r>
              <a:r>
                <a:rPr lang="en-US" dirty="0"/>
                <a:t> </a:t>
              </a:r>
            </a:p>
          </p:txBody>
        </p:sp>
        <p:sp>
          <p:nvSpPr>
            <p:cNvPr id="72" name="Прямоугольник 71">
              <a:extLst>
                <a:ext uri="{FF2B5EF4-FFF2-40B4-BE49-F238E27FC236}">
                  <a16:creationId xmlns="" xmlns:a16="http://schemas.microsoft.com/office/drawing/2014/main" id="{6B12D538-B3A2-48F6-A941-E4DEAA4174E7}"/>
                </a:ext>
              </a:extLst>
            </p:cNvPr>
            <p:cNvSpPr/>
            <p:nvPr/>
          </p:nvSpPr>
          <p:spPr>
            <a:xfrm>
              <a:off x="2267212" y="3654966"/>
              <a:ext cx="288862" cy="369332"/>
            </a:xfrm>
            <a:prstGeom prst="rect">
              <a:avLst/>
            </a:prstGeom>
          </p:spPr>
          <p:txBody>
            <a:bodyPr wrap="square">
              <a:spAutoFit/>
            </a:bodyPr>
            <a:lstStyle/>
            <a:p>
              <a:r>
                <a:rPr lang="ru-RU" b="1" dirty="0"/>
                <a:t>3</a:t>
              </a:r>
              <a:endParaRPr lang="en-US" b="1" dirty="0"/>
            </a:p>
          </p:txBody>
        </p:sp>
        <p:sp>
          <p:nvSpPr>
            <p:cNvPr id="74" name="Прямоугольник 73">
              <a:extLst>
                <a:ext uri="{FF2B5EF4-FFF2-40B4-BE49-F238E27FC236}">
                  <a16:creationId xmlns="" xmlns:a16="http://schemas.microsoft.com/office/drawing/2014/main" id="{09BC6A9B-645D-4373-B820-4F2F1F0344AE}"/>
                </a:ext>
              </a:extLst>
            </p:cNvPr>
            <p:cNvSpPr/>
            <p:nvPr/>
          </p:nvSpPr>
          <p:spPr>
            <a:xfrm>
              <a:off x="2858912" y="3625280"/>
              <a:ext cx="354584" cy="369332"/>
            </a:xfrm>
            <a:prstGeom prst="rect">
              <a:avLst/>
            </a:prstGeom>
          </p:spPr>
          <p:txBody>
            <a:bodyPr wrap="none">
              <a:spAutoFit/>
            </a:bodyPr>
            <a:lstStyle/>
            <a:p>
              <a:r>
                <a:rPr lang="ru-RU" b="1" dirty="0"/>
                <a:t>1</a:t>
              </a:r>
              <a:r>
                <a:rPr lang="en-US" dirty="0"/>
                <a:t> </a:t>
              </a:r>
            </a:p>
          </p:txBody>
        </p:sp>
        <p:sp>
          <p:nvSpPr>
            <p:cNvPr id="79" name="Прямоугольник 78">
              <a:extLst>
                <a:ext uri="{FF2B5EF4-FFF2-40B4-BE49-F238E27FC236}">
                  <a16:creationId xmlns="" xmlns:a16="http://schemas.microsoft.com/office/drawing/2014/main" id="{9C8DD93E-D465-4D46-B7CF-A93958B151DC}"/>
                </a:ext>
              </a:extLst>
            </p:cNvPr>
            <p:cNvSpPr/>
            <p:nvPr/>
          </p:nvSpPr>
          <p:spPr>
            <a:xfrm>
              <a:off x="1654119" y="4881570"/>
              <a:ext cx="301686" cy="369332"/>
            </a:xfrm>
            <a:prstGeom prst="rect">
              <a:avLst/>
            </a:prstGeom>
          </p:spPr>
          <p:txBody>
            <a:bodyPr wrap="none">
              <a:spAutoFit/>
            </a:bodyPr>
            <a:lstStyle/>
            <a:p>
              <a:r>
                <a:rPr lang="ru-RU" b="1" dirty="0"/>
                <a:t>2</a:t>
              </a:r>
              <a:endParaRPr lang="en-US" b="1" dirty="0"/>
            </a:p>
          </p:txBody>
        </p:sp>
        <p:sp>
          <p:nvSpPr>
            <p:cNvPr id="80" name="Прямоугольник 79">
              <a:extLst>
                <a:ext uri="{FF2B5EF4-FFF2-40B4-BE49-F238E27FC236}">
                  <a16:creationId xmlns="" xmlns:a16="http://schemas.microsoft.com/office/drawing/2014/main" id="{14AD347F-9CA1-4C4E-B8CB-F677619CCD8F}"/>
                </a:ext>
              </a:extLst>
            </p:cNvPr>
            <p:cNvSpPr/>
            <p:nvPr/>
          </p:nvSpPr>
          <p:spPr>
            <a:xfrm>
              <a:off x="1630276" y="3676382"/>
              <a:ext cx="301686" cy="369332"/>
            </a:xfrm>
            <a:prstGeom prst="rect">
              <a:avLst/>
            </a:prstGeom>
          </p:spPr>
          <p:txBody>
            <a:bodyPr wrap="none">
              <a:spAutoFit/>
            </a:bodyPr>
            <a:lstStyle/>
            <a:p>
              <a:r>
                <a:rPr lang="ru-RU" b="1" dirty="0"/>
                <a:t>4</a:t>
              </a:r>
              <a:endParaRPr lang="en-US" b="1" dirty="0"/>
            </a:p>
          </p:txBody>
        </p:sp>
        <p:sp>
          <p:nvSpPr>
            <p:cNvPr id="82" name="Прямоугольник 81">
              <a:extLst>
                <a:ext uri="{FF2B5EF4-FFF2-40B4-BE49-F238E27FC236}">
                  <a16:creationId xmlns="" xmlns:a16="http://schemas.microsoft.com/office/drawing/2014/main" id="{EA56050D-862A-4428-85DF-4EBA9B4DB0B4}"/>
                </a:ext>
              </a:extLst>
            </p:cNvPr>
            <p:cNvSpPr/>
            <p:nvPr/>
          </p:nvSpPr>
          <p:spPr>
            <a:xfrm>
              <a:off x="2734705" y="2833565"/>
              <a:ext cx="301686" cy="369332"/>
            </a:xfrm>
            <a:prstGeom prst="rect">
              <a:avLst/>
            </a:prstGeom>
          </p:spPr>
          <p:txBody>
            <a:bodyPr wrap="none">
              <a:spAutoFit/>
            </a:bodyPr>
            <a:lstStyle/>
            <a:p>
              <a:r>
                <a:rPr lang="ru-RU" b="1" dirty="0"/>
                <a:t>6</a:t>
              </a:r>
              <a:endParaRPr lang="en-US" b="1" dirty="0"/>
            </a:p>
          </p:txBody>
        </p:sp>
        <p:sp>
          <p:nvSpPr>
            <p:cNvPr id="4" name="Овал 3">
              <a:extLst>
                <a:ext uri="{FF2B5EF4-FFF2-40B4-BE49-F238E27FC236}">
                  <a16:creationId xmlns="" xmlns:a16="http://schemas.microsoft.com/office/drawing/2014/main" id="{9265B33F-E612-44B1-9234-E10F6307BEA6}"/>
                </a:ext>
              </a:extLst>
            </p:cNvPr>
            <p:cNvSpPr/>
            <p:nvPr/>
          </p:nvSpPr>
          <p:spPr>
            <a:xfrm flipH="1">
              <a:off x="3347864" y="2619809"/>
              <a:ext cx="167874" cy="218431"/>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Овал 92">
              <a:extLst>
                <a:ext uri="{FF2B5EF4-FFF2-40B4-BE49-F238E27FC236}">
                  <a16:creationId xmlns="" xmlns:a16="http://schemas.microsoft.com/office/drawing/2014/main" id="{76893C1F-51BA-411A-962E-66EC994F272D}"/>
                </a:ext>
              </a:extLst>
            </p:cNvPr>
            <p:cNvSpPr/>
            <p:nvPr/>
          </p:nvSpPr>
          <p:spPr>
            <a:xfrm flipH="1">
              <a:off x="4139226" y="3367016"/>
              <a:ext cx="167874" cy="218431"/>
            </a:xfrm>
            <a:prstGeom prst="ellipse">
              <a:avLst/>
            </a:prstGeom>
            <a:noFill/>
            <a:ln w="381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5" name="Прямая соединительная линия 94">
              <a:extLst>
                <a:ext uri="{FF2B5EF4-FFF2-40B4-BE49-F238E27FC236}">
                  <a16:creationId xmlns="" xmlns:a16="http://schemas.microsoft.com/office/drawing/2014/main" id="{8E136A3B-08CD-4DEC-9DD0-69D6E7B00AD6}"/>
                </a:ext>
              </a:extLst>
            </p:cNvPr>
            <p:cNvCxnSpPr>
              <a:stCxn id="17" idx="2"/>
              <a:endCxn id="93" idx="6"/>
            </p:cNvCxnSpPr>
            <p:nvPr/>
          </p:nvCxnSpPr>
          <p:spPr>
            <a:xfrm>
              <a:off x="2435618" y="3444244"/>
              <a:ext cx="1703607" cy="3198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Прямая соединительная линия 95">
              <a:extLst>
                <a:ext uri="{FF2B5EF4-FFF2-40B4-BE49-F238E27FC236}">
                  <a16:creationId xmlns="" xmlns:a16="http://schemas.microsoft.com/office/drawing/2014/main" id="{038D72C8-9893-458A-A98D-C9569DB5CE04}"/>
                </a:ext>
              </a:extLst>
            </p:cNvPr>
            <p:cNvCxnSpPr>
              <a:cxnSpLocks/>
              <a:stCxn id="15" idx="1"/>
              <a:endCxn id="93" idx="4"/>
            </p:cNvCxnSpPr>
            <p:nvPr/>
          </p:nvCxnSpPr>
          <p:spPr>
            <a:xfrm flipV="1">
              <a:off x="2521869" y="3585447"/>
              <a:ext cx="1701293" cy="1747749"/>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 xmlns:a16="http://schemas.microsoft.com/office/drawing/2014/main" id="{41B26517-C225-4841-9F81-2B782A734F81}"/>
                </a:ext>
              </a:extLst>
            </p:cNvPr>
            <p:cNvSpPr/>
            <p:nvPr/>
          </p:nvSpPr>
          <p:spPr>
            <a:xfrm flipH="1">
              <a:off x="2267744" y="3335028"/>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Овал 14">
              <a:extLst>
                <a:ext uri="{FF2B5EF4-FFF2-40B4-BE49-F238E27FC236}">
                  <a16:creationId xmlns="" xmlns:a16="http://schemas.microsoft.com/office/drawing/2014/main" id="{071D394D-F290-40DE-A994-D61A5B460AE6}"/>
                </a:ext>
              </a:extLst>
            </p:cNvPr>
            <p:cNvSpPr/>
            <p:nvPr/>
          </p:nvSpPr>
          <p:spPr>
            <a:xfrm flipH="1">
              <a:off x="2378580" y="5301208"/>
              <a:ext cx="167874" cy="218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44583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816</Words>
  <Application>Microsoft Office PowerPoint</Application>
  <PresentationFormat>On-screen Show (4:3)</PresentationFormat>
  <Paragraphs>158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Распространение слухов (несколько видоизменено)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Задача №22 - Распространение слухов (несколько видоизменённая)</dc:title>
  <dc:creator>Yuriy Kazakevich</dc:creator>
  <cp:lastModifiedBy>Yuriy Kazakevich</cp:lastModifiedBy>
  <cp:revision>71</cp:revision>
  <dcterms:created xsi:type="dcterms:W3CDTF">2019-07-25T09:22:40Z</dcterms:created>
  <dcterms:modified xsi:type="dcterms:W3CDTF">2019-07-26T18:50:12Z</dcterms:modified>
</cp:coreProperties>
</file>