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CB5883-038C-4696-8E27-1811E470D6D4}" type="datetime1">
              <a:rPr lang="en-US" smtClean="0"/>
              <a:t>6/2/2024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68AC1EC-23E2-4F0E-A5A4-674EC8DB954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9109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BDC4764-F656-4735-9820-9886F8DF1D6A}" type="datetime1">
              <a:rPr lang="en-US" smtClean="0"/>
              <a:t>6/2/2024</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C68AC1EC-23E2-4F0E-A5A4-674EC8DB954E}" type="slidenum">
              <a:rPr lang="en-US" smtClean="0"/>
              <a:pPr/>
              <a:t>‹#›</a:t>
            </a:fld>
            <a:endParaRPr lang="en-US"/>
          </a:p>
        </p:txBody>
      </p:sp>
    </p:spTree>
    <p:extLst>
      <p:ext uri="{BB962C8B-B14F-4D97-AF65-F5344CB8AC3E}">
        <p14:creationId xmlns:p14="http://schemas.microsoft.com/office/powerpoint/2010/main" val="109800256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DC4764-F656-4735-9820-9886F8DF1D6A}" type="datetime1">
              <a:rPr lang="en-US" smtClean="0"/>
              <a:t>6/2/2024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C68AC1EC-23E2-4F0E-A5A4-674EC8DB954E}" type="slidenum">
              <a:rPr lang="en-US" smtClean="0"/>
              <a:pPr/>
              <a:t>‹#›</a:t>
            </a:fld>
            <a:endParaRPr lang="en-US"/>
          </a:p>
        </p:txBody>
      </p:sp>
    </p:spTree>
    <p:extLst>
      <p:ext uri="{BB962C8B-B14F-4D97-AF65-F5344CB8AC3E}">
        <p14:creationId xmlns:p14="http://schemas.microsoft.com/office/powerpoint/2010/main" val="104070619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DC4764-F656-4735-9820-9886F8DF1D6A}" type="datetime1">
              <a:rPr lang="en-US" smtClean="0"/>
              <a:t>6/2/2024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C68AC1EC-23E2-4F0E-A5A4-674EC8DB954E}"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214541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DC4764-F656-4735-9820-9886F8DF1D6A}" type="datetime1">
              <a:rPr lang="en-US" smtClean="0"/>
              <a:t>6/2/2024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C68AC1EC-23E2-4F0E-A5A4-674EC8DB954E}" type="slidenum">
              <a:rPr lang="en-US" smtClean="0"/>
              <a:pPr/>
              <a:t>‹#›</a:t>
            </a:fld>
            <a:endParaRPr lang="en-US"/>
          </a:p>
        </p:txBody>
      </p:sp>
    </p:spTree>
    <p:extLst>
      <p:ext uri="{BB962C8B-B14F-4D97-AF65-F5344CB8AC3E}">
        <p14:creationId xmlns:p14="http://schemas.microsoft.com/office/powerpoint/2010/main" val="1240280366"/>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DC4764-F656-4735-9820-9886F8DF1D6A}" type="datetime1">
              <a:rPr lang="en-US" smtClean="0"/>
              <a:t>6/2/2024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C68AC1EC-23E2-4F0E-A5A4-674EC8DB954E}"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5971393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DC4764-F656-4735-9820-9886F8DF1D6A}" type="datetime1">
              <a:rPr lang="en-US" smtClean="0"/>
              <a:t>6/2/2024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C68AC1EC-23E2-4F0E-A5A4-674EC8DB954E}" type="slidenum">
              <a:rPr lang="en-US" smtClean="0"/>
              <a:pPr/>
              <a:t>‹#›</a:t>
            </a:fld>
            <a:endParaRPr lang="en-US"/>
          </a:p>
        </p:txBody>
      </p:sp>
    </p:spTree>
    <p:extLst>
      <p:ext uri="{BB962C8B-B14F-4D97-AF65-F5344CB8AC3E}">
        <p14:creationId xmlns:p14="http://schemas.microsoft.com/office/powerpoint/2010/main" val="293440848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E8A6D4-154B-4E4D-9001-7A6C328D243E}" type="datetime1">
              <a:rPr lang="en-US" smtClean="0"/>
              <a:t>6/2/2024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870774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80999-9BD6-4929-BDEC-B84E21C16701}" type="datetime1">
              <a:rPr lang="en-US" smtClean="0"/>
              <a:t>6/2/2024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729685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F6069-8263-4296-913A-BC2234E8D32B}" type="datetime1">
              <a:rPr lang="en-US" smtClean="0"/>
              <a:t>6/2/2024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26496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F5005-EC25-4FB9-B19B-2437F0B120D2}" type="datetime1">
              <a:rPr lang="en-US" smtClean="0"/>
              <a:t>6/2/2024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0094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283B5C-2325-42FF-AF91-C1451D9D66CC}" type="datetime1">
              <a:rPr lang="en-US" smtClean="0"/>
              <a:t>6/2/2024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600153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88DB08-3B01-46DD-99F2-F6F6334EA669}" type="datetime1">
              <a:rPr lang="en-US" smtClean="0"/>
              <a:t>6/2/2024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52486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92AC11-ACC3-4129-BBD7-C580BF1A4EE7}" type="datetime1">
              <a:rPr lang="en-US" smtClean="0"/>
              <a:t>6/2/2024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71612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0F7F3-E406-44E2-93AF-674B3F1A2E51}" type="datetime1">
              <a:rPr lang="en-US" smtClean="0"/>
              <a:t>6/2/2024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991212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B1DD93-7C9D-4E53-81F0-DDE57FEA7EDB}" type="datetime1">
              <a:rPr lang="en-US" smtClean="0"/>
              <a:t>6/2/2024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024638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F7BC28-59DE-4F83-B4A1-497203279FAD}" type="datetime1">
              <a:rPr lang="en-US" smtClean="0"/>
              <a:t>6/2/2024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1109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BDC4764-F656-4735-9820-9886F8DF1D6A}" type="datetime1">
              <a:rPr lang="en-US" smtClean="0"/>
              <a:t>6/2/2024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Sample Footer Text</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2707819086"/>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ter on mountain range">
            <a:extLst>
              <a:ext uri="{FF2B5EF4-FFF2-40B4-BE49-F238E27FC236}">
                <a16:creationId xmlns:a16="http://schemas.microsoft.com/office/drawing/2014/main" id="{C0E24F8F-386E-555A-F065-A9CF5E82A14F}"/>
              </a:ext>
            </a:extLst>
          </p:cNvPr>
          <p:cNvPicPr>
            <a:picLocks noChangeAspect="1"/>
          </p:cNvPicPr>
          <p:nvPr/>
        </p:nvPicPr>
        <p:blipFill rotWithShape="1">
          <a:blip r:embed="rId2">
            <a:duotone>
              <a:schemeClr val="accent1">
                <a:shade val="45000"/>
                <a:satMod val="135000"/>
              </a:schemeClr>
              <a:prstClr val="white"/>
            </a:duotone>
            <a:alphaModFix amt="35000"/>
          </a:blip>
          <a:srcRect t="5462"/>
          <a:stretch/>
        </p:blipFill>
        <p:spPr>
          <a:xfrm>
            <a:off x="0" y="129319"/>
            <a:ext cx="12191981" cy="6857989"/>
          </a:xfrm>
          <a:prstGeom prst="rect">
            <a:avLst/>
          </a:prstGeom>
        </p:spPr>
      </p:pic>
      <p:sp>
        <p:nvSpPr>
          <p:cNvPr id="2" name="Title 1">
            <a:extLst>
              <a:ext uri="{FF2B5EF4-FFF2-40B4-BE49-F238E27FC236}">
                <a16:creationId xmlns:a16="http://schemas.microsoft.com/office/drawing/2014/main" id="{830677B5-09B0-CCEE-F6AC-1A2E89FDAE84}"/>
              </a:ext>
            </a:extLst>
          </p:cNvPr>
          <p:cNvSpPr>
            <a:spLocks noGrp="1"/>
          </p:cNvSpPr>
          <p:nvPr>
            <p:ph type="ctrTitle"/>
          </p:nvPr>
        </p:nvSpPr>
        <p:spPr>
          <a:xfrm>
            <a:off x="395925" y="235671"/>
            <a:ext cx="8267308" cy="2441542"/>
          </a:xfrm>
        </p:spPr>
        <p:txBody>
          <a:bodyPr anchor="t">
            <a:normAutofit fontScale="90000"/>
          </a:bodyPr>
          <a:lstStyle/>
          <a:p>
            <a:pPr algn="r"/>
            <a:r>
              <a:rPr lang="en-US" dirty="0">
                <a:solidFill>
                  <a:schemeClr val="tx1"/>
                </a:solidFill>
              </a:rPr>
              <a:t>Chance to go pro in men’s indoor volleyball</a:t>
            </a:r>
            <a:br>
              <a:rPr lang="en-US" dirty="0">
                <a:solidFill>
                  <a:schemeClr val="tx1"/>
                </a:solidFill>
              </a:rPr>
            </a:br>
            <a:r>
              <a:rPr lang="en-US" dirty="0">
                <a:solidFill>
                  <a:schemeClr val="tx1"/>
                </a:solidFill>
              </a:rPr>
              <a:t>If you’re from the </a:t>
            </a:r>
            <a:r>
              <a:rPr lang="en-US" dirty="0" err="1">
                <a:solidFill>
                  <a:schemeClr val="tx1"/>
                </a:solidFill>
              </a:rPr>
              <a:t>usa</a:t>
            </a:r>
            <a:endParaRPr lang="en-US" dirty="0">
              <a:solidFill>
                <a:schemeClr val="tx1"/>
              </a:solidFill>
            </a:endParaRPr>
          </a:p>
        </p:txBody>
      </p:sp>
      <p:sp>
        <p:nvSpPr>
          <p:cNvPr id="3" name="Subtitle 2">
            <a:extLst>
              <a:ext uri="{FF2B5EF4-FFF2-40B4-BE49-F238E27FC236}">
                <a16:creationId xmlns:a16="http://schemas.microsoft.com/office/drawing/2014/main" id="{BB75FE7F-21DD-8C59-8F05-298DE937B779}"/>
              </a:ext>
            </a:extLst>
          </p:cNvPr>
          <p:cNvSpPr>
            <a:spLocks noGrp="1"/>
          </p:cNvSpPr>
          <p:nvPr>
            <p:ph type="subTitle" idx="1"/>
          </p:nvPr>
        </p:nvSpPr>
        <p:spPr>
          <a:xfrm>
            <a:off x="1208228" y="5972174"/>
            <a:ext cx="8578699" cy="504825"/>
          </a:xfrm>
        </p:spPr>
        <p:txBody>
          <a:bodyPr>
            <a:normAutofit/>
          </a:bodyPr>
          <a:lstStyle/>
          <a:p>
            <a:pPr algn="l"/>
            <a:r>
              <a:rPr lang="en-US" sz="2000" dirty="0">
                <a:solidFill>
                  <a:srgbClr val="FFFFFF"/>
                </a:solidFill>
              </a:rPr>
              <a:t>Aaron Dierkes</a:t>
            </a:r>
          </a:p>
        </p:txBody>
      </p:sp>
    </p:spTree>
    <p:extLst>
      <p:ext uri="{BB962C8B-B14F-4D97-AF65-F5344CB8AC3E}">
        <p14:creationId xmlns:p14="http://schemas.microsoft.com/office/powerpoint/2010/main" val="701179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5D1DF-D6BB-BBCC-1EE4-85EF675A9CB6}"/>
              </a:ext>
            </a:extLst>
          </p:cNvPr>
          <p:cNvSpPr>
            <a:spLocks noGrp="1"/>
          </p:cNvSpPr>
          <p:nvPr>
            <p:ph type="title"/>
          </p:nvPr>
        </p:nvSpPr>
        <p:spPr>
          <a:xfrm>
            <a:off x="143446" y="821832"/>
            <a:ext cx="5180812" cy="799534"/>
          </a:xfrm>
        </p:spPr>
        <p:txBody>
          <a:bodyPr>
            <a:normAutofit fontScale="90000"/>
          </a:bodyPr>
          <a:lstStyle/>
          <a:p>
            <a:r>
              <a:rPr lang="en-US" dirty="0"/>
              <a:t>Volleyball background </a:t>
            </a:r>
          </a:p>
        </p:txBody>
      </p:sp>
      <p:sp>
        <p:nvSpPr>
          <p:cNvPr id="3" name="Content Placeholder 2">
            <a:extLst>
              <a:ext uri="{FF2B5EF4-FFF2-40B4-BE49-F238E27FC236}">
                <a16:creationId xmlns:a16="http://schemas.microsoft.com/office/drawing/2014/main" id="{23DDA1E1-8679-25C5-E20F-E53F4BC2A39E}"/>
              </a:ext>
            </a:extLst>
          </p:cNvPr>
          <p:cNvSpPr>
            <a:spLocks noGrp="1"/>
          </p:cNvSpPr>
          <p:nvPr>
            <p:ph idx="1"/>
          </p:nvPr>
        </p:nvSpPr>
        <p:spPr>
          <a:xfrm>
            <a:off x="143446" y="1621366"/>
            <a:ext cx="7371259" cy="4627034"/>
          </a:xfrm>
        </p:spPr>
        <p:txBody>
          <a:bodyPr>
            <a:normAutofit/>
          </a:bodyPr>
          <a:lstStyle/>
          <a:p>
            <a:r>
              <a:rPr lang="en-US" dirty="0">
                <a:solidFill>
                  <a:schemeClr val="bg1"/>
                </a:solidFill>
              </a:rPr>
              <a:t>Men’s indoor volleyball has 6 positions: </a:t>
            </a:r>
            <a:r>
              <a:rPr lang="en-US" b="1" dirty="0">
                <a:solidFill>
                  <a:schemeClr val="bg1"/>
                </a:solidFill>
              </a:rPr>
              <a:t>outside 1, outside 2, middle, setter, opposite, and libero.</a:t>
            </a:r>
          </a:p>
          <a:p>
            <a:r>
              <a:rPr lang="en-US" dirty="0">
                <a:solidFill>
                  <a:schemeClr val="bg1"/>
                </a:solidFill>
              </a:rPr>
              <a:t>The progression for volleyball players that take the sport seriously is, </a:t>
            </a:r>
            <a:r>
              <a:rPr lang="en-US" b="1" dirty="0">
                <a:solidFill>
                  <a:schemeClr val="bg1"/>
                </a:solidFill>
              </a:rPr>
              <a:t>play club </a:t>
            </a:r>
            <a:r>
              <a:rPr lang="en-US" dirty="0">
                <a:solidFill>
                  <a:schemeClr val="bg1"/>
                </a:solidFill>
              </a:rPr>
              <a:t>growing up, </a:t>
            </a:r>
            <a:r>
              <a:rPr lang="en-US" b="1" dirty="0">
                <a:solidFill>
                  <a:schemeClr val="bg1"/>
                </a:solidFill>
              </a:rPr>
              <a:t>play in high school</a:t>
            </a:r>
            <a:r>
              <a:rPr lang="en-US" dirty="0">
                <a:solidFill>
                  <a:schemeClr val="bg1"/>
                </a:solidFill>
              </a:rPr>
              <a:t>, try and be recruited for an </a:t>
            </a:r>
            <a:r>
              <a:rPr lang="en-US" b="1" dirty="0">
                <a:solidFill>
                  <a:schemeClr val="bg1"/>
                </a:solidFill>
              </a:rPr>
              <a:t>NCAA college</a:t>
            </a:r>
            <a:r>
              <a:rPr lang="en-US" dirty="0">
                <a:solidFill>
                  <a:schemeClr val="bg1"/>
                </a:solidFill>
              </a:rPr>
              <a:t>, be a top player in the NCAA, try to play </a:t>
            </a:r>
            <a:r>
              <a:rPr lang="en-US" b="1" dirty="0">
                <a:solidFill>
                  <a:schemeClr val="bg1"/>
                </a:solidFill>
              </a:rPr>
              <a:t>professionally overseas.</a:t>
            </a:r>
          </a:p>
          <a:p>
            <a:r>
              <a:rPr lang="en-US" b="1" dirty="0">
                <a:solidFill>
                  <a:schemeClr val="bg1"/>
                </a:solidFill>
              </a:rPr>
              <a:t>4% </a:t>
            </a:r>
            <a:r>
              <a:rPr lang="en-US" dirty="0">
                <a:solidFill>
                  <a:schemeClr val="bg1"/>
                </a:solidFill>
              </a:rPr>
              <a:t>of high school players play in the NCAA and </a:t>
            </a:r>
            <a:r>
              <a:rPr lang="en-US" b="1" dirty="0">
                <a:solidFill>
                  <a:schemeClr val="bg1"/>
                </a:solidFill>
              </a:rPr>
              <a:t>2%</a:t>
            </a:r>
            <a:r>
              <a:rPr lang="en-US" dirty="0">
                <a:solidFill>
                  <a:schemeClr val="bg1"/>
                </a:solidFill>
              </a:rPr>
              <a:t> become professionals.</a:t>
            </a:r>
          </a:p>
          <a:p>
            <a:r>
              <a:rPr lang="en-US" dirty="0">
                <a:solidFill>
                  <a:schemeClr val="bg1"/>
                </a:solidFill>
              </a:rPr>
              <a:t>All the professional clubs in the world </a:t>
            </a:r>
            <a:r>
              <a:rPr lang="en-US" b="1" dirty="0">
                <a:solidFill>
                  <a:schemeClr val="bg1"/>
                </a:solidFill>
              </a:rPr>
              <a:t>exist outside of the US</a:t>
            </a:r>
            <a:r>
              <a:rPr lang="en-US" dirty="0">
                <a:solidFill>
                  <a:schemeClr val="bg1"/>
                </a:solidFill>
              </a:rPr>
              <a:t>. There are “professional teams’ in the US but the league started in 2020 and you don’t get paid. For this project we will consider them not pro.</a:t>
            </a:r>
          </a:p>
        </p:txBody>
      </p:sp>
      <p:sp>
        <p:nvSpPr>
          <p:cNvPr id="4" name="Date Placeholder 3">
            <a:extLst>
              <a:ext uri="{FF2B5EF4-FFF2-40B4-BE49-F238E27FC236}">
                <a16:creationId xmlns:a16="http://schemas.microsoft.com/office/drawing/2014/main" id="{D84C5212-E078-CA36-D394-7838B9B5F77D}"/>
              </a:ext>
            </a:extLst>
          </p:cNvPr>
          <p:cNvSpPr>
            <a:spLocks noGrp="1"/>
          </p:cNvSpPr>
          <p:nvPr>
            <p:ph type="dt" sz="half" idx="10"/>
          </p:nvPr>
        </p:nvSpPr>
        <p:spPr/>
        <p:txBody>
          <a:bodyPr/>
          <a:lstStyle/>
          <a:p>
            <a:fld id="{579F6069-8263-4296-913A-BC2234E8D32B}" type="datetime1">
              <a:rPr lang="en-US" smtClean="0"/>
              <a:t>6/2/2024</a:t>
            </a:fld>
            <a:endParaRPr lang="en-US"/>
          </a:p>
        </p:txBody>
      </p:sp>
      <p:sp>
        <p:nvSpPr>
          <p:cNvPr id="6" name="Slide Number Placeholder 5">
            <a:extLst>
              <a:ext uri="{FF2B5EF4-FFF2-40B4-BE49-F238E27FC236}">
                <a16:creationId xmlns:a16="http://schemas.microsoft.com/office/drawing/2014/main" id="{4DAA6248-22EF-18F4-D64C-ED5F48F74885}"/>
              </a:ext>
            </a:extLst>
          </p:cNvPr>
          <p:cNvSpPr>
            <a:spLocks noGrp="1"/>
          </p:cNvSpPr>
          <p:nvPr>
            <p:ph type="sldNum" sz="quarter" idx="12"/>
          </p:nvPr>
        </p:nvSpPr>
        <p:spPr/>
        <p:txBody>
          <a:bodyPr/>
          <a:lstStyle/>
          <a:p>
            <a:fld id="{C68AC1EC-23E2-4F0E-A5A4-674EC8DB954E}" type="slidenum">
              <a:rPr lang="en-US" smtClean="0"/>
              <a:t>2</a:t>
            </a:fld>
            <a:endParaRPr lang="en-US"/>
          </a:p>
        </p:txBody>
      </p:sp>
      <p:sp>
        <p:nvSpPr>
          <p:cNvPr id="8" name="Title 1">
            <a:extLst>
              <a:ext uri="{FF2B5EF4-FFF2-40B4-BE49-F238E27FC236}">
                <a16:creationId xmlns:a16="http://schemas.microsoft.com/office/drawing/2014/main" id="{8095450A-0E5A-A550-15D6-2436F58D0427}"/>
              </a:ext>
            </a:extLst>
          </p:cNvPr>
          <p:cNvSpPr txBox="1">
            <a:spLocks/>
          </p:cNvSpPr>
          <p:nvPr/>
        </p:nvSpPr>
        <p:spPr>
          <a:xfrm>
            <a:off x="7699249" y="821832"/>
            <a:ext cx="4212490" cy="799534"/>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Problem/opportunity</a:t>
            </a:r>
          </a:p>
        </p:txBody>
      </p:sp>
      <p:sp>
        <p:nvSpPr>
          <p:cNvPr id="9" name="Content Placeholder 2">
            <a:extLst>
              <a:ext uri="{FF2B5EF4-FFF2-40B4-BE49-F238E27FC236}">
                <a16:creationId xmlns:a16="http://schemas.microsoft.com/office/drawing/2014/main" id="{472DE781-B870-A9BF-E3FD-C2E23ACEF757}"/>
              </a:ext>
            </a:extLst>
          </p:cNvPr>
          <p:cNvSpPr txBox="1">
            <a:spLocks/>
          </p:cNvSpPr>
          <p:nvPr/>
        </p:nvSpPr>
        <p:spPr>
          <a:xfrm>
            <a:off x="7626096" y="1812673"/>
            <a:ext cx="4498848" cy="217411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endParaRPr lang="en-US" dirty="0">
              <a:solidFill>
                <a:schemeClr val="bg1"/>
              </a:solidFill>
            </a:endParaRPr>
          </a:p>
        </p:txBody>
      </p:sp>
      <p:sp>
        <p:nvSpPr>
          <p:cNvPr id="10" name="Content Placeholder 2">
            <a:extLst>
              <a:ext uri="{FF2B5EF4-FFF2-40B4-BE49-F238E27FC236}">
                <a16:creationId xmlns:a16="http://schemas.microsoft.com/office/drawing/2014/main" id="{9671A43C-B2DB-D502-990B-229EDD3E4EBD}"/>
              </a:ext>
            </a:extLst>
          </p:cNvPr>
          <p:cNvSpPr txBox="1">
            <a:spLocks/>
          </p:cNvSpPr>
          <p:nvPr/>
        </p:nvSpPr>
        <p:spPr>
          <a:xfrm>
            <a:off x="7641304" y="1569380"/>
            <a:ext cx="4142074" cy="3121492"/>
          </a:xfrm>
          <a:prstGeom prst="rect">
            <a:avLst/>
          </a:prstGeom>
        </p:spPr>
        <p:txBody>
          <a:bodyPr vert="horz" lIns="91440" tIns="45720" rIns="91440" bIns="45720" rtlCol="0" anchor="ctr">
            <a:normAutofit fontScale="62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Players have no metric to check to determine their chances to go pro. </a:t>
            </a:r>
          </a:p>
          <a:p>
            <a:endParaRPr lang="en-US" dirty="0">
              <a:solidFill>
                <a:schemeClr val="bg1"/>
              </a:solidFill>
            </a:endParaRPr>
          </a:p>
          <a:p>
            <a:r>
              <a:rPr lang="en-US" dirty="0">
                <a:solidFill>
                  <a:schemeClr val="bg1"/>
                </a:solidFill>
              </a:rPr>
              <a:t>Rely on coaches to guide them into positions.</a:t>
            </a:r>
          </a:p>
          <a:p>
            <a:endParaRPr lang="en-US" dirty="0">
              <a:solidFill>
                <a:schemeClr val="bg1"/>
              </a:solidFill>
            </a:endParaRPr>
          </a:p>
          <a:p>
            <a:r>
              <a:rPr lang="en-US" dirty="0">
                <a:solidFill>
                  <a:schemeClr val="bg1"/>
                </a:solidFill>
              </a:rPr>
              <a:t>I see an opportunity to create something that will give you a realistic answer based on genetics and scalable to include things like awards, clubs played growing up, and where you're from.</a:t>
            </a:r>
          </a:p>
          <a:p>
            <a:endParaRPr lang="en-US" dirty="0">
              <a:solidFill>
                <a:schemeClr val="bg1"/>
              </a:solidFill>
            </a:endParaRPr>
          </a:p>
          <a:p>
            <a:r>
              <a:rPr lang="en-US" dirty="0">
                <a:solidFill>
                  <a:schemeClr val="bg1"/>
                </a:solidFill>
              </a:rPr>
              <a:t>This will help players see if they need to train harder to overcome genetic differences that may decrease their odds.</a:t>
            </a:r>
          </a:p>
          <a:p>
            <a:endParaRPr lang="en-US" dirty="0">
              <a:solidFill>
                <a:schemeClr val="bg1"/>
              </a:solidFill>
            </a:endParaRPr>
          </a:p>
        </p:txBody>
      </p:sp>
    </p:spTree>
    <p:extLst>
      <p:ext uri="{BB962C8B-B14F-4D97-AF65-F5344CB8AC3E}">
        <p14:creationId xmlns:p14="http://schemas.microsoft.com/office/powerpoint/2010/main" val="3861047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50A23-389F-0B60-F6A8-F4D56B68C3D3}"/>
              </a:ext>
            </a:extLst>
          </p:cNvPr>
          <p:cNvSpPr>
            <a:spLocks noGrp="1"/>
          </p:cNvSpPr>
          <p:nvPr>
            <p:ph type="title"/>
          </p:nvPr>
        </p:nvSpPr>
        <p:spPr>
          <a:xfrm>
            <a:off x="150591" y="466353"/>
            <a:ext cx="4349600" cy="1355437"/>
          </a:xfrm>
        </p:spPr>
        <p:txBody>
          <a:bodyPr>
            <a:normAutofit fontScale="90000"/>
          </a:bodyPr>
          <a:lstStyle/>
          <a:p>
            <a:pPr algn="ctr"/>
            <a:r>
              <a:rPr lang="en-US" dirty="0"/>
              <a:t>Proposed vision TO TACKLE THE PROBLEM </a:t>
            </a:r>
          </a:p>
        </p:txBody>
      </p:sp>
      <p:cxnSp>
        <p:nvCxnSpPr>
          <p:cNvPr id="13" name="Straight Connector 12">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8B13408-98EA-9335-1C61-CF67BC464D3A}"/>
              </a:ext>
            </a:extLst>
          </p:cNvPr>
          <p:cNvSpPr>
            <a:spLocks noGrp="1"/>
          </p:cNvSpPr>
          <p:nvPr>
            <p:ph idx="1"/>
          </p:nvPr>
        </p:nvSpPr>
        <p:spPr>
          <a:xfrm>
            <a:off x="4650784" y="192653"/>
            <a:ext cx="7384194" cy="5132974"/>
          </a:xfrm>
        </p:spPr>
        <p:txBody>
          <a:bodyPr>
            <a:normAutofit/>
          </a:bodyPr>
          <a:lstStyle/>
          <a:p>
            <a:r>
              <a:rPr lang="en-US" dirty="0">
                <a:solidFill>
                  <a:schemeClr val="tx1"/>
                </a:solidFill>
              </a:rPr>
              <a:t>My plan is to use all the US player data from the </a:t>
            </a:r>
            <a:r>
              <a:rPr lang="en-US" dirty="0" err="1">
                <a:solidFill>
                  <a:schemeClr val="tx1"/>
                </a:solidFill>
              </a:rPr>
              <a:t>volleybox</a:t>
            </a:r>
            <a:r>
              <a:rPr lang="en-US" dirty="0">
                <a:solidFill>
                  <a:schemeClr val="tx1"/>
                </a:solidFill>
              </a:rPr>
              <a:t> website. </a:t>
            </a:r>
          </a:p>
          <a:p>
            <a:r>
              <a:rPr lang="en-US" dirty="0">
                <a:solidFill>
                  <a:schemeClr val="tx1"/>
                </a:solidFill>
              </a:rPr>
              <a:t>Compare the US players club information to the list of clubs on the website to get an accurate assessment of US players playing actual professional volleyball.</a:t>
            </a:r>
          </a:p>
          <a:p>
            <a:r>
              <a:rPr lang="en-US" dirty="0">
                <a:solidFill>
                  <a:schemeClr val="tx1"/>
                </a:solidFill>
              </a:rPr>
              <a:t>Get the full roster data from the previous 14ish years or more if available of NCAA D1 schools and add all the data together on </a:t>
            </a:r>
            <a:r>
              <a:rPr lang="en-US" b="1" dirty="0">
                <a:solidFill>
                  <a:schemeClr val="tx1"/>
                </a:solidFill>
              </a:rPr>
              <a:t>names</a:t>
            </a:r>
            <a:r>
              <a:rPr lang="en-US" dirty="0">
                <a:solidFill>
                  <a:schemeClr val="tx1"/>
                </a:solidFill>
              </a:rPr>
              <a:t> to see who went pro out of college and who didn’t.</a:t>
            </a:r>
          </a:p>
          <a:p>
            <a:r>
              <a:rPr lang="en-US" dirty="0">
                <a:solidFill>
                  <a:schemeClr val="tx1"/>
                </a:solidFill>
              </a:rPr>
              <a:t>I’ll then be able to do some EDA to see average heights by position for pro teams, dominant hands per position, vertical jump per position, </a:t>
            </a:r>
            <a:r>
              <a:rPr lang="en-US" dirty="0" err="1">
                <a:solidFill>
                  <a:schemeClr val="tx1"/>
                </a:solidFill>
              </a:rPr>
              <a:t>etc</a:t>
            </a:r>
            <a:r>
              <a:rPr lang="en-US" dirty="0">
                <a:solidFill>
                  <a:schemeClr val="tx1"/>
                </a:solidFill>
              </a:rPr>
              <a:t> which will help me create a model that will help predict the outcome, going pro. </a:t>
            </a:r>
          </a:p>
        </p:txBody>
      </p:sp>
      <p:sp>
        <p:nvSpPr>
          <p:cNvPr id="4" name="Date Placeholder 3">
            <a:extLst>
              <a:ext uri="{FF2B5EF4-FFF2-40B4-BE49-F238E27FC236}">
                <a16:creationId xmlns:a16="http://schemas.microsoft.com/office/drawing/2014/main" id="{EBAB503F-56C1-65BB-3029-18F93841676C}"/>
              </a:ext>
            </a:extLst>
          </p:cNvPr>
          <p:cNvSpPr>
            <a:spLocks noGrp="1"/>
          </p:cNvSpPr>
          <p:nvPr>
            <p:ph type="dt" sz="half" idx="10"/>
          </p:nvPr>
        </p:nvSpPr>
        <p:spPr>
          <a:xfrm>
            <a:off x="9904412" y="6172200"/>
            <a:ext cx="1600200" cy="365125"/>
          </a:xfrm>
        </p:spPr>
        <p:txBody>
          <a:bodyPr>
            <a:normAutofit/>
          </a:bodyPr>
          <a:lstStyle/>
          <a:p>
            <a:pPr>
              <a:spcAft>
                <a:spcPts val="600"/>
              </a:spcAft>
            </a:pPr>
            <a:fld id="{579F6069-8263-4296-913A-BC2234E8D32B}" type="datetime1">
              <a:rPr lang="en-US">
                <a:solidFill>
                  <a:schemeClr val="tx1">
                    <a:alpha val="80000"/>
                  </a:schemeClr>
                </a:solidFill>
              </a:rPr>
              <a:pPr>
                <a:spcAft>
                  <a:spcPts val="600"/>
                </a:spcAft>
              </a:pPr>
              <a:t>6/2/2024</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357D8E5E-18B9-EEC6-19DF-C07E1CD35B22}"/>
              </a:ext>
            </a:extLst>
          </p:cNvPr>
          <p:cNvSpPr>
            <a:spLocks noGrp="1"/>
          </p:cNvSpPr>
          <p:nvPr>
            <p:ph type="sldNum" sz="quarter" idx="12"/>
          </p:nvPr>
        </p:nvSpPr>
        <p:spPr>
          <a:xfrm>
            <a:off x="10363200" y="5578475"/>
            <a:ext cx="1142245" cy="669925"/>
          </a:xfrm>
        </p:spPr>
        <p:txBody>
          <a:bodyPr>
            <a:normAutofit/>
          </a:bodyPr>
          <a:lstStyle/>
          <a:p>
            <a:pPr>
              <a:spcAft>
                <a:spcPts val="600"/>
              </a:spcAft>
            </a:pPr>
            <a:fld id="{C68AC1EC-23E2-4F0E-A5A4-674EC8DB954E}" type="slidenum">
              <a:rPr lang="en-US">
                <a:solidFill>
                  <a:schemeClr val="tx1"/>
                </a:solidFill>
              </a:rPr>
              <a:pPr>
                <a:spcAft>
                  <a:spcPts val="600"/>
                </a:spcAft>
              </a:pPr>
              <a:t>3</a:t>
            </a:fld>
            <a:endParaRPr lang="en-US">
              <a:solidFill>
                <a:schemeClr val="tx1"/>
              </a:solidFill>
            </a:endParaRPr>
          </a:p>
        </p:txBody>
      </p:sp>
      <p:pic>
        <p:nvPicPr>
          <p:cNvPr id="8" name="Picture 7" descr="A screenshot of a volleyball player&#10;&#10;Description automatically generated">
            <a:extLst>
              <a:ext uri="{FF2B5EF4-FFF2-40B4-BE49-F238E27FC236}">
                <a16:creationId xmlns:a16="http://schemas.microsoft.com/office/drawing/2014/main" id="{C94D1E85-26DF-DE4F-45BB-AB27CF511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104" y="1959458"/>
            <a:ext cx="3231921" cy="2464925"/>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C7861C85-0A38-6A0C-F4ED-9CBD2BF6B3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941" y="4562051"/>
            <a:ext cx="3250084" cy="2231843"/>
          </a:xfrm>
          <a:prstGeom prst="rect">
            <a:avLst/>
          </a:prstGeom>
        </p:spPr>
      </p:pic>
    </p:spTree>
    <p:extLst>
      <p:ext uri="{BB962C8B-B14F-4D97-AF65-F5344CB8AC3E}">
        <p14:creationId xmlns:p14="http://schemas.microsoft.com/office/powerpoint/2010/main" val="238118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36A1E-8714-6ACF-0143-4D74F79312D6}"/>
              </a:ext>
            </a:extLst>
          </p:cNvPr>
          <p:cNvSpPr>
            <a:spLocks noGrp="1"/>
          </p:cNvSpPr>
          <p:nvPr>
            <p:ph type="title"/>
          </p:nvPr>
        </p:nvSpPr>
        <p:spPr>
          <a:xfrm>
            <a:off x="684212" y="485244"/>
            <a:ext cx="4654406" cy="1094845"/>
          </a:xfrm>
        </p:spPr>
        <p:txBody>
          <a:bodyPr>
            <a:normAutofit/>
          </a:bodyPr>
          <a:lstStyle/>
          <a:p>
            <a:r>
              <a:rPr lang="en-US" dirty="0"/>
              <a:t>Potential impact</a:t>
            </a:r>
          </a:p>
        </p:txBody>
      </p:sp>
      <p:grpSp>
        <p:nvGrpSpPr>
          <p:cNvPr id="13" name="Group 12">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417BE6EF-A7C8-8B3F-7F63-303393E3C7EA}"/>
              </a:ext>
            </a:extLst>
          </p:cNvPr>
          <p:cNvSpPr>
            <a:spLocks noGrp="1"/>
          </p:cNvSpPr>
          <p:nvPr>
            <p:ph idx="1"/>
          </p:nvPr>
        </p:nvSpPr>
        <p:spPr>
          <a:xfrm>
            <a:off x="684212" y="2068511"/>
            <a:ext cx="8534400" cy="3615267"/>
          </a:xfrm>
        </p:spPr>
        <p:txBody>
          <a:bodyPr>
            <a:normAutofit lnSpcReduction="10000"/>
          </a:bodyPr>
          <a:lstStyle/>
          <a:p>
            <a:r>
              <a:rPr lang="en-US" dirty="0">
                <a:solidFill>
                  <a:schemeClr val="tx1"/>
                </a:solidFill>
              </a:rPr>
              <a:t>This model would help players determine what they’re lacking by position compared to the pros and help motivate them to work harder or help them make the decision to switch to another sport if they think they’ll have a better shot going pro elsewhere.</a:t>
            </a:r>
          </a:p>
          <a:p>
            <a:r>
              <a:rPr lang="en-US" dirty="0">
                <a:solidFill>
                  <a:schemeClr val="tx1"/>
                </a:solidFill>
              </a:rPr>
              <a:t>This model would also help coaches and scouts determine whether a player shows potential based on the results of the model.</a:t>
            </a:r>
          </a:p>
          <a:p>
            <a:r>
              <a:rPr lang="en-US" dirty="0">
                <a:solidFill>
                  <a:schemeClr val="tx1"/>
                </a:solidFill>
              </a:rPr>
              <a:t>Could potentially save coaches and scouts time when looking for players.</a:t>
            </a:r>
          </a:p>
          <a:p>
            <a:r>
              <a:rPr lang="en-US" dirty="0">
                <a:solidFill>
                  <a:schemeClr val="tx1"/>
                </a:solidFill>
              </a:rPr>
              <a:t>Could potentially save players time and money associated with playing club and training.</a:t>
            </a:r>
          </a:p>
        </p:txBody>
      </p:sp>
      <p:sp>
        <p:nvSpPr>
          <p:cNvPr id="5" name="Footer Placeholder 4">
            <a:extLst>
              <a:ext uri="{FF2B5EF4-FFF2-40B4-BE49-F238E27FC236}">
                <a16:creationId xmlns:a16="http://schemas.microsoft.com/office/drawing/2014/main" id="{451D3827-2C77-55C2-8830-CD3F1D72EBF7}"/>
              </a:ext>
            </a:extLst>
          </p:cNvPr>
          <p:cNvSpPr>
            <a:spLocks noGrp="1"/>
          </p:cNvSpPr>
          <p:nvPr>
            <p:ph type="ftr" sz="quarter" idx="11"/>
          </p:nvPr>
        </p:nvSpPr>
        <p:spPr>
          <a:xfrm>
            <a:off x="684212" y="6172200"/>
            <a:ext cx="7543800" cy="365125"/>
          </a:xfrm>
        </p:spPr>
        <p:txBody>
          <a:bodyPr>
            <a:normAutofit/>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D88766AB-8641-A2CA-BB49-DC12985F1D0E}"/>
              </a:ext>
            </a:extLst>
          </p:cNvPr>
          <p:cNvSpPr>
            <a:spLocks noGrp="1"/>
          </p:cNvSpPr>
          <p:nvPr>
            <p:ph type="dt" sz="half" idx="10"/>
          </p:nvPr>
        </p:nvSpPr>
        <p:spPr>
          <a:xfrm>
            <a:off x="9904412" y="6172200"/>
            <a:ext cx="1600200" cy="365125"/>
          </a:xfrm>
        </p:spPr>
        <p:txBody>
          <a:bodyPr>
            <a:normAutofit/>
          </a:bodyPr>
          <a:lstStyle/>
          <a:p>
            <a:pPr>
              <a:spcAft>
                <a:spcPts val="600"/>
              </a:spcAft>
            </a:pPr>
            <a:fld id="{579F6069-8263-4296-913A-BC2234E8D32B}" type="datetime1">
              <a:rPr lang="en-US">
                <a:solidFill>
                  <a:schemeClr val="tx1"/>
                </a:solidFill>
              </a:rPr>
              <a:pPr>
                <a:spcAft>
                  <a:spcPts val="600"/>
                </a:spcAft>
              </a:pPr>
              <a:t>6/2/2024</a:t>
            </a:fld>
            <a:endParaRPr lang="en-US">
              <a:solidFill>
                <a:schemeClr val="tx1"/>
              </a:solidFill>
            </a:endParaRPr>
          </a:p>
        </p:txBody>
      </p:sp>
      <p:sp>
        <p:nvSpPr>
          <p:cNvPr id="6" name="Slide Number Placeholder 5">
            <a:extLst>
              <a:ext uri="{FF2B5EF4-FFF2-40B4-BE49-F238E27FC236}">
                <a16:creationId xmlns:a16="http://schemas.microsoft.com/office/drawing/2014/main" id="{89DFBB86-399A-44A4-1694-20BBEF188630}"/>
              </a:ext>
            </a:extLst>
          </p:cNvPr>
          <p:cNvSpPr>
            <a:spLocks noGrp="1"/>
          </p:cNvSpPr>
          <p:nvPr>
            <p:ph type="sldNum" sz="quarter" idx="12"/>
          </p:nvPr>
        </p:nvSpPr>
        <p:spPr>
          <a:xfrm>
            <a:off x="10363200" y="5578475"/>
            <a:ext cx="1142245" cy="669925"/>
          </a:xfrm>
        </p:spPr>
        <p:txBody>
          <a:bodyPr>
            <a:normAutofit/>
          </a:bodyPr>
          <a:lstStyle/>
          <a:p>
            <a:pPr>
              <a:spcAft>
                <a:spcPts val="600"/>
              </a:spcAft>
            </a:pPr>
            <a:fld id="{C68AC1EC-23E2-4F0E-A5A4-674EC8DB954E}" type="slidenum">
              <a:rPr lang="en-US">
                <a:solidFill>
                  <a:schemeClr val="tx1"/>
                </a:solidFill>
              </a:rPr>
              <a:pPr>
                <a:spcAft>
                  <a:spcPts val="600"/>
                </a:spcAft>
              </a:pPr>
              <a:t>4</a:t>
            </a:fld>
            <a:endParaRPr lang="en-US">
              <a:solidFill>
                <a:schemeClr val="tx1"/>
              </a:solidFill>
            </a:endParaRPr>
          </a:p>
        </p:txBody>
      </p:sp>
    </p:spTree>
    <p:extLst>
      <p:ext uri="{BB962C8B-B14F-4D97-AF65-F5344CB8AC3E}">
        <p14:creationId xmlns:p14="http://schemas.microsoft.com/office/powerpoint/2010/main" val="4013894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B456-F9E0-CC4E-EE0F-F664DFA00FE8}"/>
              </a:ext>
            </a:extLst>
          </p:cNvPr>
          <p:cNvSpPr>
            <a:spLocks noGrp="1"/>
          </p:cNvSpPr>
          <p:nvPr>
            <p:ph type="title"/>
          </p:nvPr>
        </p:nvSpPr>
        <p:spPr>
          <a:xfrm>
            <a:off x="78769" y="74518"/>
            <a:ext cx="3283267" cy="765991"/>
          </a:xfrm>
        </p:spPr>
        <p:txBody>
          <a:bodyPr/>
          <a:lstStyle/>
          <a:p>
            <a:r>
              <a:rPr lang="en-US" dirty="0"/>
              <a:t>The data set </a:t>
            </a:r>
          </a:p>
        </p:txBody>
      </p:sp>
      <p:sp>
        <p:nvSpPr>
          <p:cNvPr id="3" name="Content Placeholder 2">
            <a:extLst>
              <a:ext uri="{FF2B5EF4-FFF2-40B4-BE49-F238E27FC236}">
                <a16:creationId xmlns:a16="http://schemas.microsoft.com/office/drawing/2014/main" id="{F48DCB54-986F-732E-3CC0-C98578A3B040}"/>
              </a:ext>
            </a:extLst>
          </p:cNvPr>
          <p:cNvSpPr>
            <a:spLocks noGrp="1"/>
          </p:cNvSpPr>
          <p:nvPr>
            <p:ph idx="1"/>
          </p:nvPr>
        </p:nvSpPr>
        <p:spPr>
          <a:xfrm>
            <a:off x="-12893" y="840508"/>
            <a:ext cx="3209824" cy="4106608"/>
          </a:xfrm>
        </p:spPr>
        <p:txBody>
          <a:bodyPr>
            <a:normAutofit fontScale="70000" lnSpcReduction="20000"/>
          </a:bodyPr>
          <a:lstStyle/>
          <a:p>
            <a:r>
              <a:rPr lang="en-US" dirty="0">
                <a:solidFill>
                  <a:schemeClr val="bg1"/>
                </a:solidFill>
              </a:rPr>
              <a:t>The data I can get will ultimately provide me with all of the necessary features for a baseline model</a:t>
            </a:r>
          </a:p>
          <a:p>
            <a:r>
              <a:rPr lang="en-US" dirty="0">
                <a:solidFill>
                  <a:schemeClr val="bg1"/>
                </a:solidFill>
              </a:rPr>
              <a:t>My ‘y’ is whether or not they play for a professional club which I can determine from extracting the information from </a:t>
            </a:r>
            <a:r>
              <a:rPr lang="en-US" dirty="0" err="1">
                <a:solidFill>
                  <a:schemeClr val="bg1"/>
                </a:solidFill>
              </a:rPr>
              <a:t>volleybox</a:t>
            </a:r>
            <a:r>
              <a:rPr lang="en-US" dirty="0">
                <a:solidFill>
                  <a:schemeClr val="bg1"/>
                </a:solidFill>
              </a:rPr>
              <a:t>.</a:t>
            </a:r>
          </a:p>
          <a:p>
            <a:r>
              <a:rPr lang="en-US" dirty="0">
                <a:solidFill>
                  <a:schemeClr val="bg1"/>
                </a:solidFill>
              </a:rPr>
              <a:t>My ‘X’ or features are all available in the data sets I’ll be scraping. </a:t>
            </a:r>
          </a:p>
          <a:p>
            <a:pPr marL="0" indent="0">
              <a:buNone/>
            </a:pPr>
            <a:r>
              <a:rPr lang="en-US" b="1" dirty="0">
                <a:solidFill>
                  <a:schemeClr val="bg1"/>
                </a:solidFill>
              </a:rPr>
              <a:t>Name, Rank, Nationality, Position, Birthdate, Height, Weight,  Spike, Block, Dominant hand, Hometown, Club.</a:t>
            </a:r>
          </a:p>
          <a:p>
            <a:r>
              <a:rPr lang="en-US" dirty="0">
                <a:solidFill>
                  <a:schemeClr val="bg1"/>
                </a:solidFill>
              </a:rPr>
              <a:t>The opportunity to scale this model by adding additional features is there.</a:t>
            </a:r>
          </a:p>
          <a:p>
            <a:pPr marL="0" indent="0">
              <a:buNone/>
            </a:pPr>
            <a:endParaRPr lang="en-US" dirty="0">
              <a:solidFill>
                <a:schemeClr val="bg1"/>
              </a:solidFill>
            </a:endParaRPr>
          </a:p>
          <a:p>
            <a:pPr marL="0" indent="0">
              <a:buNone/>
            </a:pPr>
            <a:endParaRPr lang="en-US" dirty="0">
              <a:solidFill>
                <a:schemeClr val="bg1"/>
              </a:solidFill>
            </a:endParaRPr>
          </a:p>
        </p:txBody>
      </p:sp>
      <p:sp>
        <p:nvSpPr>
          <p:cNvPr id="4" name="Date Placeholder 3">
            <a:extLst>
              <a:ext uri="{FF2B5EF4-FFF2-40B4-BE49-F238E27FC236}">
                <a16:creationId xmlns:a16="http://schemas.microsoft.com/office/drawing/2014/main" id="{2E85466C-F56E-C41D-D80C-A366CAB001F2}"/>
              </a:ext>
            </a:extLst>
          </p:cNvPr>
          <p:cNvSpPr>
            <a:spLocks noGrp="1"/>
          </p:cNvSpPr>
          <p:nvPr>
            <p:ph type="dt" sz="half" idx="10"/>
          </p:nvPr>
        </p:nvSpPr>
        <p:spPr/>
        <p:txBody>
          <a:bodyPr/>
          <a:lstStyle/>
          <a:p>
            <a:fld id="{579F6069-8263-4296-913A-BC2234E8D32B}" type="datetime1">
              <a:rPr lang="en-US" smtClean="0"/>
              <a:t>6/2/2024</a:t>
            </a:fld>
            <a:endParaRPr lang="en-US"/>
          </a:p>
        </p:txBody>
      </p:sp>
      <p:sp>
        <p:nvSpPr>
          <p:cNvPr id="5" name="Footer Placeholder 4">
            <a:extLst>
              <a:ext uri="{FF2B5EF4-FFF2-40B4-BE49-F238E27FC236}">
                <a16:creationId xmlns:a16="http://schemas.microsoft.com/office/drawing/2014/main" id="{EB0DF871-849F-E405-5D98-7E4F8D9FD46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D07EE966-84E5-A1F8-CB03-83F16EEC0290}"/>
              </a:ext>
            </a:extLst>
          </p:cNvPr>
          <p:cNvSpPr>
            <a:spLocks noGrp="1"/>
          </p:cNvSpPr>
          <p:nvPr>
            <p:ph type="sldNum" sz="quarter" idx="12"/>
          </p:nvPr>
        </p:nvSpPr>
        <p:spPr/>
        <p:txBody>
          <a:bodyPr/>
          <a:lstStyle/>
          <a:p>
            <a:fld id="{C68AC1EC-23E2-4F0E-A5A4-674EC8DB954E}" type="slidenum">
              <a:rPr lang="en-US" smtClean="0"/>
              <a:t>5</a:t>
            </a:fld>
            <a:endParaRPr lang="en-US"/>
          </a:p>
        </p:txBody>
      </p:sp>
      <p:pic>
        <p:nvPicPr>
          <p:cNvPr id="8" name="Picture 7" descr="A screenshot of a computer&#10;&#10;Description automatically generated">
            <a:extLst>
              <a:ext uri="{FF2B5EF4-FFF2-40B4-BE49-F238E27FC236}">
                <a16:creationId xmlns:a16="http://schemas.microsoft.com/office/drawing/2014/main" id="{1899D664-F4DB-A860-4AD1-CEB862AC0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6930" y="96693"/>
            <a:ext cx="8916301" cy="2739736"/>
          </a:xfrm>
          <a:prstGeom prst="rect">
            <a:avLst/>
          </a:prstGeom>
        </p:spPr>
      </p:pic>
      <p:sp>
        <p:nvSpPr>
          <p:cNvPr id="9" name="TextBox 8">
            <a:extLst>
              <a:ext uri="{FF2B5EF4-FFF2-40B4-BE49-F238E27FC236}">
                <a16:creationId xmlns:a16="http://schemas.microsoft.com/office/drawing/2014/main" id="{02653575-A072-D2B5-6EB2-3DA70E61C0E9}"/>
              </a:ext>
            </a:extLst>
          </p:cNvPr>
          <p:cNvSpPr txBox="1"/>
          <p:nvPr/>
        </p:nvSpPr>
        <p:spPr>
          <a:xfrm>
            <a:off x="4858462" y="2893812"/>
            <a:ext cx="7259782" cy="369332"/>
          </a:xfrm>
          <a:prstGeom prst="rect">
            <a:avLst/>
          </a:prstGeom>
          <a:noFill/>
        </p:spPr>
        <p:txBody>
          <a:bodyPr wrap="square" rtlCol="0">
            <a:spAutoFit/>
          </a:bodyPr>
          <a:lstStyle/>
          <a:p>
            <a:r>
              <a:rPr lang="en-US" dirty="0"/>
              <a:t>This is uncleaned data pulled from the </a:t>
            </a:r>
            <a:r>
              <a:rPr lang="en-US" dirty="0" err="1"/>
              <a:t>volleybox</a:t>
            </a:r>
            <a:r>
              <a:rPr lang="en-US" dirty="0"/>
              <a:t> players page</a:t>
            </a:r>
          </a:p>
        </p:txBody>
      </p:sp>
      <p:pic>
        <p:nvPicPr>
          <p:cNvPr id="16" name="Picture 15" descr="A screenshot of a computer code&#10;&#10;Description automatically generated">
            <a:extLst>
              <a:ext uri="{FF2B5EF4-FFF2-40B4-BE49-F238E27FC236}">
                <a16:creationId xmlns:a16="http://schemas.microsoft.com/office/drawing/2014/main" id="{82DF5591-CB61-DA60-0D7B-E9DEE30A5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641" y="3429000"/>
            <a:ext cx="7436590" cy="3307378"/>
          </a:xfrm>
          <a:prstGeom prst="rect">
            <a:avLst/>
          </a:prstGeom>
        </p:spPr>
      </p:pic>
      <p:sp>
        <p:nvSpPr>
          <p:cNvPr id="17" name="TextBox 16">
            <a:extLst>
              <a:ext uri="{FF2B5EF4-FFF2-40B4-BE49-F238E27FC236}">
                <a16:creationId xmlns:a16="http://schemas.microsoft.com/office/drawing/2014/main" id="{AABA8BD3-0ED9-C057-13DD-1CE29E4A6FCC}"/>
              </a:ext>
            </a:extLst>
          </p:cNvPr>
          <p:cNvSpPr txBox="1"/>
          <p:nvPr/>
        </p:nvSpPr>
        <p:spPr>
          <a:xfrm>
            <a:off x="1926428" y="4947116"/>
            <a:ext cx="2871216" cy="1477328"/>
          </a:xfrm>
          <a:prstGeom prst="rect">
            <a:avLst/>
          </a:prstGeom>
          <a:noFill/>
        </p:spPr>
        <p:txBody>
          <a:bodyPr wrap="square" rtlCol="0">
            <a:spAutoFit/>
          </a:bodyPr>
          <a:lstStyle/>
          <a:p>
            <a:r>
              <a:rPr lang="en-US" dirty="0"/>
              <a:t>This is the work in progress for extracting data from one of the rosters I’ll be using data from</a:t>
            </a:r>
          </a:p>
        </p:txBody>
      </p:sp>
    </p:spTree>
    <p:extLst>
      <p:ext uri="{BB962C8B-B14F-4D97-AF65-F5344CB8AC3E}">
        <p14:creationId xmlns:p14="http://schemas.microsoft.com/office/powerpoint/2010/main" val="354566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A081-FD15-0EE0-FFF2-66E7EB415CEB}"/>
              </a:ext>
            </a:extLst>
          </p:cNvPr>
          <p:cNvSpPr>
            <a:spLocks noGrp="1"/>
          </p:cNvSpPr>
          <p:nvPr>
            <p:ph type="title"/>
          </p:nvPr>
        </p:nvSpPr>
        <p:spPr>
          <a:xfrm>
            <a:off x="65375" y="441805"/>
            <a:ext cx="11895715" cy="952885"/>
          </a:xfrm>
        </p:spPr>
        <p:txBody>
          <a:bodyPr>
            <a:normAutofit fontScale="90000"/>
          </a:bodyPr>
          <a:lstStyle/>
          <a:p>
            <a:r>
              <a:rPr lang="en-US" dirty="0"/>
              <a:t>This is what it looks like when I convert it into a string and try to extract and put the values into the correct columns</a:t>
            </a:r>
          </a:p>
        </p:txBody>
      </p:sp>
      <p:sp>
        <p:nvSpPr>
          <p:cNvPr id="4" name="Date Placeholder 3">
            <a:extLst>
              <a:ext uri="{FF2B5EF4-FFF2-40B4-BE49-F238E27FC236}">
                <a16:creationId xmlns:a16="http://schemas.microsoft.com/office/drawing/2014/main" id="{7EB3C5FD-33D9-C938-9F7B-A563CD7495D3}"/>
              </a:ext>
            </a:extLst>
          </p:cNvPr>
          <p:cNvSpPr>
            <a:spLocks noGrp="1"/>
          </p:cNvSpPr>
          <p:nvPr>
            <p:ph type="dt" sz="half" idx="10"/>
          </p:nvPr>
        </p:nvSpPr>
        <p:spPr/>
        <p:txBody>
          <a:bodyPr/>
          <a:lstStyle/>
          <a:p>
            <a:fld id="{579F6069-8263-4296-913A-BC2234E8D32B}" type="datetime1">
              <a:rPr lang="en-US" smtClean="0"/>
              <a:t>6/2/2024</a:t>
            </a:fld>
            <a:endParaRPr lang="en-US"/>
          </a:p>
        </p:txBody>
      </p:sp>
      <p:sp>
        <p:nvSpPr>
          <p:cNvPr id="5" name="Footer Placeholder 4">
            <a:extLst>
              <a:ext uri="{FF2B5EF4-FFF2-40B4-BE49-F238E27FC236}">
                <a16:creationId xmlns:a16="http://schemas.microsoft.com/office/drawing/2014/main" id="{BC57DDAC-155F-E322-074D-16E26854CE0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6381254-4CEA-7F1D-C099-535A5B0CD90B}"/>
              </a:ext>
            </a:extLst>
          </p:cNvPr>
          <p:cNvSpPr>
            <a:spLocks noGrp="1"/>
          </p:cNvSpPr>
          <p:nvPr>
            <p:ph type="sldNum" sz="quarter" idx="12"/>
          </p:nvPr>
        </p:nvSpPr>
        <p:spPr/>
        <p:txBody>
          <a:bodyPr/>
          <a:lstStyle/>
          <a:p>
            <a:fld id="{C68AC1EC-23E2-4F0E-A5A4-674EC8DB954E}" type="slidenum">
              <a:rPr lang="en-US" smtClean="0"/>
              <a:t>6</a:t>
            </a:fld>
            <a:endParaRPr lang="en-US"/>
          </a:p>
        </p:txBody>
      </p:sp>
      <p:pic>
        <p:nvPicPr>
          <p:cNvPr id="8" name="Picture 7" descr="A screenshot of a computer&#10;&#10;Description automatically generated">
            <a:extLst>
              <a:ext uri="{FF2B5EF4-FFF2-40B4-BE49-F238E27FC236}">
                <a16:creationId xmlns:a16="http://schemas.microsoft.com/office/drawing/2014/main" id="{52D4546B-A9C5-E931-A74D-C85E4FD17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1051" y="1274618"/>
            <a:ext cx="7925574" cy="5403273"/>
          </a:xfrm>
          <a:prstGeom prst="rect">
            <a:avLst/>
          </a:prstGeom>
        </p:spPr>
      </p:pic>
      <p:sp>
        <p:nvSpPr>
          <p:cNvPr id="9" name="TextBox 8">
            <a:extLst>
              <a:ext uri="{FF2B5EF4-FFF2-40B4-BE49-F238E27FC236}">
                <a16:creationId xmlns:a16="http://schemas.microsoft.com/office/drawing/2014/main" id="{7316A5AA-FFCD-2283-0AAD-8829858FBAFD}"/>
              </a:ext>
            </a:extLst>
          </p:cNvPr>
          <p:cNvSpPr txBox="1"/>
          <p:nvPr/>
        </p:nvSpPr>
        <p:spPr>
          <a:xfrm>
            <a:off x="65374" y="2492906"/>
            <a:ext cx="3656233" cy="1477328"/>
          </a:xfrm>
          <a:prstGeom prst="rect">
            <a:avLst/>
          </a:prstGeom>
          <a:noFill/>
        </p:spPr>
        <p:txBody>
          <a:bodyPr wrap="square" rtlCol="0">
            <a:spAutoFit/>
          </a:bodyPr>
          <a:lstStyle/>
          <a:p>
            <a:r>
              <a:rPr lang="en-US" dirty="0"/>
              <a:t>Essentially the data sets I'm going to collect are going to require a lot of cleaning and a lot of </a:t>
            </a:r>
            <a:r>
              <a:rPr lang="en-US" dirty="0" err="1"/>
              <a:t>soup.findall</a:t>
            </a:r>
            <a:r>
              <a:rPr lang="en-US" dirty="0"/>
              <a:t>() to get what I need for web scraping.</a:t>
            </a:r>
          </a:p>
        </p:txBody>
      </p:sp>
    </p:spTree>
    <p:extLst>
      <p:ext uri="{BB962C8B-B14F-4D97-AF65-F5344CB8AC3E}">
        <p14:creationId xmlns:p14="http://schemas.microsoft.com/office/powerpoint/2010/main" val="80441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0F1F-F842-3A48-89C1-E1E4407B16DC}"/>
              </a:ext>
            </a:extLst>
          </p:cNvPr>
          <p:cNvSpPr>
            <a:spLocks noGrp="1"/>
          </p:cNvSpPr>
          <p:nvPr>
            <p:ph type="title"/>
          </p:nvPr>
        </p:nvSpPr>
        <p:spPr>
          <a:xfrm>
            <a:off x="620204" y="320675"/>
            <a:ext cx="8534400" cy="1507067"/>
          </a:xfrm>
        </p:spPr>
        <p:txBody>
          <a:bodyPr/>
          <a:lstStyle/>
          <a:p>
            <a:r>
              <a:rPr lang="en-US" dirty="0"/>
              <a:t>Next steps</a:t>
            </a:r>
          </a:p>
        </p:txBody>
      </p:sp>
      <p:sp>
        <p:nvSpPr>
          <p:cNvPr id="3" name="Content Placeholder 2">
            <a:extLst>
              <a:ext uri="{FF2B5EF4-FFF2-40B4-BE49-F238E27FC236}">
                <a16:creationId xmlns:a16="http://schemas.microsoft.com/office/drawing/2014/main" id="{CA628CA9-756C-49CD-8D2F-E4A335E3DA30}"/>
              </a:ext>
            </a:extLst>
          </p:cNvPr>
          <p:cNvSpPr>
            <a:spLocks noGrp="1"/>
          </p:cNvSpPr>
          <p:nvPr>
            <p:ph idx="1"/>
          </p:nvPr>
        </p:nvSpPr>
        <p:spPr>
          <a:xfrm>
            <a:off x="684212" y="1621366"/>
            <a:ext cx="8534400" cy="3615267"/>
          </a:xfrm>
        </p:spPr>
        <p:txBody>
          <a:bodyPr/>
          <a:lstStyle/>
          <a:p>
            <a:r>
              <a:rPr lang="en-US" dirty="0">
                <a:solidFill>
                  <a:schemeClr val="bg1"/>
                </a:solidFill>
              </a:rPr>
              <a:t>The most important thing for me to focus on right now is web scraping and consolidating all the roster data from the D1 schools.</a:t>
            </a:r>
          </a:p>
          <a:p>
            <a:r>
              <a:rPr lang="en-US" dirty="0">
                <a:solidFill>
                  <a:schemeClr val="bg1"/>
                </a:solidFill>
              </a:rPr>
              <a:t>There’s 59 D1 programs with men’s volleyball so I need to web scrape as much as possible. </a:t>
            </a:r>
          </a:p>
          <a:p>
            <a:r>
              <a:rPr lang="en-US" dirty="0">
                <a:solidFill>
                  <a:schemeClr val="bg1"/>
                </a:solidFill>
              </a:rPr>
              <a:t>After I need to clean it all up and combine them all together into one data set.</a:t>
            </a:r>
          </a:p>
          <a:p>
            <a:r>
              <a:rPr lang="en-US" dirty="0">
                <a:solidFill>
                  <a:schemeClr val="bg1"/>
                </a:solidFill>
              </a:rPr>
              <a:t>I should be able to convert most of the data I’ve collected into numerical data so I believe that using linear regression will be my best bet.</a:t>
            </a:r>
          </a:p>
        </p:txBody>
      </p:sp>
      <p:sp>
        <p:nvSpPr>
          <p:cNvPr id="4" name="Date Placeholder 3">
            <a:extLst>
              <a:ext uri="{FF2B5EF4-FFF2-40B4-BE49-F238E27FC236}">
                <a16:creationId xmlns:a16="http://schemas.microsoft.com/office/drawing/2014/main" id="{DF220B1A-FB56-0CD6-E299-8D62BE6DBC8D}"/>
              </a:ext>
            </a:extLst>
          </p:cNvPr>
          <p:cNvSpPr>
            <a:spLocks noGrp="1"/>
          </p:cNvSpPr>
          <p:nvPr>
            <p:ph type="dt" sz="half" idx="10"/>
          </p:nvPr>
        </p:nvSpPr>
        <p:spPr/>
        <p:txBody>
          <a:bodyPr/>
          <a:lstStyle/>
          <a:p>
            <a:fld id="{579F6069-8263-4296-913A-BC2234E8D32B}" type="datetime1">
              <a:rPr lang="en-US" smtClean="0"/>
              <a:t>6/2/2024</a:t>
            </a:fld>
            <a:endParaRPr lang="en-US"/>
          </a:p>
        </p:txBody>
      </p:sp>
      <p:sp>
        <p:nvSpPr>
          <p:cNvPr id="5" name="Footer Placeholder 4">
            <a:extLst>
              <a:ext uri="{FF2B5EF4-FFF2-40B4-BE49-F238E27FC236}">
                <a16:creationId xmlns:a16="http://schemas.microsoft.com/office/drawing/2014/main" id="{6917ADCC-6F79-FD6B-139F-4C4B38F9949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0816DED-7A0E-7EB9-F51E-1B417BF8D9CB}"/>
              </a:ext>
            </a:extLst>
          </p:cNvPr>
          <p:cNvSpPr>
            <a:spLocks noGrp="1"/>
          </p:cNvSpPr>
          <p:nvPr>
            <p:ph type="sldNum" sz="quarter" idx="12"/>
          </p:nvPr>
        </p:nvSpPr>
        <p:spPr/>
        <p:txBody>
          <a:bodyPr/>
          <a:lstStyle/>
          <a:p>
            <a:fld id="{C68AC1EC-23E2-4F0E-A5A4-674EC8DB954E}" type="slidenum">
              <a:rPr lang="en-US" smtClean="0"/>
              <a:t>7</a:t>
            </a:fld>
            <a:endParaRPr lang="en-US"/>
          </a:p>
        </p:txBody>
      </p:sp>
    </p:spTree>
    <p:extLst>
      <p:ext uri="{BB962C8B-B14F-4D97-AF65-F5344CB8AC3E}">
        <p14:creationId xmlns:p14="http://schemas.microsoft.com/office/powerpoint/2010/main" val="338605824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82</TotalTime>
  <Words>758</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Slice</vt:lpstr>
      <vt:lpstr>Chance to go pro in men’s indoor volleyball If you’re from the usa</vt:lpstr>
      <vt:lpstr>Volleyball background </vt:lpstr>
      <vt:lpstr>Proposed vision TO TACKLE THE PROBLEM </vt:lpstr>
      <vt:lpstr>Potential impact</vt:lpstr>
      <vt:lpstr>The data set </vt:lpstr>
      <vt:lpstr>This is what it looks like when I convert it into a string and try to extract and put the values into the correct columns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aaron</dc:creator>
  <cp:lastModifiedBy>aaron</cp:lastModifiedBy>
  <cp:revision>1</cp:revision>
  <dcterms:created xsi:type="dcterms:W3CDTF">2024-06-03T02:32:33Z</dcterms:created>
  <dcterms:modified xsi:type="dcterms:W3CDTF">2024-06-03T03:54:43Z</dcterms:modified>
</cp:coreProperties>
</file>