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75" r:id="rId4"/>
    <p:sldId id="272" r:id="rId5"/>
    <p:sldId id="271" r:id="rId6"/>
    <p:sldId id="269" r:id="rId7"/>
    <p:sldId id="265" r:id="rId8"/>
    <p:sldId id="270" r:id="rId9"/>
    <p:sldId id="266" r:id="rId10"/>
    <p:sldId id="263" r:id="rId11"/>
    <p:sldId id="262" r:id="rId12"/>
    <p:sldId id="274" r:id="rId13"/>
    <p:sldId id="273" r:id="rId14"/>
    <p:sldId id="268"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62" d="100"/>
          <a:sy n="162" d="100"/>
        </p:scale>
        <p:origin x="2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8/17/2023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8/17/2023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Rectangle 2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cNvSpPr>
            <a:spLocks noGrp="1"/>
          </p:cNvSpPr>
          <p:nvPr>
            <p:ph type="ctrTitle"/>
          </p:nvPr>
        </p:nvSpPr>
        <p:spPr>
          <a:xfrm>
            <a:off x="3315031" y="1380754"/>
            <a:ext cx="5561938" cy="2513516"/>
          </a:xfrm>
        </p:spPr>
        <p:txBody>
          <a:bodyPr>
            <a:normAutofit/>
          </a:bodyPr>
          <a:lstStyle/>
          <a:p>
            <a:r>
              <a:rPr lang="en-US"/>
              <a:t>Splunk </a:t>
            </a:r>
          </a:p>
        </p:txBody>
      </p:sp>
      <p:sp>
        <p:nvSpPr>
          <p:cNvPr id="28" name="Arc 2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CA5B86D-7E37-429E-6951-F2BB2E888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538413"/>
            <a:ext cx="3810000" cy="17811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B9BE52-E693-6344-BEED-8C34FF9D9520}"/>
              </a:ext>
            </a:extLst>
          </p:cNvPr>
          <p:cNvSpPr txBox="1"/>
          <p:nvPr/>
        </p:nvSpPr>
        <p:spPr>
          <a:xfrm>
            <a:off x="8906943" y="4983042"/>
            <a:ext cx="2685111" cy="646331"/>
          </a:xfrm>
          <a:prstGeom prst="rect">
            <a:avLst/>
          </a:prstGeom>
          <a:noFill/>
        </p:spPr>
        <p:txBody>
          <a:bodyPr wrap="square" rtlCol="0">
            <a:spAutoFit/>
          </a:bodyPr>
          <a:lstStyle/>
          <a:p>
            <a:r>
              <a:rPr lang="en-US" b="1" dirty="0"/>
              <a:t>Presented By</a:t>
            </a:r>
          </a:p>
          <a:p>
            <a:pPr algn="ctr"/>
            <a:r>
              <a:rPr lang="en-US"/>
              <a:t>Avanish </a:t>
            </a:r>
            <a:r>
              <a:rPr lang="en-US" dirty="0"/>
              <a:t>Chandra</a:t>
            </a:r>
          </a:p>
        </p:txBody>
      </p:sp>
    </p:spTree>
    <p:extLst>
      <p:ext uri="{BB962C8B-B14F-4D97-AF65-F5344CB8AC3E}">
        <p14:creationId xmlns:p14="http://schemas.microsoft.com/office/powerpoint/2010/main" val="21789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p:cNvSpPr>
            <a:spLocks noGrp="1"/>
          </p:cNvSpPr>
          <p:nvPr>
            <p:ph type="ctrTitle"/>
          </p:nvPr>
        </p:nvSpPr>
        <p:spPr>
          <a:xfrm>
            <a:off x="838200" y="365125"/>
            <a:ext cx="5393361" cy="1325563"/>
          </a:xfrm>
        </p:spPr>
        <p:txBody>
          <a:bodyPr>
            <a:normAutofit/>
          </a:bodyPr>
          <a:lstStyle/>
          <a:p>
            <a:r>
              <a:rPr lang="en-US" b="1" dirty="0">
                <a:latin typeface="system-ui"/>
                <a:cs typeface="Calibri Light"/>
              </a:rPr>
              <a:t>Features of Splunk</a:t>
            </a:r>
            <a:endParaRPr lang="en-US" b="1" dirty="0">
              <a:cs typeface="Calibri Light"/>
            </a:endParaRPr>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838200" y="1825625"/>
            <a:ext cx="5393361" cy="4351338"/>
          </a:xfrm>
        </p:spPr>
        <p:txBody>
          <a:bodyPr>
            <a:normAutofit/>
          </a:bodyPr>
          <a:lstStyle/>
          <a:p>
            <a:pPr>
              <a:buFont typeface="Arial"/>
            </a:pPr>
            <a:r>
              <a:rPr lang="en-US" sz="2000" b="1">
                <a:latin typeface="system-ui"/>
                <a:ea typeface="+mn-lt"/>
                <a:cs typeface="+mn-lt"/>
              </a:rPr>
              <a:t>Real-time data processing</a:t>
            </a:r>
          </a:p>
          <a:p>
            <a:pPr>
              <a:buFont typeface="Arial"/>
            </a:pPr>
            <a:r>
              <a:rPr lang="en-US" sz="2000" b="1">
                <a:latin typeface="system-ui"/>
                <a:ea typeface="+mn-lt"/>
                <a:cs typeface="+mn-lt"/>
              </a:rPr>
              <a:t>Support for various data formats (CSV, JSON, etc.)</a:t>
            </a:r>
          </a:p>
          <a:p>
            <a:pPr>
              <a:buFont typeface="Arial"/>
            </a:pPr>
            <a:r>
              <a:rPr lang="en-US" sz="2000" b="1">
                <a:latin typeface="system-ui"/>
                <a:ea typeface="+mn-lt"/>
                <a:cs typeface="+mn-lt"/>
              </a:rPr>
              <a:t>Powerful search and investigation capabilities</a:t>
            </a:r>
          </a:p>
          <a:p>
            <a:pPr>
              <a:buFont typeface="Arial"/>
            </a:pPr>
            <a:r>
              <a:rPr lang="en-US" sz="2000" b="1">
                <a:latin typeface="system-ui"/>
                <a:ea typeface="+mn-lt"/>
                <a:cs typeface="+mn-lt"/>
              </a:rPr>
              <a:t>Troubleshooting and performance improvement</a:t>
            </a:r>
          </a:p>
          <a:p>
            <a:pPr>
              <a:buFont typeface="Arial"/>
            </a:pPr>
            <a:r>
              <a:rPr lang="en-US" sz="2000" b="1">
                <a:latin typeface="system-ui"/>
                <a:ea typeface="+mn-lt"/>
                <a:cs typeface="+mn-lt"/>
              </a:rPr>
              <a:t>Monitoring business metrics</a:t>
            </a:r>
          </a:p>
          <a:p>
            <a:pPr>
              <a:buFont typeface="Arial"/>
            </a:pPr>
            <a:r>
              <a:rPr lang="en-US" sz="2000" b="1">
                <a:latin typeface="system-ui"/>
                <a:ea typeface="+mn-lt"/>
                <a:cs typeface="+mn-lt"/>
              </a:rPr>
              <a:t>Visualization and analysis through dashboards</a:t>
            </a:r>
            <a:endParaRPr lang="en-US" sz="2000" b="1">
              <a:latin typeface="system-ui"/>
              <a:cs typeface="Calibri"/>
            </a:endParaRPr>
          </a:p>
          <a:p>
            <a:pPr>
              <a:buFont typeface="Arial"/>
            </a:pPr>
            <a:r>
              <a:rPr lang="en-US" sz="2000" b="1">
                <a:latin typeface="system-ui"/>
                <a:ea typeface="+mn-lt"/>
                <a:cs typeface="+mn-lt"/>
              </a:rPr>
              <a:t>IT system performance analysis</a:t>
            </a:r>
            <a:endParaRPr lang="en-US" sz="2000" b="1">
              <a:latin typeface="system-ui"/>
              <a:cs typeface="Calibri"/>
            </a:endParaRPr>
          </a:p>
          <a:p>
            <a:pPr>
              <a:buFont typeface="Arial"/>
            </a:pPr>
            <a:r>
              <a:rPr lang="en-US" sz="2000" b="1">
                <a:latin typeface="system-ui"/>
                <a:ea typeface="+mn-lt"/>
                <a:cs typeface="+mn-lt"/>
              </a:rPr>
              <a:t>Integration of Artificial Intelligence</a:t>
            </a:r>
          </a:p>
          <a:p>
            <a:pPr lvl="0">
              <a:buFont typeface="Arial"/>
              <a:buChar char="•"/>
            </a:pPr>
            <a:endParaRPr lang="en-US" sz="2000" b="1" dirty="0">
              <a:cs typeface="Calibri"/>
            </a:endParaRPr>
          </a:p>
        </p:txBody>
      </p:sp>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Research">
            <a:extLst>
              <a:ext uri="{FF2B5EF4-FFF2-40B4-BE49-F238E27FC236}">
                <a16:creationId xmlns:a16="http://schemas.microsoft.com/office/drawing/2014/main" id="{3B1EF10C-FA33-AFF4-CB2F-D24998DFA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175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a:solidFill>
                  <a:srgbClr val="FFFFFF"/>
                </a:solidFill>
                <a:latin typeface="system-ui"/>
                <a:cs typeface="Calibri Light"/>
              </a:rPr>
              <a:t>Splunk Dashboard</a:t>
            </a:r>
            <a:endParaRPr lang="en-US">
              <a:solidFill>
                <a:srgbClr val="FFFFFF"/>
              </a:solidFill>
              <a:cs typeface="Calibri Light"/>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a:buFont typeface="Arial"/>
            </a:pPr>
            <a:r>
              <a:rPr lang="en-US" sz="2200" b="1">
                <a:latin typeface="system-ui"/>
              </a:rPr>
              <a:t>Splunk Dashboards contain data visualization displays such as tables, charts, lists, and maps.</a:t>
            </a:r>
            <a:endParaRPr lang="en-US" sz="2200" b="1">
              <a:latin typeface="system-ui"/>
              <a:cs typeface="Calibri"/>
            </a:endParaRPr>
          </a:p>
          <a:p>
            <a:pPr>
              <a:buFont typeface="Arial"/>
            </a:pPr>
            <a:r>
              <a:rPr lang="en-US" sz="2200" b="1">
                <a:latin typeface="system-ui"/>
              </a:rPr>
              <a:t>Users can build and edit dashboards using the Splunk Web dashboard editor.</a:t>
            </a:r>
          </a:p>
          <a:p>
            <a:pPr>
              <a:buFont typeface="Arial"/>
            </a:pPr>
            <a:r>
              <a:rPr lang="en-US" sz="2200" b="1">
                <a:latin typeface="system-ui"/>
              </a:rPr>
              <a:t>Steps for building a dashboard:</a:t>
            </a:r>
          </a:p>
          <a:p>
            <a:pPr>
              <a:buFont typeface="Arial"/>
            </a:pPr>
            <a:r>
              <a:rPr lang="en-US" sz="2200" b="1">
                <a:latin typeface="system-ui"/>
              </a:rPr>
              <a:t>Add content (searches, reports, panels)</a:t>
            </a:r>
            <a:endParaRPr lang="en-US" sz="2200" b="1">
              <a:latin typeface="system-ui"/>
              <a:cs typeface="Calibri"/>
            </a:endParaRPr>
          </a:p>
          <a:p>
            <a:pPr>
              <a:buFont typeface="Arial"/>
            </a:pPr>
            <a:r>
              <a:rPr lang="en-US" sz="2200" b="1">
                <a:latin typeface="system-ui"/>
              </a:rPr>
              <a:t>Design the user interface</a:t>
            </a:r>
            <a:endParaRPr lang="en-US" sz="2200" b="1">
              <a:latin typeface="system-ui"/>
              <a:cs typeface="Calibri"/>
            </a:endParaRPr>
          </a:p>
          <a:p>
            <a:pPr>
              <a:buFont typeface="Arial"/>
            </a:pPr>
            <a:r>
              <a:rPr lang="en-US" sz="2200" b="1">
                <a:latin typeface="system-ui"/>
              </a:rPr>
              <a:t>Add interactivity (optional)</a:t>
            </a:r>
            <a:endParaRPr lang="en-US" sz="2200" b="1">
              <a:latin typeface="system-ui"/>
              <a:cs typeface="Calibri"/>
            </a:endParaRPr>
          </a:p>
          <a:p>
            <a:pPr>
              <a:buFont typeface="Arial"/>
            </a:pPr>
            <a:r>
              <a:rPr lang="en-US" sz="2200" b="1">
                <a:latin typeface="system-ui"/>
              </a:rPr>
              <a:t>Customize the dashboard</a:t>
            </a:r>
            <a:endParaRPr lang="en-US" sz="2200" b="1">
              <a:latin typeface="system-ui"/>
              <a:cs typeface="Calibri"/>
            </a:endParaRPr>
          </a:p>
          <a:p>
            <a:pPr>
              <a:buFont typeface="Arial"/>
            </a:pPr>
            <a:r>
              <a:rPr lang="en-US" sz="2200" b="1">
                <a:latin typeface="system-ui"/>
              </a:rPr>
              <a:t>Build and edit using Splunk Web Dashboard Editor</a:t>
            </a:r>
          </a:p>
          <a:p>
            <a:pPr marL="0" lvl="0" indent="0">
              <a:buNone/>
            </a:pPr>
            <a:endParaRPr lang="en-US" sz="2200" b="1">
              <a:cs typeface="Calibri"/>
            </a:endParaRP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5892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b="1" dirty="0">
                <a:solidFill>
                  <a:schemeClr val="bg1"/>
                </a:solidFill>
              </a:rPr>
              <a:t>Splunk Dashboard Customization</a:t>
            </a:r>
            <a:endParaRPr lang="en-US" dirty="0">
              <a:solidFill>
                <a:schemeClr val="bg1"/>
              </a:solidFill>
              <a:cs typeface="Calibri Light"/>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608320" cy="4889350"/>
          </a:xfrm>
        </p:spPr>
        <p:txBody>
          <a:bodyPr anchor="t">
            <a:normAutofit fontScale="77500" lnSpcReduction="20000"/>
          </a:bodyPr>
          <a:lstStyle/>
          <a:p>
            <a:pPr marL="342900" marR="0" lvl="0" indent="-342900">
              <a:lnSpc>
                <a:spcPct val="107000"/>
              </a:lnSpc>
              <a:spcBef>
                <a:spcPts val="0"/>
              </a:spcBef>
              <a:spcAft>
                <a:spcPts val="800"/>
              </a:spcAft>
              <a:buFont typeface="+mj-lt"/>
              <a:buAutoNum type="arabicPeriod"/>
              <a:tabLst>
                <a:tab pos="457200" algn="l"/>
              </a:tabLst>
            </a:pPr>
            <a:r>
              <a:rPr lang="en-US" sz="1800" b="1" dirty="0">
                <a:solidFill>
                  <a:srgbClr val="000000"/>
                </a:solidFill>
                <a:effectLst/>
                <a:latin typeface="inherit"/>
                <a:ea typeface="Times New Roman" panose="02020603050405020304" pitchFamily="18" charset="0"/>
                <a:cs typeface="Times New Roman" panose="02020603050405020304" pitchFamily="18" charset="0"/>
              </a:rPr>
              <a:t>Choose between Absolute and Grid layout options in Dashboard Studio to customize the placement and arrangement of visualizations on your dashboard. Absolute layout allows for precise positioning and layering, while Grid layout provides alignment and automatic resizing for quick and tidy dashboards.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solidFill>
                  <a:srgbClr val="000000"/>
                </a:solidFill>
                <a:effectLst/>
                <a:latin typeface="inherit"/>
                <a:ea typeface="Times New Roman" panose="02020603050405020304" pitchFamily="18" charset="0"/>
                <a:cs typeface="Times New Roman" panose="02020603050405020304" pitchFamily="18" charset="0"/>
              </a:rPr>
              <a:t>Modify chart colors using Dashboard Studio's native capabilities. You can adjust colors through the UI or in the source code. Specify HEX colors or select from predefined color palettes for Single Value, Table, and custom Choropleth </a:t>
            </a:r>
            <a:r>
              <a:rPr lang="en-US" sz="1800" b="1" dirty="0" err="1">
                <a:solidFill>
                  <a:srgbClr val="000000"/>
                </a:solidFill>
                <a:effectLst/>
                <a:latin typeface="inherit"/>
                <a:ea typeface="Times New Roman" panose="02020603050405020304" pitchFamily="18" charset="0"/>
                <a:cs typeface="Times New Roman" panose="02020603050405020304" pitchFamily="18" charset="0"/>
              </a:rPr>
              <a:t>SVGs.</a:t>
            </a:r>
            <a:r>
              <a:rPr lang="en-US" sz="1800" b="1" dirty="0">
                <a:solidFill>
                  <a:srgbClr val="000000"/>
                </a:solidFill>
                <a:effectLst/>
                <a:latin typeface="inherit"/>
                <a:ea typeface="Times New Roman" panose="02020603050405020304" pitchFamily="18" charset="0"/>
                <a:cs typeface="Times New Roman" panose="02020603050405020304" pitchFamily="18" charset="0"/>
              </a:rPr>
              <a:t> For other visualizations like area charts or bar charts, you can define colors in the source code, either as a palette or for individual fields.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solidFill>
                  <a:srgbClr val="000000"/>
                </a:solidFill>
                <a:effectLst/>
                <a:latin typeface="inherit"/>
                <a:ea typeface="Times New Roman" panose="02020603050405020304" pitchFamily="18" charset="0"/>
                <a:cs typeface="Times New Roman" panose="02020603050405020304" pitchFamily="18" charset="0"/>
              </a:rPr>
              <a:t>Incorporate images and GIFs into your dashboard with Dashboard Studio's Absolute layout. Upload images directly or use image URLs. Adjust the scale of background images and utilize additional images for corporate logos or animated elements.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solidFill>
                  <a:srgbClr val="000000"/>
                </a:solidFill>
                <a:effectLst/>
                <a:latin typeface="inherit"/>
                <a:ea typeface="Times New Roman" panose="02020603050405020304" pitchFamily="18" charset="0"/>
                <a:cs typeface="Times New Roman" panose="02020603050405020304" pitchFamily="18" charset="0"/>
              </a:rPr>
              <a:t>Enhance your dashboard with text boxes, available in Dashboard Studio's Absolute layout. Text boxes can be used to provide static information or contextual details about the dashboard.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solidFill>
                  <a:srgbClr val="000000"/>
                </a:solidFill>
                <a:effectLst/>
                <a:latin typeface="inherit"/>
                <a:ea typeface="Times New Roman" panose="02020603050405020304" pitchFamily="18" charset="0"/>
                <a:cs typeface="Times New Roman" panose="02020603050405020304" pitchFamily="18" charset="0"/>
              </a:rPr>
              <a:t>Use shapes and lines in Dashboard Studio's Absolute layout to add visual elements, group objects, create layers between visualizations and the background, and establish connections between objects. Shapes and lines can enhance the aesthetics and organization of your dashboard.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b="0" i="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46348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1F64-5518-1882-146E-638D6B391736}"/>
              </a:ext>
            </a:extLst>
          </p:cNvPr>
          <p:cNvSpPr>
            <a:spLocks noGrp="1"/>
          </p:cNvSpPr>
          <p:nvPr>
            <p:ph type="title"/>
          </p:nvPr>
        </p:nvSpPr>
        <p:spPr/>
        <p:txBody>
          <a:bodyPr/>
          <a:lstStyle/>
          <a:p>
            <a:pPr algn="ctr"/>
            <a:r>
              <a:rPr lang="en-US" b="1"/>
              <a:t>Splunk Customized Dashboard</a:t>
            </a:r>
            <a:endParaRPr lang="en-US" b="1" dirty="0"/>
          </a:p>
        </p:txBody>
      </p:sp>
      <p:pic>
        <p:nvPicPr>
          <p:cNvPr id="8" name="Content Placeholder 4">
            <a:extLst>
              <a:ext uri="{FF2B5EF4-FFF2-40B4-BE49-F238E27FC236}">
                <a16:creationId xmlns:a16="http://schemas.microsoft.com/office/drawing/2014/main" id="{1053654C-8D4C-E79F-1D15-5D053E04EA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558" y="1374781"/>
            <a:ext cx="9098322" cy="5118094"/>
          </a:xfrm>
        </p:spPr>
      </p:pic>
    </p:spTree>
    <p:extLst>
      <p:ext uri="{BB962C8B-B14F-4D97-AF65-F5344CB8AC3E}">
        <p14:creationId xmlns:p14="http://schemas.microsoft.com/office/powerpoint/2010/main" val="269721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a:solidFill>
                  <a:srgbClr val="FFFFFF"/>
                </a:solidFill>
                <a:latin typeface="system-ui"/>
                <a:cs typeface="Calibri Light"/>
              </a:rPr>
              <a:t>Conclusion</a:t>
            </a:r>
            <a:endParaRPr lang="en-US">
              <a:solidFill>
                <a:srgbClr val="FFFFFF"/>
              </a:solidFill>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algn="l">
              <a:buFont typeface="Arial" panose="020B0604020202020204" pitchFamily="34" charset="0"/>
              <a:buChar char="•"/>
            </a:pPr>
            <a:r>
              <a:rPr lang="en-US" sz="1800" b="0" i="0" dirty="0">
                <a:effectLst/>
                <a:latin typeface="Söhne"/>
              </a:rPr>
              <a:t>Splunk is a powerful software platform designed to process and analyze machine-generated data, providing valuable insights and troubleshooting capabilities.</a:t>
            </a:r>
          </a:p>
          <a:p>
            <a:pPr algn="l">
              <a:buFont typeface="Arial" panose="020B0604020202020204" pitchFamily="34" charset="0"/>
              <a:buChar char="•"/>
            </a:pPr>
            <a:r>
              <a:rPr lang="en-US" sz="1800" b="0" i="0" dirty="0">
                <a:effectLst/>
                <a:latin typeface="Söhne"/>
              </a:rPr>
              <a:t>Co-founded in 2003, Splunk was created to address the challenges faced by companies in understanding and leveraging their information caves.</a:t>
            </a:r>
          </a:p>
          <a:p>
            <a:pPr algn="l">
              <a:buFont typeface="Arial" panose="020B0604020202020204" pitchFamily="34" charset="0"/>
              <a:buChar char="•"/>
            </a:pPr>
            <a:r>
              <a:rPr lang="en-US" sz="1800" b="0" i="0" dirty="0">
                <a:effectLst/>
                <a:latin typeface="Söhne"/>
              </a:rPr>
              <a:t>With its search engine for log files, Splunk offers a comprehensive solution for navigating complex and unstructured machine data.</a:t>
            </a:r>
          </a:p>
          <a:p>
            <a:pPr algn="l">
              <a:buFont typeface="Arial" panose="020B0604020202020204" pitchFamily="34" charset="0"/>
              <a:buChar char="•"/>
            </a:pPr>
            <a:r>
              <a:rPr lang="en-US" sz="1800" b="0" i="0" dirty="0">
                <a:effectLst/>
                <a:latin typeface="Söhne"/>
              </a:rPr>
              <a:t>Over the years, Splunk has gained widespread adoption, becoming a go-to tool for data analysts and sysadmins in various industries, empowering them to make informed decisions and drive innovation.</a:t>
            </a: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249636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p:cNvSpPr>
            <a:spLocks noGrp="1"/>
          </p:cNvSpPr>
          <p:nvPr>
            <p:ph type="ctrTitle"/>
          </p:nvPr>
        </p:nvSpPr>
        <p:spPr>
          <a:xfrm>
            <a:off x="1524003" y="1999615"/>
            <a:ext cx="9144000" cy="2764028"/>
          </a:xfrm>
        </p:spPr>
        <p:txBody>
          <a:bodyPr vert="horz" lIns="91440" tIns="45720" rIns="91440" bIns="45720" rtlCol="0" anchor="ctr">
            <a:normAutofit/>
          </a:bodyPr>
          <a:lstStyle/>
          <a:p>
            <a:pPr algn="ctr"/>
            <a:r>
              <a:rPr lang="en-US" sz="7200" dirty="0"/>
              <a:t>Thank You</a:t>
            </a:r>
            <a:endParaRPr lang="en-US" sz="7200" kern="1200" dirty="0">
              <a:solidFill>
                <a:schemeClr val="tx1"/>
              </a:solidFill>
              <a:latin typeface="+mj-lt"/>
              <a:ea typeface="+mj-ea"/>
              <a:cs typeface="+mj-cs"/>
            </a:endParaRPr>
          </a:p>
        </p:txBody>
      </p:sp>
      <p:sp>
        <p:nvSpPr>
          <p:cNvPr id="27" name="Rectangle 2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81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b="0" i="0" dirty="0">
                <a:solidFill>
                  <a:srgbClr val="ECECF1"/>
                </a:solidFill>
                <a:effectLst/>
                <a:latin typeface="Söhne"/>
              </a:rPr>
              <a:t>Agenda</a:t>
            </a:r>
            <a:endParaRPr lang="en-US" b="1" dirty="0">
              <a:solidFill>
                <a:srgbClr val="FFFFFF"/>
              </a:solidFill>
              <a:cs typeface="Calibri Light"/>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1340370"/>
            <a:ext cx="5257799" cy="4369859"/>
          </a:xfrm>
        </p:spPr>
        <p:txBody>
          <a:bodyPr anchor="t">
            <a:normAutofit/>
          </a:bodyPr>
          <a:lstStyle/>
          <a:p>
            <a:pPr>
              <a:lnSpc>
                <a:spcPct val="107000"/>
              </a:lnSpc>
              <a:spcBef>
                <a:spcPts val="0"/>
              </a:spcBef>
              <a:spcAft>
                <a:spcPts val="800"/>
              </a:spcAft>
            </a:pPr>
            <a:r>
              <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Background and Founding</a:t>
            </a:r>
          </a:p>
          <a:p>
            <a:pPr>
              <a:lnSpc>
                <a:spcPct val="107000"/>
              </a:lnSpc>
              <a:spcBef>
                <a:spcPts val="0"/>
              </a:spcBef>
              <a:spcAft>
                <a:spcPts val="800"/>
              </a:spcAft>
            </a:pPr>
            <a:endPar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07000"/>
              </a:lnSpc>
              <a:spcBef>
                <a:spcPts val="0"/>
              </a:spcBef>
              <a:spcAft>
                <a:spcPts val="800"/>
              </a:spcAft>
            </a:pPr>
            <a:r>
              <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Purpose and Use Cases</a:t>
            </a:r>
          </a:p>
          <a:p>
            <a:pPr>
              <a:lnSpc>
                <a:spcPct val="107000"/>
              </a:lnSpc>
              <a:spcBef>
                <a:spcPts val="0"/>
              </a:spcBef>
              <a:spcAft>
                <a:spcPts val="800"/>
              </a:spcAft>
            </a:pPr>
            <a:endPar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07000"/>
              </a:lnSpc>
              <a:spcBef>
                <a:spcPts val="0"/>
              </a:spcBef>
              <a:spcAft>
                <a:spcPts val="800"/>
              </a:spcAft>
            </a:pPr>
            <a:r>
              <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Features and Capabilities</a:t>
            </a:r>
          </a:p>
          <a:p>
            <a:pPr>
              <a:lnSpc>
                <a:spcPct val="107000"/>
              </a:lnSpc>
              <a:spcBef>
                <a:spcPts val="0"/>
              </a:spcBef>
              <a:spcAft>
                <a:spcPts val="800"/>
              </a:spcAft>
            </a:pPr>
            <a:endPar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07000"/>
              </a:lnSpc>
              <a:spcBef>
                <a:spcPts val="0"/>
              </a:spcBef>
              <a:spcAft>
                <a:spcPts val="800"/>
              </a:spcAft>
            </a:pPr>
            <a:r>
              <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Impact and Adoption</a:t>
            </a:r>
          </a:p>
          <a:p>
            <a:pPr>
              <a:lnSpc>
                <a:spcPct val="107000"/>
              </a:lnSpc>
              <a:spcBef>
                <a:spcPts val="0"/>
              </a:spcBef>
              <a:spcAft>
                <a:spcPts val="800"/>
              </a:spcAft>
            </a:pPr>
            <a:endPar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07000"/>
              </a:lnSpc>
              <a:spcBef>
                <a:spcPts val="0"/>
              </a:spcBef>
              <a:spcAft>
                <a:spcPts val="800"/>
              </a:spcAft>
            </a:pPr>
            <a:r>
              <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Conclusion</a:t>
            </a:r>
          </a:p>
          <a:p>
            <a:pPr>
              <a:lnSpc>
                <a:spcPct val="107000"/>
              </a:lnSpc>
              <a:spcBef>
                <a:spcPts val="0"/>
              </a:spcBef>
              <a:spcAft>
                <a:spcPts val="800"/>
              </a:spcAft>
            </a:pPr>
            <a:endParaRPr lang="en-US" sz="1800"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b="0" i="0" dirty="0">
                <a:solidFill>
                  <a:srgbClr val="ECECF1"/>
                </a:solidFill>
                <a:effectLst/>
                <a:latin typeface="Söhne"/>
              </a:rPr>
              <a:t>A Brief History of</a:t>
            </a:r>
            <a:endParaRPr lang="en-US" b="1" dirty="0">
              <a:solidFill>
                <a:srgbClr val="FFFFFF"/>
              </a:solidFill>
              <a:cs typeface="Calibri Light"/>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fontScale="55000" lnSpcReduction="20000"/>
          </a:bodyPr>
          <a:lstStyle/>
          <a:p>
            <a:pPr algn="l">
              <a:buFont typeface="Arial" panose="020B0604020202020204" pitchFamily="34" charset="0"/>
              <a:buChar char="•"/>
            </a:pPr>
            <a:r>
              <a:rPr lang="en-US" b="0" i="0" dirty="0">
                <a:effectLst/>
                <a:latin typeface="Söhne"/>
              </a:rPr>
              <a:t>Splunk was co-founded by Rob Das and Eric Swan in 2003 to address the challenges faced by companies in examining and understanding their information caves.</a:t>
            </a:r>
          </a:p>
          <a:p>
            <a:pPr algn="l">
              <a:buFont typeface="Arial" panose="020B0604020202020204" pitchFamily="34" charset="0"/>
              <a:buChar char="•"/>
            </a:pPr>
            <a:r>
              <a:rPr lang="en-US" b="0" i="0" dirty="0">
                <a:effectLst/>
                <a:latin typeface="Söhne"/>
              </a:rPr>
              <a:t>The name "Splunk" is derived from the word "spelunking," which means exploring caves, symbolizing the exploration of log files and data.</a:t>
            </a:r>
          </a:p>
          <a:p>
            <a:pPr algn="l">
              <a:buFont typeface="Arial" panose="020B0604020202020204" pitchFamily="34" charset="0"/>
              <a:buChar char="•"/>
            </a:pPr>
            <a:r>
              <a:rPr lang="en-US" b="0" i="0" dirty="0">
                <a:effectLst/>
                <a:latin typeface="Söhne"/>
              </a:rPr>
              <a:t>Splunk was introduced as a search engine for log files, allowing users to easily search, analyze, and gain insights from the vast amounts of machine-generated data stored in their system infrastructure.</a:t>
            </a:r>
          </a:p>
          <a:p>
            <a:pPr algn="l">
              <a:buFont typeface="Arial" panose="020B0604020202020204" pitchFamily="34" charset="0"/>
              <a:buChar char="•"/>
            </a:pPr>
            <a:r>
              <a:rPr lang="en-US" b="0" i="0" dirty="0">
                <a:effectLst/>
                <a:latin typeface="Söhne"/>
              </a:rPr>
              <a:t>The primary goal of Splunk was to provide a comprehensive solution for managing and extracting value from machine data, which was complex, unstructured, and difficult to analyze manually.</a:t>
            </a:r>
          </a:p>
          <a:p>
            <a:pPr algn="l">
              <a:buFont typeface="Arial" panose="020B0604020202020204" pitchFamily="34" charset="0"/>
              <a:buChar char="•"/>
            </a:pPr>
            <a:r>
              <a:rPr lang="en-US" b="0" i="0" dirty="0">
                <a:effectLst/>
                <a:latin typeface="Söhne"/>
              </a:rPr>
              <a:t>By processing and extracting relevant information from machine data, Splunk enables users to identify issues, troubleshoot problems, and gain actionable insights.</a:t>
            </a:r>
          </a:p>
          <a:p>
            <a:pPr algn="l">
              <a:buFont typeface="Arial" panose="020B0604020202020204" pitchFamily="34" charset="0"/>
              <a:buChar char="•"/>
            </a:pPr>
            <a:r>
              <a:rPr lang="en-US" b="0" i="0" dirty="0">
                <a:effectLst/>
                <a:latin typeface="Söhne"/>
              </a:rPr>
              <a:t>Splunk's effectiveness in handling big data and its ability to create visualizations and dashboards for data analysis contributed to its increasing popularity in the analytics domain.</a:t>
            </a: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a:extLst>
              <a:ext uri="{FF2B5EF4-FFF2-40B4-BE49-F238E27FC236}">
                <a16:creationId xmlns:a16="http://schemas.microsoft.com/office/drawing/2014/main" id="{4E0CBD7C-7540-9689-4C29-680DEE41C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671" y="3195964"/>
            <a:ext cx="1839849" cy="86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94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b="1" dirty="0">
                <a:solidFill>
                  <a:srgbClr val="FFFFFF"/>
                </a:solidFill>
                <a:cs typeface="Calibri Light"/>
              </a:rPr>
              <a:t>Overview of</a:t>
            </a: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lvl="0">
              <a:buFont typeface="Arial"/>
            </a:pPr>
            <a:r>
              <a:rPr lang="en-US" b="1" dirty="0">
                <a:latin typeface="Open Sans" panose="020B0606030504020204" pitchFamily="34" charset="0"/>
                <a:ea typeface="Open Sans" panose="020B0606030504020204" pitchFamily="34" charset="0"/>
                <a:cs typeface="Open Sans" panose="020B0606030504020204" pitchFamily="34" charset="0"/>
              </a:rPr>
              <a:t>Splunk is a powerful engine for searching, investigating, monitoring, troubleshooting, alerting, and reporting on machine-generated data.</a:t>
            </a:r>
          </a:p>
          <a:p>
            <a:pPr lvl="0">
              <a:buFont typeface="Arial"/>
            </a:pPr>
            <a:r>
              <a:rPr lang="en-US" b="1" dirty="0">
                <a:latin typeface="Open Sans" panose="020B0606030504020204" pitchFamily="34" charset="0"/>
                <a:ea typeface="Open Sans" panose="020B0606030504020204" pitchFamily="34" charset="0"/>
                <a:cs typeface="Open Sans" panose="020B0606030504020204" pitchFamily="34" charset="0"/>
              </a:rPr>
              <a:t>It is widely used in today's data-driven world.</a:t>
            </a:r>
          </a:p>
          <a:p>
            <a:pPr lvl="0">
              <a:buFont typeface="Arial"/>
            </a:pPr>
            <a:r>
              <a:rPr lang="en-US" b="1" dirty="0">
                <a:latin typeface="Open Sans" panose="020B0606030504020204" pitchFamily="34" charset="0"/>
                <a:ea typeface="Open Sans" panose="020B0606030504020204" pitchFamily="34" charset="0"/>
                <a:cs typeface="Open Sans" panose="020B0606030504020204" pitchFamily="34" charset="0"/>
              </a:rPr>
              <a:t>Splunk can be considered as the "Google for machine-generated data."</a:t>
            </a:r>
          </a:p>
          <a:p>
            <a:pPr marL="0" lvl="0" indent="0">
              <a:buNone/>
            </a:pP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a:extLst>
              <a:ext uri="{FF2B5EF4-FFF2-40B4-BE49-F238E27FC236}">
                <a16:creationId xmlns:a16="http://schemas.microsoft.com/office/drawing/2014/main" id="{4E0CBD7C-7540-9689-4C29-680DEE41C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261" y="3522374"/>
            <a:ext cx="2031340" cy="94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96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pPr algn="l"/>
            <a:r>
              <a:rPr lang="en-US" b="0" i="0" dirty="0">
                <a:solidFill>
                  <a:schemeClr val="bg1"/>
                </a:solidFill>
                <a:effectLst/>
                <a:latin typeface="ff4"/>
              </a:rPr>
              <a:t>What is</a:t>
            </a:r>
            <a:br>
              <a:rPr lang="en-US" b="0" i="0" dirty="0">
                <a:solidFill>
                  <a:schemeClr val="bg1"/>
                </a:solidFill>
                <a:effectLst/>
                <a:latin typeface="Source Sans Pro" panose="020B0604020202020204" pitchFamily="34" charset="0"/>
              </a:rPr>
            </a:br>
            <a:br>
              <a:rPr lang="en-US" b="0" i="0" dirty="0">
                <a:solidFill>
                  <a:schemeClr val="bg1"/>
                </a:solidFill>
                <a:effectLst/>
                <a:latin typeface="Source Sans Pro" panose="020B0604020202020204" pitchFamily="34" charset="0"/>
              </a:rPr>
            </a:br>
            <a:br>
              <a:rPr lang="en-US" dirty="0">
                <a:solidFill>
                  <a:schemeClr val="bg1"/>
                </a:solidFill>
              </a:rPr>
            </a:br>
            <a:endParaRPr lang="en-US" b="1" dirty="0">
              <a:solidFill>
                <a:schemeClr val="bg1"/>
              </a:solidFill>
              <a:cs typeface="Calibri Light"/>
            </a:endParaRPr>
          </a:p>
        </p:txBody>
      </p:sp>
      <p:sp>
        <p:nvSpPr>
          <p:cNvPr id="25"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algn="l"/>
            <a:r>
              <a:rPr lang="en-US" b="0" i="0" dirty="0">
                <a:solidFill>
                  <a:srgbClr val="000000"/>
                </a:solidFill>
                <a:effectLst/>
                <a:latin typeface="ff0"/>
              </a:rPr>
              <a:t>Make machine data accessible, usable &amp; valuable</a:t>
            </a:r>
            <a:endParaRPr lang="en-US" b="0" i="0" dirty="0">
              <a:solidFill>
                <a:srgbClr val="000000"/>
              </a:solidFill>
              <a:effectLst/>
              <a:latin typeface="Source Sans Pro" panose="020B0503030403020204" pitchFamily="34" charset="0"/>
            </a:endParaRPr>
          </a:p>
          <a:p>
            <a:pPr marL="0" indent="0">
              <a:buNone/>
            </a:pPr>
            <a:endParaRPr lang="en-US" b="1" dirty="0">
              <a:cs typeface="Calibri"/>
            </a:endParaRP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a:extLst>
              <a:ext uri="{FF2B5EF4-FFF2-40B4-BE49-F238E27FC236}">
                <a16:creationId xmlns:a16="http://schemas.microsoft.com/office/drawing/2014/main" id="{4E0CBD7C-7540-9689-4C29-680DEE41C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963" y="1772114"/>
            <a:ext cx="1892597" cy="88478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lunk | Enterprise Networks Solutions">
            <a:extLst>
              <a:ext uri="{FF2B5EF4-FFF2-40B4-BE49-F238E27FC236}">
                <a16:creationId xmlns:a16="http://schemas.microsoft.com/office/drawing/2014/main" id="{F0E8BB85-8904-B6FB-0D9C-1B1626E5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693" y="1869786"/>
            <a:ext cx="5246024" cy="384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47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r>
              <a:rPr lang="en-US" b="0" i="0">
                <a:solidFill>
                  <a:srgbClr val="FFFFFF"/>
                </a:solidFill>
                <a:effectLst/>
                <a:latin typeface="Söhne"/>
              </a:rPr>
              <a:t>What is Splunk used for: The Machine Data Challenge</a:t>
            </a:r>
            <a:endParaRPr lang="en-US" b="1">
              <a:solidFill>
                <a:srgbClr val="FFFFFF"/>
              </a:solidFill>
              <a:cs typeface="Calibri Light"/>
            </a:endParaRPr>
          </a:p>
        </p:txBody>
      </p:sp>
      <p:sp>
        <p:nvSpPr>
          <p:cNvPr id="32" name="Freeform: Shape 2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2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Splunk is a software platform used for processing and analyzing machine-generated data.</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Machine data refers to the complex, unstructured logs and data generated by various systems and devices.</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Splunk helps in understanding and analyzing machine data, which is otherwise difficult to interpret manually.</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It processes and extracts relevant information from machine data, making it easier to locate and identify problems or issues.</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Splunk is particularly useful for </a:t>
            </a:r>
            <a:r>
              <a:rPr lang="en-US" sz="1300" b="0" i="0" dirty="0" err="1">
                <a:effectLst/>
                <a:latin typeface="Open Sans" panose="020B0606030504020204" pitchFamily="34" charset="0"/>
                <a:ea typeface="Open Sans" panose="020B0606030504020204" pitchFamily="34" charset="0"/>
                <a:cs typeface="Open Sans" panose="020B0606030504020204" pitchFamily="34" charset="0"/>
              </a:rPr>
              <a:t>SysAdmins</a:t>
            </a:r>
            <a:r>
              <a:rPr lang="en-US" sz="1300" b="0" i="0" dirty="0">
                <a:effectLst/>
                <a:latin typeface="Open Sans" panose="020B0606030504020204" pitchFamily="34" charset="0"/>
                <a:ea typeface="Open Sans" panose="020B0606030504020204" pitchFamily="34" charset="0"/>
                <a:cs typeface="Open Sans" panose="020B0606030504020204" pitchFamily="34" charset="0"/>
              </a:rPr>
              <a:t> who need to troubleshoot hardware or system failures by analyzing machine data.</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Splunk can handle large amounts of data, making it suitable for big data analytics.</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Data analysts often use Splunk to analyze and visualize big data by creating dashboards.</a:t>
            </a:r>
          </a:p>
          <a:p>
            <a:pPr>
              <a:buFont typeface="Arial" panose="020B0604020202020204" pitchFamily="34" charset="0"/>
              <a:buChar char="•"/>
            </a:pPr>
            <a:r>
              <a:rPr lang="en-US" sz="1300" b="0" i="0" dirty="0">
                <a:effectLst/>
                <a:latin typeface="Open Sans" panose="020B0606030504020204" pitchFamily="34" charset="0"/>
                <a:ea typeface="Open Sans" panose="020B0606030504020204" pitchFamily="34" charset="0"/>
                <a:cs typeface="Open Sans" panose="020B0606030504020204" pitchFamily="34" charset="0"/>
              </a:rPr>
              <a:t>Splunk has gained popularity in the big data domain due to its ability to store, process, and analyze vast amounts of data effectively.</a:t>
            </a:r>
          </a:p>
        </p:txBody>
      </p:sp>
      <p:sp>
        <p:nvSpPr>
          <p:cNvPr id="31" name="Freeform: Shape 3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5003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56826" y="1112969"/>
            <a:ext cx="3937298" cy="4166010"/>
          </a:xfrm>
        </p:spPr>
        <p:txBody>
          <a:bodyPr>
            <a:normAutofit/>
          </a:bodyPr>
          <a:lstStyle/>
          <a:p>
            <a:pPr marL="0" marR="0">
              <a:spcBef>
                <a:spcPts val="1500"/>
              </a:spcBef>
              <a:spcAft>
                <a:spcPts val="750"/>
              </a:spcAft>
            </a:pPr>
            <a:r>
              <a:rPr lang="en-US" b="1">
                <a:solidFill>
                  <a:srgbClr val="FFFFFF"/>
                </a:solidFill>
                <a:effectLst/>
                <a:latin typeface="Open Sans Condensed"/>
                <a:ea typeface="Times New Roman" panose="02020603050405020304" pitchFamily="18" charset="0"/>
                <a:cs typeface="Times New Roman" panose="02020603050405020304" pitchFamily="18" charset="0"/>
              </a:rPr>
              <a:t>Components of Splunk</a:t>
            </a:r>
            <a:endPar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8" name="Freeform: Shape 3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p:cNvSpPr>
            <a:spLocks noGrp="1"/>
          </p:cNvSpPr>
          <p:nvPr>
            <p:ph idx="1"/>
          </p:nvPr>
        </p:nvSpPr>
        <p:spPr>
          <a:xfrm>
            <a:off x="6096000" y="820880"/>
            <a:ext cx="5257799" cy="4889350"/>
          </a:xfrm>
        </p:spPr>
        <p:txBody>
          <a:bodyPr anchor="t">
            <a:normAutofit/>
          </a:bodyPr>
          <a:lstStyle/>
          <a:p>
            <a:pPr marL="0" marR="0" indent="0" algn="ctr">
              <a:spcBef>
                <a:spcPts val="0"/>
              </a:spcBef>
              <a:spcAft>
                <a:spcPts val="1500"/>
              </a:spcAft>
              <a:buNone/>
            </a:pPr>
            <a:r>
              <a:rPr lang="en-US" b="1" dirty="0">
                <a:effectLst/>
                <a:latin typeface="Open Sans" panose="020B0606030504020204" pitchFamily="34" charset="0"/>
                <a:ea typeface="Times New Roman" panose="02020603050405020304" pitchFamily="18" charset="0"/>
                <a:cs typeface="Times New Roman" panose="02020603050405020304" pitchFamily="18" charset="0"/>
              </a:rPr>
              <a:t>Splunk is made up of 3 primary components namely </a:t>
            </a:r>
          </a:p>
          <a:p>
            <a:pPr marL="0" marR="0" indent="0">
              <a:spcBef>
                <a:spcPts val="0"/>
              </a:spcBef>
              <a:spcAft>
                <a:spcPts val="1500"/>
              </a:spcAft>
              <a:buNone/>
            </a:pP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450"/>
              </a:spcAft>
              <a:buSzPts val="1000"/>
              <a:buFont typeface="Courier New" panose="02070309020205020404" pitchFamily="49" charset="0"/>
              <a:buChar char="o"/>
              <a:tabLst>
                <a:tab pos="914400" algn="l"/>
              </a:tabLst>
            </a:pPr>
            <a:r>
              <a:rPr lang="en-US" b="1" dirty="0">
                <a:effectLst/>
                <a:latin typeface="Open Sans" panose="020B0606030504020204" pitchFamily="34" charset="0"/>
                <a:ea typeface="Times New Roman" panose="02020603050405020304" pitchFamily="18" charset="0"/>
                <a:cs typeface="Times New Roman" panose="02020603050405020304" pitchFamily="18" charset="0"/>
              </a:rPr>
              <a:t>Splunk Forwarder</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450"/>
              </a:spcAft>
              <a:buSzPts val="1000"/>
              <a:buFont typeface="Courier New" panose="02070309020205020404" pitchFamily="49" charset="0"/>
              <a:buChar char="o"/>
              <a:tabLst>
                <a:tab pos="914400" algn="l"/>
              </a:tabLst>
            </a:pPr>
            <a:r>
              <a:rPr lang="en-US" b="1" dirty="0">
                <a:effectLst/>
                <a:latin typeface="Open Sans" panose="020B0606030504020204" pitchFamily="34" charset="0"/>
                <a:ea typeface="Times New Roman" panose="02020603050405020304" pitchFamily="18" charset="0"/>
                <a:cs typeface="Times New Roman" panose="02020603050405020304" pitchFamily="18" charset="0"/>
              </a:rPr>
              <a:t>Splunk Indexer</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450"/>
              </a:spcAft>
              <a:buSzPts val="1000"/>
              <a:buFont typeface="Courier New" panose="02070309020205020404" pitchFamily="49" charset="0"/>
              <a:buChar char="o"/>
              <a:tabLst>
                <a:tab pos="914400" algn="l"/>
              </a:tabLst>
            </a:pPr>
            <a:r>
              <a:rPr lang="en-US" b="1" dirty="0">
                <a:effectLst/>
                <a:latin typeface="Open Sans" panose="020B0606030504020204" pitchFamily="34" charset="0"/>
                <a:ea typeface="Times New Roman" panose="02020603050405020304" pitchFamily="18" charset="0"/>
                <a:cs typeface="Times New Roman" panose="02020603050405020304" pitchFamily="18" charset="0"/>
              </a:rPr>
              <a:t>Splunk Search Head</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lvl="0">
              <a:buFont typeface="Arial"/>
              <a:buChar char="•"/>
            </a:pPr>
            <a:endParaRPr lang="en-US" dirty="0">
              <a:cs typeface="Calibri"/>
            </a:endParaRPr>
          </a:p>
        </p:txBody>
      </p:sp>
      <p:sp>
        <p:nvSpPr>
          <p:cNvPr id="44" name="Freeform: Shape 4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3228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p:cNvSpPr>
            <a:spLocks noGrp="1"/>
          </p:cNvSpPr>
          <p:nvPr>
            <p:ph type="ctrTitle"/>
          </p:nvPr>
        </p:nvSpPr>
        <p:spPr>
          <a:xfrm>
            <a:off x="838200" y="365125"/>
            <a:ext cx="5393361" cy="1325563"/>
          </a:xfrm>
        </p:spPr>
        <p:txBody>
          <a:bodyPr>
            <a:normAutofit fontScale="90000"/>
          </a:bodyPr>
          <a:lstStyle/>
          <a:p>
            <a:pPr marL="0" marR="0">
              <a:spcBef>
                <a:spcPts val="1500"/>
              </a:spcBef>
              <a:spcAft>
                <a:spcPts val="750"/>
              </a:spcAft>
            </a:pPr>
            <a:r>
              <a:rPr lang="en-US" b="1" dirty="0">
                <a:effectLst/>
                <a:latin typeface="Open Sans Condensed"/>
                <a:ea typeface="Times New Roman" panose="02020603050405020304" pitchFamily="18" charset="0"/>
                <a:cs typeface="Times New Roman" panose="02020603050405020304" pitchFamily="18" charset="0"/>
              </a:rPr>
              <a:t>Overview Components of Splunk</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8" name="Freeform: Shape 5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Content Placeholder"/>
          <p:cNvSpPr>
            <a:spLocks noGrp="1"/>
          </p:cNvSpPr>
          <p:nvPr>
            <p:ph idx="1"/>
          </p:nvPr>
        </p:nvSpPr>
        <p:spPr>
          <a:xfrm>
            <a:off x="838200" y="1825625"/>
            <a:ext cx="5911402" cy="4351338"/>
          </a:xfrm>
        </p:spPr>
        <p:txBody>
          <a:bodyPr>
            <a:normAutofit/>
          </a:bodyPr>
          <a:lstStyle/>
          <a:p>
            <a:pPr marL="0" indent="0">
              <a:buNone/>
            </a:pPr>
            <a:r>
              <a:rPr lang="en-US" sz="900" b="1" i="0" dirty="0">
                <a:effectLst/>
                <a:latin typeface="Open Sans Condensed"/>
              </a:rPr>
              <a:t>Splunk Forwarder:</a:t>
            </a:r>
          </a:p>
          <a:p>
            <a:r>
              <a:rPr lang="en-US" sz="900" b="1" i="0" dirty="0">
                <a:effectLst/>
                <a:latin typeface="Open Sans" panose="020B0606030504020204" pitchFamily="34" charset="0"/>
              </a:rPr>
              <a:t>Splunk Forwarder</a:t>
            </a:r>
            <a:r>
              <a:rPr lang="en-US" sz="900" b="0" i="0" dirty="0">
                <a:effectLst/>
                <a:latin typeface="Open Sans" panose="020B0606030504020204" pitchFamily="34" charset="0"/>
              </a:rPr>
              <a:t> is mainly related to for data forwarding. It collects the logs and sends them further to the indexer. We can install multiple such forwarders in array of machines and forward the log data to a Splunk Indexer for processing and storage. Splunk forwarder are of 2 types as under –</a:t>
            </a:r>
          </a:p>
          <a:p>
            <a:pPr>
              <a:buFont typeface="Arial" panose="020B0604020202020204" pitchFamily="34" charset="0"/>
              <a:buChar char="•"/>
            </a:pPr>
            <a:r>
              <a:rPr lang="en-US" sz="900" b="1" i="0" dirty="0">
                <a:effectLst/>
                <a:latin typeface="Open Sans" panose="020B0606030504020204" pitchFamily="34" charset="0"/>
              </a:rPr>
              <a:t>Universal Forwarder</a:t>
            </a:r>
            <a:r>
              <a:rPr lang="en-US" sz="900" b="0" i="0" dirty="0">
                <a:effectLst/>
                <a:latin typeface="Open Sans" panose="020B0606030504020204" pitchFamily="34" charset="0"/>
              </a:rPr>
              <a:t> – Is used to forward raw data without any prior treatment or processing. This type is much faster with minimal resource requirement on the host. One caveat is that it results in huge quantities of data sent to the indexer.</a:t>
            </a:r>
          </a:p>
          <a:p>
            <a:pPr>
              <a:buFont typeface="Arial" panose="020B0604020202020204" pitchFamily="34" charset="0"/>
              <a:buChar char="•"/>
            </a:pPr>
            <a:r>
              <a:rPr lang="en-US" sz="900" b="1" i="0" dirty="0">
                <a:effectLst/>
                <a:latin typeface="Open Sans" panose="020B0606030504020204" pitchFamily="34" charset="0"/>
              </a:rPr>
              <a:t>Heavy Forwarder</a:t>
            </a:r>
            <a:r>
              <a:rPr lang="en-US" sz="900" b="0" i="0" dirty="0">
                <a:effectLst/>
                <a:latin typeface="Open Sans" panose="020B0606030504020204" pitchFamily="34" charset="0"/>
              </a:rPr>
              <a:t> – It is responsible for parsing and indexing at the source, on the host machine. The benefit is that only the parsed events are sent to the indexer.</a:t>
            </a:r>
          </a:p>
          <a:p>
            <a:pPr marL="0" indent="0">
              <a:buNone/>
            </a:pPr>
            <a:r>
              <a:rPr lang="en-US" sz="900" b="1" i="0" dirty="0">
                <a:effectLst/>
                <a:latin typeface="Open Sans Condensed"/>
              </a:rPr>
              <a:t>Splunk Indexer:</a:t>
            </a:r>
          </a:p>
          <a:p>
            <a:r>
              <a:rPr lang="en-US" sz="900" b="0" i="0" dirty="0">
                <a:effectLst/>
                <a:latin typeface="Open Sans" panose="020B0606030504020204" pitchFamily="34" charset="0"/>
              </a:rPr>
              <a:t>It is primarily related to Parsing and Indexing the data. Indexer indexes and stores the data coming from the forwarder. The Splunk instance changes the incoming data into events and then stores it in indexes in order to perform search operations efficiently.</a:t>
            </a:r>
          </a:p>
          <a:p>
            <a:r>
              <a:rPr lang="en-US" sz="900" b="0" i="0" dirty="0">
                <a:effectLst/>
                <a:latin typeface="Open Sans" panose="020B0606030504020204" pitchFamily="34" charset="0"/>
              </a:rPr>
              <a:t>Following file types are created by indexer and separated into directories called buckets:</a:t>
            </a:r>
          </a:p>
          <a:p>
            <a:pPr>
              <a:buFont typeface="Arial" panose="020B0604020202020204" pitchFamily="34" charset="0"/>
              <a:buChar char="•"/>
            </a:pPr>
            <a:r>
              <a:rPr lang="en-US" sz="900" b="0" i="0" dirty="0">
                <a:effectLst/>
                <a:latin typeface="Open Sans" panose="020B0606030504020204" pitchFamily="34" charset="0"/>
              </a:rPr>
              <a:t>Compressed raw data</a:t>
            </a:r>
          </a:p>
          <a:p>
            <a:pPr>
              <a:buFont typeface="Arial" panose="020B0604020202020204" pitchFamily="34" charset="0"/>
              <a:buChar char="•"/>
            </a:pPr>
            <a:r>
              <a:rPr lang="en-US" sz="900" b="0" i="0" dirty="0">
                <a:effectLst/>
                <a:latin typeface="Open Sans" panose="020B0606030504020204" pitchFamily="34" charset="0"/>
              </a:rPr>
              <a:t>Indexes pointing towards raw data (.TSIDX files)</a:t>
            </a:r>
          </a:p>
          <a:p>
            <a:pPr>
              <a:buFont typeface="Arial" panose="020B0604020202020204" pitchFamily="34" charset="0"/>
              <a:buChar char="•"/>
            </a:pPr>
            <a:r>
              <a:rPr lang="en-US" sz="900" b="0" i="0" dirty="0">
                <a:effectLst/>
                <a:latin typeface="Open Sans" panose="020B0606030504020204" pitchFamily="34" charset="0"/>
              </a:rPr>
              <a:t>Metadata files</a:t>
            </a:r>
          </a:p>
          <a:p>
            <a:r>
              <a:rPr lang="en-US" sz="900" b="0" i="0" dirty="0">
                <a:effectLst/>
                <a:latin typeface="Open Sans" panose="020B0606030504020204" pitchFamily="34" charset="0"/>
              </a:rPr>
              <a:t>We may set up a cluster of indexers with replication in order to avoid data loss.</a:t>
            </a:r>
          </a:p>
          <a:p>
            <a:pPr marL="0" indent="0">
              <a:buNone/>
            </a:pPr>
            <a:r>
              <a:rPr lang="en-US" sz="900" b="1" i="0" dirty="0">
                <a:effectLst/>
                <a:latin typeface="Open Sans Condensed"/>
              </a:rPr>
              <a:t>Search Head:</a:t>
            </a:r>
          </a:p>
          <a:p>
            <a:r>
              <a:rPr lang="en-US" sz="900" b="0" i="0" dirty="0">
                <a:effectLst/>
                <a:latin typeface="Open Sans" panose="020B0606030504020204" pitchFamily="34" charset="0"/>
              </a:rPr>
              <a:t>Search Head basically a GUI used for searching, analyzing and reporting. It renders the UI for users for them to interact with Splunk. It allows users to search and then query Splunk data and interfaces with help of indexers in order to gain access to the specific data which was requested.</a:t>
            </a:r>
          </a:p>
          <a:p>
            <a:endParaRPr lang="en-US" sz="900" b="0" i="0" dirty="0">
              <a:effectLst/>
              <a:latin typeface="Open Sans" panose="020B0606030504020204" pitchFamily="34" charset="0"/>
            </a:endParaRPr>
          </a:p>
          <a:p>
            <a:pPr>
              <a:buFont typeface="Arial" panose="020B0604020202020204" pitchFamily="34" charset="0"/>
              <a:buChar char="•"/>
            </a:pPr>
            <a:endParaRPr lang="en-US" sz="900" b="0" i="0" dirty="0">
              <a:effectLst/>
              <a:latin typeface="Open Sans" panose="020B0606030504020204" pitchFamily="34" charset="0"/>
            </a:endParaRPr>
          </a:p>
        </p:txBody>
      </p:sp>
      <p:sp>
        <p:nvSpPr>
          <p:cNvPr id="55" name="Oval 5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Transfer">
            <a:extLst>
              <a:ext uri="{FF2B5EF4-FFF2-40B4-BE49-F238E27FC236}">
                <a16:creationId xmlns:a16="http://schemas.microsoft.com/office/drawing/2014/main" id="{DC022ED5-F27A-2467-C734-723A0371CF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7" name="Freeform: Shape 5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9" name="Straight Connector 5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5" name="Freeform: Shape 6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90439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761840" y="1138265"/>
            <a:ext cx="4544762" cy="1401183"/>
          </a:xfrm>
        </p:spPr>
        <p:txBody>
          <a:bodyPr vert="horz" lIns="91440" tIns="45720" rIns="91440" bIns="45720" rtlCol="0" anchor="t">
            <a:normAutofit/>
          </a:bodyPr>
          <a:lstStyle/>
          <a:p>
            <a:r>
              <a:rPr lang="en-US" sz="3200" b="1" kern="1200">
                <a:solidFill>
                  <a:schemeClr val="tx1"/>
                </a:solidFill>
                <a:latin typeface="+mj-lt"/>
                <a:ea typeface="+mj-ea"/>
                <a:cs typeface="+mj-cs"/>
              </a:rPr>
              <a:t>Splunk Components Architecture</a:t>
            </a:r>
            <a:endParaRPr lang="en-US" sz="3200" kern="1200">
              <a:solidFill>
                <a:schemeClr val="tx1"/>
              </a:solidFill>
              <a:latin typeface="+mj-lt"/>
              <a:ea typeface="+mj-ea"/>
              <a:cs typeface="+mj-cs"/>
            </a:endParaRPr>
          </a:p>
          <a:p>
            <a:endParaRPr lang="en-US" sz="3200" b="1" kern="1200">
              <a:solidFill>
                <a:schemeClr val="tx1"/>
              </a:solidFill>
              <a:latin typeface="+mj-lt"/>
              <a:ea typeface="+mj-ea"/>
              <a:cs typeface="+mj-cs"/>
            </a:endParaRPr>
          </a:p>
        </p:txBody>
      </p:sp>
      <p:cxnSp>
        <p:nvCxnSpPr>
          <p:cNvPr id="57" name="Straight Connector 5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565D092-5C4B-2F93-2EA0-FA4B10514B3A}"/>
              </a:ext>
            </a:extLst>
          </p:cNvPr>
          <p:cNvSpPr txBox="1"/>
          <p:nvPr/>
        </p:nvSpPr>
        <p:spPr>
          <a:xfrm>
            <a:off x="761840" y="2551176"/>
            <a:ext cx="4544762" cy="360293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dirty="0"/>
              <a:t>Look at the above image to understand the end to end working of Splunk. The images shows a few remote Forwarders that send the data to the Indexers. Based on the data present in the Indexer, you can use the Search Head to perform functions like searching, analyzing, visualizing and creating knowledge objects for Operational Intelligence. Z</a:t>
            </a:r>
          </a:p>
          <a:p>
            <a:pPr indent="-228600">
              <a:lnSpc>
                <a:spcPct val="90000"/>
              </a:lnSpc>
              <a:spcAft>
                <a:spcPts val="600"/>
              </a:spcAft>
              <a:buFont typeface="Arial" panose="020B0604020202020204" pitchFamily="34" charset="0"/>
              <a:buChar char="•"/>
            </a:pPr>
            <a:r>
              <a:rPr lang="en-US" sz="1700" dirty="0"/>
              <a:t>The Management Console Host acts as a centralized configuration manager responsible for distributing configurations, app updates and content updates to the Deployment Clients. The Deployment Clients are Forwarders, Indexers and Search Heads.</a:t>
            </a:r>
          </a:p>
          <a:p>
            <a:pPr indent="-228600">
              <a:lnSpc>
                <a:spcPct val="90000"/>
              </a:lnSpc>
              <a:spcAft>
                <a:spcPts val="600"/>
              </a:spcAft>
              <a:buFont typeface="Arial" panose="020B0604020202020204" pitchFamily="34" charset="0"/>
              <a:buChar char="•"/>
            </a:pPr>
            <a:endParaRPr lang="en-US" sz="1700" dirty="0"/>
          </a:p>
        </p:txBody>
      </p:sp>
      <p:pic>
        <p:nvPicPr>
          <p:cNvPr id="4" name="Picture 4" descr="A picture containing text, screenshot&#10;&#10;Description automatically generated">
            <a:extLst>
              <a:ext uri="{FF2B5EF4-FFF2-40B4-BE49-F238E27FC236}">
                <a16:creationId xmlns:a16="http://schemas.microsoft.com/office/drawing/2014/main" id="{896667B5-B1B4-2A59-D2D3-2E83E98D4536}"/>
              </a:ext>
            </a:extLst>
          </p:cNvPr>
          <p:cNvPicPr>
            <a:picLocks noChangeAspect="1"/>
          </p:cNvPicPr>
          <p:nvPr/>
        </p:nvPicPr>
        <p:blipFill>
          <a:blip r:embed="rId2"/>
          <a:stretch>
            <a:fillRect/>
          </a:stretch>
        </p:blipFill>
        <p:spPr>
          <a:xfrm>
            <a:off x="5455920" y="2056254"/>
            <a:ext cx="6431280" cy="3856866"/>
          </a:xfrm>
          <a:prstGeom prst="rect">
            <a:avLst/>
          </a:prstGeom>
        </p:spPr>
      </p:pic>
    </p:spTree>
    <p:extLst>
      <p:ext uri="{BB962C8B-B14F-4D97-AF65-F5344CB8AC3E}">
        <p14:creationId xmlns:p14="http://schemas.microsoft.com/office/powerpoint/2010/main" val="3954209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1264</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Calibri</vt:lpstr>
      <vt:lpstr>Calibri Light</vt:lpstr>
      <vt:lpstr>Courier New</vt:lpstr>
      <vt:lpstr>ff0</vt:lpstr>
      <vt:lpstr>ff4</vt:lpstr>
      <vt:lpstr>inherit</vt:lpstr>
      <vt:lpstr>Open Sans</vt:lpstr>
      <vt:lpstr>Open Sans Condensed</vt:lpstr>
      <vt:lpstr>Söhne</vt:lpstr>
      <vt:lpstr>Source Sans Pro</vt:lpstr>
      <vt:lpstr>system-ui</vt:lpstr>
      <vt:lpstr>Office Theme</vt:lpstr>
      <vt:lpstr>Splunk </vt:lpstr>
      <vt:lpstr>Agenda</vt:lpstr>
      <vt:lpstr>A Brief History of</vt:lpstr>
      <vt:lpstr>Overview of</vt:lpstr>
      <vt:lpstr>What is   </vt:lpstr>
      <vt:lpstr>What is Splunk used for: The Machine Data Challenge</vt:lpstr>
      <vt:lpstr>Components of Splunk</vt:lpstr>
      <vt:lpstr>Overview Components of Splunk</vt:lpstr>
      <vt:lpstr>Splunk Components Architecture </vt:lpstr>
      <vt:lpstr>Features of Splunk</vt:lpstr>
      <vt:lpstr>Splunk Dashboard</vt:lpstr>
      <vt:lpstr>Splunk Dashboard Customization</vt:lpstr>
      <vt:lpstr>Splunk Customized 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Avanish Chandra</cp:lastModifiedBy>
  <cp:revision>69</cp:revision>
  <dcterms:created xsi:type="dcterms:W3CDTF">2023-07-03T07:50:10Z</dcterms:created>
  <dcterms:modified xsi:type="dcterms:W3CDTF">2023-08-17T12:22:22Z</dcterms:modified>
</cp:coreProperties>
</file>