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6" r:id="rId30"/>
    <p:sldId id="28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E6B6-19FD-4008-BA98-30D768FC916C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FEC66-C722-4501-BECD-081FC4C52B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08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FEC66-C722-4501-BECD-081FC4C52B3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8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9585-78FF-4299-9B13-6B491D4CE595}" type="datetime1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149B-60B3-4B5E-B670-0B9B363508B8}" type="datetime1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D4EE-078E-4AA1-A862-DE787616A2B8}" type="datetime1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6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05F8-8D85-4F91-96DA-A75DD612AF03}" type="datetime1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0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4950-312D-4299-9DC6-717DDC28E09A}" type="datetime1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8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F7A3-9158-4FA9-B668-72193771F679}" type="datetime1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0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A278-0631-46BB-B6E6-D9EB0E71D195}" type="datetime1">
              <a:rPr lang="ru-RU" smtClean="0"/>
              <a:t>12.06.2020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0274-AAF7-494E-921D-032FB7D16D52}" type="datetime1">
              <a:rPr lang="ru-RU" smtClean="0"/>
              <a:t>12.06.2020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0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9ABD0-5BE3-4296-8BE3-D0E5E0A7D898}" type="datetime1">
              <a:rPr lang="ru-RU" smtClean="0"/>
              <a:t>12.06.2020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2AE-E0B7-4360-9E1A-7D18D9A4B25B}" type="datetime1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1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E31C-F4B2-409E-A2D2-A6C95D80A1AB}" type="datetime1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7A3C-AE8B-424E-9361-A8DF0E3ACA62}" type="datetime1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A0D8-76E0-4793-925F-4BD98C697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9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https://pp.userapi.com/c639827/v639827825/269ec/pkWgR7VDN-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446088"/>
            <a:ext cx="13684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7" name="Прямоугольник 3">
            <a:extLst/>
          </p:cNvPr>
          <p:cNvSpPr>
            <a:spLocks noChangeArrowheads="1"/>
          </p:cNvSpPr>
          <p:nvPr/>
        </p:nvSpPr>
        <p:spPr bwMode="auto">
          <a:xfrm>
            <a:off x="2640013" y="409575"/>
            <a:ext cx="7777162" cy="14773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ru-RU" altLang="ru-RU" dirty="0">
                <a:latin typeface="+mn-lt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>
              <a:defRPr/>
            </a:pPr>
            <a:r>
              <a:rPr lang="ru-RU" altLang="ru-RU" dirty="0">
                <a:latin typeface="+mn-lt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defRPr/>
            </a:pPr>
            <a:r>
              <a:rPr lang="ru-RU" altLang="ru-RU" dirty="0">
                <a:latin typeface="+mn-lt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defRPr/>
            </a:pPr>
            <a:r>
              <a:rPr lang="ru-RU" altLang="ru-RU" dirty="0">
                <a:latin typeface="+mn-lt"/>
                <a:cs typeface="Times New Roman" panose="02020603050405020304" pitchFamily="18" charset="0"/>
              </a:rPr>
              <a:t>«Сибирский государственный автомобильно-дорожный университет</a:t>
            </a:r>
          </a:p>
          <a:p>
            <a:pPr algn="ctr">
              <a:defRPr/>
            </a:pPr>
            <a:r>
              <a:rPr lang="ru-RU" altLang="ru-RU" dirty="0">
                <a:latin typeface="+mn-lt"/>
                <a:cs typeface="Times New Roman" panose="02020603050405020304" pitchFamily="18" charset="0"/>
              </a:rPr>
              <a:t>(СибАДИ)»</a:t>
            </a:r>
          </a:p>
        </p:txBody>
      </p:sp>
      <p:sp>
        <p:nvSpPr>
          <p:cNvPr id="14338" name="Прямоугольник 4">
            <a:extLst/>
          </p:cNvPr>
          <p:cNvSpPr>
            <a:spLocks noChangeArrowheads="1"/>
          </p:cNvSpPr>
          <p:nvPr/>
        </p:nvSpPr>
        <p:spPr bwMode="auto">
          <a:xfrm>
            <a:off x="2569465" y="2493964"/>
            <a:ext cx="6995160" cy="200054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 eaLnBrk="1" hangingPunct="1"/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на тему:</a:t>
            </a:r>
          </a:p>
          <a:p>
            <a:pPr algn="ctr" eaLnBrk="1" hangingPunct="1"/>
            <a:endParaRPr lang="ru-RU" altLang="ru-RU"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2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«</a:t>
            </a:r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Разработка online-сервиса по выбору и </a:t>
            </a:r>
            <a:r>
              <a:rPr lang="ru-RU" altLang="ru-RU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покупке</a:t>
            </a:r>
            <a:r>
              <a:rPr lang="en-US" altLang="ru-RU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электронных </a:t>
            </a:r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и цифровых товаров </a:t>
            </a:r>
            <a:r>
              <a:rPr lang="ru-RU" altLang="ru-RU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для торгового предприятия</a:t>
            </a:r>
            <a:r>
              <a:rPr lang="ru-RU" altLang="ru-RU" sz="22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»</a:t>
            </a:r>
            <a:endParaRPr lang="ru-RU" altLang="ru-RU" sz="22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40" name="Прямоугольник 9">
            <a:extLst/>
          </p:cNvPr>
          <p:cNvSpPr>
            <a:spLocks noChangeArrowheads="1"/>
          </p:cNvSpPr>
          <p:nvPr/>
        </p:nvSpPr>
        <p:spPr bwMode="auto">
          <a:xfrm>
            <a:off x="3575051" y="4724401"/>
            <a:ext cx="6842125" cy="16160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2152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95588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03575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61156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01955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47675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493395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39115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584835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70000"/>
            </a:pPr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Выполнил: </a:t>
            </a:r>
            <a:r>
              <a:rPr lang="ru-RU" altLang="ru-RU" sz="2000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студент группы АСб-16И1 </a:t>
            </a:r>
            <a:endParaRPr lang="ru-RU" altLang="ru-RU"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0000"/>
            </a:pPr>
            <a:r>
              <a:rPr lang="ru-RU" altLang="ru-RU" sz="2000" dirty="0" smtClean="0">
                <a:cs typeface="Times New Roman" panose="02020603050405020304" pitchFamily="18" charset="0"/>
              </a:rPr>
              <a:t>Крылов Валерий Сергеевич</a:t>
            </a:r>
            <a:endParaRPr lang="ru-RU" altLang="ru-RU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Руководитель работы: </a:t>
            </a:r>
            <a:endParaRPr lang="ru-RU" altLang="ru-RU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доц. каф. АСи ЦТ, док. техн. наук  </a:t>
            </a:r>
            <a:endParaRPr lang="ru-RU" altLang="ru-RU"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2000" dirty="0" smtClean="0">
                <a:cs typeface="Times New Roman" panose="02020603050405020304" pitchFamily="18" charset="0"/>
              </a:rPr>
              <a:t>Чуканов Сергей Николаевич</a:t>
            </a:r>
            <a:endParaRPr lang="ru-RU" altLang="ru-RU" sz="2000" dirty="0">
              <a:cs typeface="Times New Roman" panose="02020603050405020304" pitchFamily="18" charset="0"/>
            </a:endParaRPr>
          </a:p>
        </p:txBody>
      </p:sp>
      <p:sp>
        <p:nvSpPr>
          <p:cNvPr id="14341" name="TextBox 1">
            <a:extLst/>
          </p:cNvPr>
          <p:cNvSpPr txBox="1">
            <a:spLocks noChangeArrowheads="1"/>
          </p:cNvSpPr>
          <p:nvPr/>
        </p:nvSpPr>
        <p:spPr bwMode="auto">
          <a:xfrm>
            <a:off x="1524000" y="6356351"/>
            <a:ext cx="9144000" cy="3968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Омск </a:t>
            </a:r>
            <a:r>
              <a:rPr lang="ru-RU" altLang="ru-RU" sz="2000" dirty="0">
                <a:latin typeface="Trebuchet MS" panose="020B0603020202020204" pitchFamily="34" charset="0"/>
                <a:sym typeface="Symbol" panose="05050102010706020507" pitchFamily="18" charset="2"/>
              </a:rPr>
              <a:t></a:t>
            </a:r>
            <a:r>
              <a:rPr lang="ru-RU" altLang="ru-RU" sz="2000" dirty="0">
                <a:latin typeface="Trebuchet MS" panose="020B0603020202020204" pitchFamily="34" charset="0"/>
              </a:rPr>
              <a:t>  </a:t>
            </a:r>
            <a:r>
              <a:rPr lang="ru-RU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20</a:t>
            </a:r>
            <a:r>
              <a:rPr lang="en-US" altLang="ru-RU" sz="2000" dirty="0">
                <a:latin typeface="Trebuchet MS" panose="020B0603020202020204" pitchFamily="34" charset="0"/>
                <a:cs typeface="Times New Roman" panose="02020603050405020304" pitchFamily="18" charset="0"/>
              </a:rPr>
              <a:t>20</a:t>
            </a:r>
            <a:endParaRPr lang="ru-RU" altLang="ru-RU"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>
            <a:extLst/>
          </p:cNvPr>
          <p:cNvCxnSpPr>
            <a:cxnSpLocks/>
          </p:cNvCxnSpPr>
          <p:nvPr/>
        </p:nvCxnSpPr>
        <p:spPr>
          <a:xfrm>
            <a:off x="2774950" y="3357563"/>
            <a:ext cx="66421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Контекстная   диаграмма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10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3122" r="1215" b="1660"/>
          <a:stretch/>
        </p:blipFill>
        <p:spPr>
          <a:xfrm>
            <a:off x="1764792" y="566928"/>
            <a:ext cx="8714232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Диаграмма декомпозиции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81" y="382834"/>
            <a:ext cx="6338295" cy="5899094"/>
          </a:xfrm>
        </p:spPr>
      </p:pic>
    </p:spTree>
    <p:extLst>
      <p:ext uri="{BB962C8B-B14F-4D97-AF65-F5344CB8AC3E}">
        <p14:creationId xmlns:p14="http://schemas.microsoft.com/office/powerpoint/2010/main" val="42383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Назначение и цели создания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100" b="1" dirty="0"/>
              <a:t>Данная система предназначена для реализации возможности автоматизации бизнес-процессов торгового </a:t>
            </a:r>
            <a:r>
              <a:rPr lang="ru-RU" sz="2100" b="1" dirty="0" smtClean="0"/>
              <a:t>предприятия, среди которых: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возможность регистрации клиента в системе и </a:t>
            </a:r>
            <a:r>
              <a:rPr lang="ru-RU" sz="1800" dirty="0" smtClean="0"/>
              <a:t>сохранение </a:t>
            </a:r>
            <a:r>
              <a:rPr lang="ru-RU" sz="1800" dirty="0"/>
              <a:t>данных его профиля в </a:t>
            </a:r>
            <a:r>
              <a:rPr lang="ru-RU" sz="1800" dirty="0" smtClean="0"/>
              <a:t>базу данных</a:t>
            </a:r>
            <a:endParaRPr lang="ru-RU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возможность оформления клиентом заказов и отслеживание заказанных товаров с помощью клиентского функционала </a:t>
            </a:r>
            <a:r>
              <a:rPr lang="en-US" sz="1800" dirty="0"/>
              <a:t>web</a:t>
            </a:r>
            <a:r>
              <a:rPr lang="ru-RU" sz="1800" dirty="0"/>
              <a:t>-приложения</a:t>
            </a:r>
            <a:endParaRPr lang="ru-RU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возможность автоматизированного администрирования системы (добавление товаров, удаление товаров, изменение цен товаров и т.д.)</a:t>
            </a:r>
          </a:p>
          <a:p>
            <a:pPr lvl="0"/>
            <a:r>
              <a:rPr lang="ru-RU" sz="2100" b="1" dirty="0"/>
              <a:t>Цели создания системы</a:t>
            </a:r>
            <a:r>
              <a:rPr lang="ru-RU" sz="2100" b="1" dirty="0" smtClean="0"/>
              <a:t>:</a:t>
            </a:r>
            <a:endParaRPr lang="ru-RU" sz="21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 </a:t>
            </a:r>
            <a:r>
              <a:rPr lang="ru-RU" sz="1800" dirty="0"/>
              <a:t>п</a:t>
            </a:r>
            <a:r>
              <a:rPr lang="ru-RU" sz="1800" dirty="0" smtClean="0"/>
              <a:t>овышение </a:t>
            </a:r>
            <a:r>
              <a:rPr lang="ru-RU" sz="1800" dirty="0"/>
              <a:t>удобства облуживание клиентов заказчика</a:t>
            </a:r>
            <a:endParaRPr lang="ru-RU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 </a:t>
            </a:r>
            <a:r>
              <a:rPr lang="ru-RU" sz="1800" dirty="0"/>
              <a:t>п</a:t>
            </a:r>
            <a:r>
              <a:rPr lang="ru-RU" sz="1800" dirty="0" smtClean="0"/>
              <a:t>овышение </a:t>
            </a:r>
            <a:r>
              <a:rPr lang="ru-RU" sz="1800" dirty="0"/>
              <a:t>экономической эффективности работы путем </a:t>
            </a:r>
            <a:r>
              <a:rPr lang="ru-RU" sz="1800" dirty="0" smtClean="0"/>
              <a:t>автоматизации   процессов </a:t>
            </a:r>
            <a:r>
              <a:rPr lang="ru-RU" sz="1800" dirty="0"/>
              <a:t>сбора и хранения информации о текущих заказах</a:t>
            </a:r>
            <a:endParaRPr lang="ru-RU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/>
              <a:t> </a:t>
            </a:r>
            <a:r>
              <a:rPr lang="ru-RU" sz="1800" dirty="0" smtClean="0"/>
              <a:t>мониторинг </a:t>
            </a:r>
            <a:r>
              <a:rPr lang="ru-RU" sz="1800" dirty="0"/>
              <a:t>текущего состояния хранилища доступных товаров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600" dirty="0"/>
              <a:t>Система должна быть централизованной, т.е. все данные должны располагаться в центральном хранилище. Система должна иметь трехуровневую архитектуру: уровень пользовательского интерфейса, уровень серверной бизнес-логики, уровень базы данных. В системе предлагается выделить следующие функциональные подсистемы: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600" dirty="0"/>
              <a:t>подсистема </a:t>
            </a:r>
            <a:r>
              <a:rPr lang="ru-RU" sz="2600" dirty="0"/>
              <a:t>сбора, обработки и загрузки данных, которая предназначена для реализации процессов сбора данных из систем источников, приведения указанных данных к виду, необходимому для наполнения подсистемы хранения </a:t>
            </a:r>
            <a:r>
              <a:rPr lang="ru-RU" sz="2600" dirty="0"/>
              <a:t>данных</a:t>
            </a:r>
            <a:endParaRPr lang="ru-RU" sz="2600" dirty="0"/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600" dirty="0"/>
              <a:t>подсистема </a:t>
            </a:r>
            <a:r>
              <a:rPr lang="ru-RU" sz="2600" dirty="0"/>
              <a:t>хранения данных, которая предназначена для хранения данных в структурах в виде реляционных </a:t>
            </a:r>
            <a:r>
              <a:rPr lang="ru-RU" sz="2600" dirty="0"/>
              <a:t>моделей</a:t>
            </a:r>
            <a:endParaRPr lang="ru-RU" sz="2600" dirty="0"/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600" dirty="0"/>
              <a:t>подсистема </a:t>
            </a:r>
            <a:r>
              <a:rPr lang="ru-RU" sz="2600" dirty="0"/>
              <a:t>формирования и визуализации данных и текущего состояния системы в </a:t>
            </a:r>
            <a:r>
              <a:rPr lang="en-US" sz="2600" dirty="0"/>
              <a:t>web</a:t>
            </a:r>
            <a:r>
              <a:rPr lang="ru-RU" sz="2600" dirty="0"/>
              <a:t>-интерфейсе</a:t>
            </a:r>
            <a:endParaRPr lang="ru-RU" sz="26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Следующие слайды описывают </a:t>
            </a:r>
            <a:r>
              <a:rPr lang="ru-RU" sz="2400" dirty="0"/>
              <a:t>разработку клиентской части приложения с использованием библиотек </a:t>
            </a:r>
            <a:r>
              <a:rPr lang="en-US" sz="2400" dirty="0"/>
              <a:t>React </a:t>
            </a:r>
            <a:r>
              <a:rPr lang="ru-RU" sz="2400" dirty="0"/>
              <a:t>и </a:t>
            </a:r>
            <a:r>
              <a:rPr lang="en-US" sz="2400" dirty="0"/>
              <a:t>Redux</a:t>
            </a:r>
            <a:r>
              <a:rPr lang="ru-RU" sz="2400" dirty="0"/>
              <a:t>, </a:t>
            </a:r>
            <a:r>
              <a:rPr lang="ru-RU" sz="2400" dirty="0"/>
              <a:t>серверной части </a:t>
            </a:r>
            <a:r>
              <a:rPr lang="ru-RU" sz="2400" dirty="0"/>
              <a:t>приложени</a:t>
            </a:r>
            <a:r>
              <a:rPr lang="ru-RU" sz="2400" dirty="0"/>
              <a:t>я</a:t>
            </a:r>
            <a:r>
              <a:rPr lang="ru-RU" sz="2400" dirty="0"/>
              <a:t> </a:t>
            </a:r>
            <a:r>
              <a:rPr lang="ru-RU" sz="2400" dirty="0"/>
              <a:t>с использованием фреймворков </a:t>
            </a:r>
            <a:r>
              <a:rPr lang="en-US" sz="2400" dirty="0"/>
              <a:t>NodeJS</a:t>
            </a:r>
            <a:r>
              <a:rPr lang="ru-RU" sz="2400" dirty="0"/>
              <a:t> и </a:t>
            </a:r>
            <a:r>
              <a:rPr lang="en-US" sz="2400" dirty="0"/>
              <a:t>Sequelize</a:t>
            </a:r>
            <a:r>
              <a:rPr lang="ru-RU" sz="2400" dirty="0"/>
              <a:t>, библиотек </a:t>
            </a:r>
            <a:r>
              <a:rPr lang="en-US" sz="2400" dirty="0"/>
              <a:t>Koa</a:t>
            </a:r>
            <a:r>
              <a:rPr lang="ru-RU" sz="2400" dirty="0"/>
              <a:t>2, </a:t>
            </a:r>
            <a:r>
              <a:rPr lang="en-US" sz="2400" dirty="0"/>
              <a:t>Koa</a:t>
            </a:r>
            <a:r>
              <a:rPr lang="ru-RU" sz="2400" dirty="0"/>
              <a:t>2-</a:t>
            </a:r>
            <a:r>
              <a:rPr lang="en-US" sz="2400" dirty="0"/>
              <a:t>Router</a:t>
            </a:r>
            <a:r>
              <a:rPr lang="ru-RU" sz="2400" dirty="0"/>
              <a:t>, систем</a:t>
            </a:r>
            <a:r>
              <a:rPr lang="ru-RU" sz="2400" dirty="0"/>
              <a:t>ы</a:t>
            </a:r>
            <a:r>
              <a:rPr lang="ru-RU" sz="2400" dirty="0"/>
              <a:t> управления базами </a:t>
            </a:r>
            <a:r>
              <a:rPr lang="ru-RU" sz="2400" dirty="0"/>
              <a:t>данных </a:t>
            </a:r>
            <a:r>
              <a:rPr lang="ru-RU" sz="2400" dirty="0"/>
              <a:t>PostgreSQL </a:t>
            </a:r>
            <a:r>
              <a:rPr lang="en-US" sz="2400" dirty="0"/>
              <a:t> 11</a:t>
            </a:r>
            <a:r>
              <a:rPr lang="ru-RU" sz="2400" dirty="0"/>
              <a:t>, </a:t>
            </a:r>
            <a:r>
              <a:rPr lang="ru-RU" sz="2400" dirty="0"/>
              <a:t>а также  алгоритмы работы </a:t>
            </a:r>
            <a:r>
              <a:rPr lang="ru-RU" sz="2400" dirty="0"/>
              <a:t>приложения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593"/>
            <a:ext cx="10515600" cy="6675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Система управления базами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32104"/>
            <a:ext cx="10515600" cy="534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функционирования автоматизированной системы требуется система управление базами данных - СУБД. В качестве целевой платформа для хранения и управления данными была выбрана свободная объектно-реляционная система управления базами данных – PostgreSQL. PostgreSQL базируется на языке SQL и поддерживает многие из возможностей стандарта SQL:2011. </a:t>
            </a:r>
            <a:r>
              <a:rPr lang="ru-RU" sz="2400" dirty="0"/>
              <a:t>В PostgreSQL версии 11 есть </a:t>
            </a:r>
            <a:r>
              <a:rPr lang="ru-RU" sz="2400" dirty="0" smtClean="0"/>
              <a:t>следующие </a:t>
            </a:r>
            <a:r>
              <a:rPr lang="ru-RU" sz="2400" dirty="0"/>
              <a:t>ограничения </a:t>
            </a:r>
            <a:r>
              <a:rPr lang="ru-RU" sz="2400" dirty="0"/>
              <a:t>: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71" y="3138489"/>
            <a:ext cx="7334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Структура таблиц базы данных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16</a:t>
            </a:fld>
            <a:endParaRPr lang="ru-RU"/>
          </a:p>
        </p:txBody>
      </p:sp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7352" b="7558"/>
          <a:stretch>
            <a:fillRect/>
          </a:stretch>
        </p:blipFill>
        <p:spPr bwMode="auto">
          <a:xfrm>
            <a:off x="1239319" y="365760"/>
            <a:ext cx="9713361" cy="59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2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Общая схема работы серверной части приложения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3017" b="8247"/>
          <a:stretch/>
        </p:blipFill>
        <p:spPr>
          <a:xfrm>
            <a:off x="3183065" y="603503"/>
            <a:ext cx="5820250" cy="55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Общая схема работы библиотеки </a:t>
            </a:r>
            <a:r>
              <a:rPr lang="en-US" sz="2700" dirty="0" smtClean="0"/>
              <a:t>React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18</a:t>
            </a:fld>
            <a:endParaRPr lang="ru-RU"/>
          </a:p>
        </p:txBody>
      </p:sp>
      <p:pic>
        <p:nvPicPr>
          <p:cNvPr id="4098" name="Picture 2" descr="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42" y="382834"/>
            <a:ext cx="9728446" cy="597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9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Документационное обеспечение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Следующие слайды отображают руководство пользователя и администратора системы, а также описание возможностей АС. Система предназначена для применения в сфере торговли и электронной коммерции. Предусмотрена регистрация и авторизация пользователей, добавление и удаление товаров, формирование пользовательской корзины, оформление заказов клиента, получение уведомлений о статусе заказа, и т.д.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вы хотите донести информацию максимально быстро до огромного количества людей, то лучше, чем с помощью собственного сайта сделать это не получится никак. Веб-ресурс позволяет представить информацию о компании и ее товарах или услугах сжато и одновременно </a:t>
            </a:r>
            <a:r>
              <a:rPr lang="ru-RU" sz="2400" dirty="0" smtClean="0"/>
              <a:t>полноценно. </a:t>
            </a:r>
            <a:r>
              <a:rPr lang="ru-RU" sz="2400" dirty="0"/>
              <a:t>Главное преимущество интернет торговли – интерактивность составляющих её элементов. Интернет-торговля на собственной платформе связана с существенно меньшим количеством издержек, чем торговля в обычном магазине. Интернет-магазин в виде веб-приложения позволяют снизить траты на оплату труда сотрудникам, а также уменьшить затраты на аренду помещения и его обслуживание. </a:t>
            </a: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593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Интерфейс регистрации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20</a:t>
            </a:fld>
            <a:endParaRPr lang="ru-RU"/>
          </a:p>
        </p:txBody>
      </p:sp>
      <p:pic>
        <p:nvPicPr>
          <p:cNvPr id="5122" name="Picture 2" descr="R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13816"/>
            <a:ext cx="10515600" cy="554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Интерфейс</a:t>
            </a:r>
            <a:r>
              <a:rPr lang="ru-RU" sz="2700" dirty="0" smtClean="0"/>
              <a:t> авторизации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21</a:t>
            </a:fld>
            <a:endParaRPr lang="ru-RU"/>
          </a:p>
        </p:txBody>
      </p:sp>
      <p:pic>
        <p:nvPicPr>
          <p:cNvPr id="6146" name="Picture 2" descr="loginVal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8"/>
          <a:stretch>
            <a:fillRect/>
          </a:stretch>
        </p:blipFill>
        <p:spPr bwMode="auto">
          <a:xfrm>
            <a:off x="843398" y="950397"/>
            <a:ext cx="10510402" cy="48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1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Интерфейс</a:t>
            </a:r>
            <a:r>
              <a:rPr lang="ru-RU" sz="2700" dirty="0" smtClean="0"/>
              <a:t> каталога товаров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22</a:t>
            </a:fld>
            <a:endParaRPr lang="ru-RU"/>
          </a:p>
        </p:txBody>
      </p:sp>
      <p:pic>
        <p:nvPicPr>
          <p:cNvPr id="7170" name="Picture 2" descr="Screenshot from 2020-06-10 13-43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29" y="653987"/>
            <a:ext cx="10138742" cy="570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3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Интерфейс</a:t>
            </a:r>
            <a:r>
              <a:rPr lang="ru-RU" sz="2700" dirty="0" smtClean="0"/>
              <a:t> с информацией об отдельном товаре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23</a:t>
            </a:fld>
            <a:endParaRPr lang="ru-RU"/>
          </a:p>
        </p:txBody>
      </p:sp>
      <p:pic>
        <p:nvPicPr>
          <p:cNvPr id="8194" name="Picture 2" descr="One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5"/>
          <a:stretch>
            <a:fillRect/>
          </a:stretch>
        </p:blipFill>
        <p:spPr bwMode="auto">
          <a:xfrm>
            <a:off x="838200" y="787972"/>
            <a:ext cx="10515600" cy="526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Интерфейс</a:t>
            </a:r>
            <a:r>
              <a:rPr lang="ru-RU" sz="2700" dirty="0" smtClean="0"/>
              <a:t> корзины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24</a:t>
            </a:fld>
            <a:endParaRPr lang="ru-RU"/>
          </a:p>
        </p:txBody>
      </p:sp>
      <p:pic>
        <p:nvPicPr>
          <p:cNvPr id="9218" name="Picture 2" descr="Cart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2"/>
          <a:stretch>
            <a:fillRect/>
          </a:stretch>
        </p:blipFill>
        <p:spPr bwMode="auto">
          <a:xfrm>
            <a:off x="838200" y="951938"/>
            <a:ext cx="10486920" cy="299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4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Интерфейс</a:t>
            </a:r>
            <a:r>
              <a:rPr lang="ru-RU" sz="2700" dirty="0" smtClean="0"/>
              <a:t> информации о заказах 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25</a:t>
            </a:fld>
            <a:endParaRPr lang="ru-RU"/>
          </a:p>
        </p:txBody>
      </p:sp>
      <p:pic>
        <p:nvPicPr>
          <p:cNvPr id="10242" name="Picture 2" descr="Screenshot from 2020-06-10 13-45-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08" y="793855"/>
            <a:ext cx="9501583" cy="534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8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Интерфейс</a:t>
            </a:r>
            <a:r>
              <a:rPr lang="ru-RU" sz="2700" dirty="0" smtClean="0"/>
              <a:t> профиля пользователя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26</a:t>
            </a:fld>
            <a:endParaRPr lang="ru-RU"/>
          </a:p>
        </p:txBody>
      </p:sp>
      <p:pic>
        <p:nvPicPr>
          <p:cNvPr id="11266" name="Picture 2" descr="Pro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84" y="770624"/>
            <a:ext cx="9933432" cy="558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6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Добавление товара администратором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27</a:t>
            </a:fld>
            <a:endParaRPr lang="ru-RU"/>
          </a:p>
        </p:txBody>
      </p:sp>
      <p:pic>
        <p:nvPicPr>
          <p:cNvPr id="13314" name="Picture 2" descr="add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747014"/>
            <a:ext cx="9975420" cy="560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8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1417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Панель администратора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28</a:t>
            </a:fld>
            <a:endParaRPr lang="ru-RU"/>
          </a:p>
        </p:txBody>
      </p:sp>
      <p:pic>
        <p:nvPicPr>
          <p:cNvPr id="12290" name="Picture 2" descr="Screenshot from 2020-06-10 13-49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27" y="757765"/>
            <a:ext cx="9629945" cy="541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В ходе проделанной работы была разработана универсальная автоматизированная система для управления торговыми процессами коммерческого предприятия.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Автоматизированная система может использоваться в сфере торговли, на предприятиях по продаже товаров и услуг в коммерческой сфере.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300" b="1" dirty="0"/>
              <a:t>Система автоматизации торговли должна осуществлять выполнение следующих функций:</a:t>
            </a:r>
          </a:p>
          <a:p>
            <a:pPr lvl="0"/>
            <a:r>
              <a:rPr lang="ru-RU" sz="2900" b="1" dirty="0"/>
              <a:t>хранение большого массива данных: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о </a:t>
            </a:r>
            <a:r>
              <a:rPr lang="ru-RU" dirty="0"/>
              <a:t>клиентах </a:t>
            </a:r>
            <a:r>
              <a:rPr lang="ru-RU" dirty="0" smtClean="0"/>
              <a:t>организации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регистрационные </a:t>
            </a:r>
            <a:r>
              <a:rPr lang="ru-RU" dirty="0"/>
              <a:t>данные </a:t>
            </a:r>
            <a:r>
              <a:rPr lang="ru-RU" dirty="0" smtClean="0"/>
              <a:t>клиентов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авторизационные </a:t>
            </a:r>
            <a:r>
              <a:rPr lang="ru-RU"/>
              <a:t>данные </a:t>
            </a:r>
            <a:r>
              <a:rPr lang="ru-RU" smtClean="0"/>
              <a:t>клиентов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о </a:t>
            </a:r>
            <a:r>
              <a:rPr lang="ru-RU" dirty="0"/>
              <a:t>товаре и его </a:t>
            </a:r>
            <a:r>
              <a:rPr lang="ru-RU" dirty="0" smtClean="0"/>
              <a:t>описании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о заказах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о </a:t>
            </a:r>
            <a:r>
              <a:rPr lang="ru-RU" dirty="0"/>
              <a:t>количестве товара на </a:t>
            </a:r>
            <a:r>
              <a:rPr lang="ru-RU" dirty="0" smtClean="0"/>
              <a:t>складе</a:t>
            </a:r>
            <a:endParaRPr lang="ru-RU" dirty="0"/>
          </a:p>
          <a:p>
            <a:pPr lvl="0"/>
            <a:r>
              <a:rPr lang="ru-RU" sz="2900" b="1" dirty="0"/>
              <a:t>корректное и оперативное выполнение запросов пользователей: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 </a:t>
            </a:r>
            <a:r>
              <a:rPr lang="ru-RU" dirty="0"/>
              <a:t>внесение данных в </a:t>
            </a:r>
            <a:r>
              <a:rPr lang="ru-RU" dirty="0" smtClean="0"/>
              <a:t>систему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 </a:t>
            </a:r>
            <a:r>
              <a:rPr lang="ru-RU" dirty="0"/>
              <a:t>изменение данных в </a:t>
            </a:r>
            <a:r>
              <a:rPr lang="ru-RU" dirty="0" smtClean="0"/>
              <a:t>системе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удаление </a:t>
            </a:r>
            <a:r>
              <a:rPr lang="ru-RU" dirty="0"/>
              <a:t>данных из </a:t>
            </a:r>
            <a:r>
              <a:rPr lang="ru-RU" dirty="0" smtClean="0"/>
              <a:t>системы</a:t>
            </a:r>
            <a:endParaRPr lang="ru-RU" dirty="0"/>
          </a:p>
          <a:p>
            <a:r>
              <a:rPr lang="ru-RU" sz="2900" b="1" dirty="0"/>
              <a:t>контроль работы пользователей: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разграничение </a:t>
            </a:r>
            <a:r>
              <a:rPr lang="ru-RU" dirty="0"/>
              <a:t>прав доступа к определенной </a:t>
            </a:r>
            <a:r>
              <a:rPr lang="ru-RU" dirty="0" smtClean="0"/>
              <a:t>информации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 </a:t>
            </a:r>
            <a:r>
              <a:rPr lang="ru-RU" dirty="0"/>
              <a:t>защита от некорректных действий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altLang="ru-RU" dirty="0" smtClean="0"/>
          </a:p>
          <a:p>
            <a:pPr marL="0" indent="0" algn="ctr">
              <a:buNone/>
            </a:pPr>
            <a:endParaRPr lang="ru-RU" altLang="ru-RU" dirty="0" smtClean="0"/>
          </a:p>
          <a:p>
            <a:pPr marL="0" indent="0" algn="ctr">
              <a:buNone/>
            </a:pPr>
            <a:r>
              <a:rPr lang="ru-RU" altLang="ru-RU" sz="5400" dirty="0" smtClean="0"/>
              <a:t>Спасибо </a:t>
            </a:r>
            <a:r>
              <a:rPr lang="ru-RU" altLang="ru-RU" sz="5400" dirty="0"/>
              <a:t>за внимание!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Объектная модель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/>
              <a:t>Объектная модель описывает структуру объектов, составляющих систему, их атрибуты, операции, взаимосвязи с другими </a:t>
            </a:r>
            <a:r>
              <a:rPr lang="ru-RU" sz="2200" dirty="0"/>
              <a:t>объектами. Для </a:t>
            </a:r>
            <a:r>
              <a:rPr lang="ru-RU" sz="2200" dirty="0"/>
              <a:t>разработки автоматизированной системы необходимо понимание всех процессов, которые происходят в рамках функционирования данной системы, анализ потоков данных, который может существовать у организации занимающейся торговлей. Для этого необходимо построить ряд диаграмм, которые представлены </a:t>
            </a:r>
            <a:r>
              <a:rPr lang="ru-RU" sz="2200" dirty="0" smtClean="0"/>
              <a:t>на следующих слайдах. </a:t>
            </a:r>
            <a:endParaRPr lang="ru-RU" sz="2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192" y="4534"/>
            <a:ext cx="10515600" cy="36241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/>
              <a:t>Диаграмма прецедентов</a:t>
            </a:r>
            <a:endParaRPr lang="ru-RU" sz="3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35" y="527562"/>
            <a:ext cx="7773907" cy="582878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40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Диаграмма </a:t>
            </a:r>
            <a:r>
              <a:rPr lang="ru-RU" sz="2700" dirty="0"/>
              <a:t>деятельности</a:t>
            </a:r>
            <a:endParaRPr lang="ru-RU" sz="27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01708"/>
            <a:ext cx="3746337" cy="595464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Диаграмма компонентов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7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70" y="382834"/>
            <a:ext cx="7261260" cy="5974732"/>
          </a:xfrm>
        </p:spPr>
      </p:pic>
    </p:spTree>
    <p:extLst>
      <p:ext uri="{BB962C8B-B14F-4D97-AF65-F5344CB8AC3E}">
        <p14:creationId xmlns:p14="http://schemas.microsoft.com/office/powerpoint/2010/main" val="1119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283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/>
              <a:t>Диаграмма развертывания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83" y="382834"/>
            <a:ext cx="6311759" cy="5899093"/>
          </a:xfrm>
        </p:spPr>
      </p:pic>
    </p:spTree>
    <p:extLst>
      <p:ext uri="{BB962C8B-B14F-4D97-AF65-F5344CB8AC3E}">
        <p14:creationId xmlns:p14="http://schemas.microsoft.com/office/powerpoint/2010/main" val="29356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Функциональная модель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Функциональная модель состоит из набора диаграмм потока данных, которые показывают потоки значений от внешних входов через операции и внутренние хранилища данных к внешним выходам. На следующих слайдах представлена общая функциональная схема работы системы, представленная двумя диаграммами – общей контекстной диаграммой и диаграммой декомпозиции. Контекстная диаграмма и диаграмма декомпозиции составлены по методологии </a:t>
            </a:r>
            <a:r>
              <a:rPr lang="en-US" sz="2400" dirty="0"/>
              <a:t>IDEF</a:t>
            </a:r>
            <a:r>
              <a:rPr lang="ru-RU" sz="2400" dirty="0"/>
              <a:t>0.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A0D8-76E0-4793-925F-4BD98C697B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793</Words>
  <Application>Microsoft Office PowerPoint</Application>
  <PresentationFormat>Широкоэкранный</PresentationFormat>
  <Paragraphs>111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Тема Office</vt:lpstr>
      <vt:lpstr>Презентация PowerPoint</vt:lpstr>
      <vt:lpstr>Актуальность работы</vt:lpstr>
      <vt:lpstr>Функции системы</vt:lpstr>
      <vt:lpstr>Объектная модель системы</vt:lpstr>
      <vt:lpstr>Диаграмма прецедентов</vt:lpstr>
      <vt:lpstr>Диаграмма деятельности</vt:lpstr>
      <vt:lpstr>Диаграмма компонентов</vt:lpstr>
      <vt:lpstr>Диаграмма развертывания</vt:lpstr>
      <vt:lpstr>Функциональная модель системы</vt:lpstr>
      <vt:lpstr>Контекстная   диаграмма</vt:lpstr>
      <vt:lpstr>Диаграмма декомпозиции</vt:lpstr>
      <vt:lpstr>Назначение и цели создания системы</vt:lpstr>
      <vt:lpstr>Требования к системе</vt:lpstr>
      <vt:lpstr>Разработка</vt:lpstr>
      <vt:lpstr>Система управления базами данных</vt:lpstr>
      <vt:lpstr>Структура таблиц базы данных</vt:lpstr>
      <vt:lpstr>Общая схема работы серверной части приложения</vt:lpstr>
      <vt:lpstr>Общая схема работы библиотеки React</vt:lpstr>
      <vt:lpstr>Документационное обеспечение системы</vt:lpstr>
      <vt:lpstr>Интерфейс регистрации</vt:lpstr>
      <vt:lpstr>Интерфейс авторизации</vt:lpstr>
      <vt:lpstr>Интерфейс каталога товаров</vt:lpstr>
      <vt:lpstr>Интерфейс с информацией об отдельном товаре</vt:lpstr>
      <vt:lpstr>Интерфейс корзины</vt:lpstr>
      <vt:lpstr>Интерфейс информации о заказах </vt:lpstr>
      <vt:lpstr>Интерфейс профиля пользователя</vt:lpstr>
      <vt:lpstr>Добавление товара администратором</vt:lpstr>
      <vt:lpstr>Панель администратора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valera-pc</dc:creator>
  <cp:lastModifiedBy>valera-pc</cp:lastModifiedBy>
  <cp:revision>37</cp:revision>
  <dcterms:created xsi:type="dcterms:W3CDTF">2020-06-11T12:21:43Z</dcterms:created>
  <dcterms:modified xsi:type="dcterms:W3CDTF">2020-06-12T13:26:19Z</dcterms:modified>
</cp:coreProperties>
</file>