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7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19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8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7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2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99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232F-FEF5-4A11-A739-1E80BBB8C0FC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9AA4-423B-49AA-B383-96F39C26A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99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 67"/>
          <p:cNvSpPr/>
          <p:nvPr/>
        </p:nvSpPr>
        <p:spPr>
          <a:xfrm>
            <a:off x="0" y="1184486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latin typeface="Arial Black" panose="020B0A04020102020204" pitchFamily="34" charset="0"/>
              </a:rPr>
              <a:t>DESIGN PATTERN </a:t>
            </a:r>
            <a:r>
              <a:rPr lang="pt-BR" sz="6000" b="1" dirty="0" err="1">
                <a:latin typeface="Arial Black" panose="020B0A04020102020204" pitchFamily="34" charset="0"/>
              </a:rPr>
              <a:t>GoF</a:t>
            </a:r>
            <a:r>
              <a:rPr lang="pt-BR" sz="6000" b="1" dirty="0">
                <a:latin typeface="Arial Black" panose="020B0A04020102020204" pitchFamily="34" charset="0"/>
              </a:rPr>
              <a:t> </a:t>
            </a:r>
          </a:p>
          <a:p>
            <a:pPr algn="ctr"/>
            <a:endParaRPr lang="pt-BR" sz="4800" b="1" dirty="0">
              <a:latin typeface="Arial Black" panose="020B0A04020102020204" pitchFamily="34" charset="0"/>
            </a:endParaRPr>
          </a:p>
          <a:p>
            <a:pPr algn="ctr"/>
            <a:r>
              <a:rPr lang="pt-BR" sz="6000" b="1" dirty="0">
                <a:latin typeface="Arial Black" panose="020B0A04020102020204" pitchFamily="34" charset="0"/>
              </a:rPr>
              <a:t>STRATEGY</a:t>
            </a:r>
          </a:p>
          <a:p>
            <a:pPr algn="ctr"/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3" y="2015685"/>
            <a:ext cx="11614903" cy="388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-1" y="6251494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253A44"/>
                </a:solidFill>
                <a:effectLst/>
                <a:latin typeface="Montserrat"/>
              </a:rPr>
              <a:t>Figura 1:</a:t>
            </a:r>
            <a:r>
              <a:rPr lang="pt-BR" b="0" i="0" dirty="0">
                <a:solidFill>
                  <a:srgbClr val="253A44"/>
                </a:solidFill>
                <a:effectLst/>
                <a:latin typeface="Montserrat"/>
              </a:rPr>
              <a:t> Exemplo da Estrutura do Padrão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Montserrat"/>
              </a:rPr>
              <a:t>Strategy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0" y="743577"/>
            <a:ext cx="12191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atin typeface="Arial Black" panose="020B0A04020102020204" pitchFamily="34" charset="0"/>
              </a:rPr>
              <a:t>DESIGN PATTERN </a:t>
            </a:r>
            <a:r>
              <a:rPr lang="pt-BR" sz="4800" b="1" dirty="0" err="1">
                <a:latin typeface="Arial Black" panose="020B0A04020102020204" pitchFamily="34" charset="0"/>
              </a:rPr>
              <a:t>GoF</a:t>
            </a:r>
            <a:r>
              <a:rPr lang="pt-BR" sz="4800" b="1" dirty="0">
                <a:latin typeface="Arial Black" panose="020B0A04020102020204" pitchFamily="34" charset="0"/>
              </a:rPr>
              <a:t> - STRATEGY</a:t>
            </a:r>
          </a:p>
          <a:p>
            <a:pPr algn="ctr"/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1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2580284"/>
            <a:ext cx="12192000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É uma interface comum para todas as subclasses, ou para todos os algoritmos que são suportados. O Contexto usa essa interface para chamar uma das subclasses </a:t>
            </a:r>
            <a:r>
              <a:rPr lang="pt-BR" sz="200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ConcreteStrategy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ou um dos algoritmos definidos</a:t>
            </a:r>
            <a:r>
              <a:rPr lang="pt-BR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1400" dirty="0">
              <a:solidFill>
                <a:srgbClr val="253A4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33164" y="2285553"/>
            <a:ext cx="1769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 Black" panose="020B0A04020102020204" pitchFamily="34" charset="0"/>
              </a:rPr>
              <a:t>CONCEITOS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0" y="3747939"/>
            <a:ext cx="1219200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ConcreteStrategy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 classe concreta que herda da </a:t>
            </a:r>
            <a:r>
              <a:rPr lang="pt-BR" sz="200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abstrata está definida como as subclasses </a:t>
            </a:r>
            <a:r>
              <a:rPr lang="pt-BR" sz="200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ConcreteStrategyA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ConcreteStrategyB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ConcreteStrategyC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 diagrama da </a:t>
            </a:r>
            <a:r>
              <a:rPr lang="pt-BR" sz="2000" b="1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figura 1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2000" dirty="0">
              <a:solidFill>
                <a:srgbClr val="253A4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0" y="4637344"/>
            <a:ext cx="12192000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Context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É aquele que vai acessar um dos algoritmos das subclasses de interface </a:t>
            </a:r>
            <a:r>
              <a:rPr lang="pt-BR" sz="200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Strategy</a:t>
            </a:r>
            <a:r>
              <a:rPr lang="pt-BR" sz="2000" dirty="0">
                <a:solidFill>
                  <a:srgbClr val="253A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2000" dirty="0">
              <a:solidFill>
                <a:srgbClr val="253A4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789297"/>
            <a:ext cx="12159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atin typeface="Arial Black" panose="020B0A04020102020204" pitchFamily="34" charset="0"/>
              </a:rPr>
              <a:t>DESIGN PATTERN </a:t>
            </a:r>
            <a:r>
              <a:rPr lang="pt-BR" sz="4800" b="1" dirty="0" err="1">
                <a:latin typeface="Arial Black" panose="020B0A04020102020204" pitchFamily="34" charset="0"/>
              </a:rPr>
              <a:t>GoF</a:t>
            </a:r>
            <a:r>
              <a:rPr lang="pt-BR" sz="4800" b="1" dirty="0">
                <a:latin typeface="Arial Black" panose="020B0A04020102020204" pitchFamily="34" charset="0"/>
              </a:rPr>
              <a:t> - STRATEGY</a:t>
            </a:r>
          </a:p>
          <a:p>
            <a:pPr algn="ctr"/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/>
          <p:cNvGrpSpPr/>
          <p:nvPr/>
        </p:nvGrpSpPr>
        <p:grpSpPr>
          <a:xfrm rot="899941">
            <a:off x="6666900" y="2148687"/>
            <a:ext cx="355174" cy="2361576"/>
            <a:chOff x="6035040" y="2865119"/>
            <a:chExt cx="355174" cy="2865121"/>
          </a:xfrm>
        </p:grpSpPr>
        <p:sp>
          <p:nvSpPr>
            <p:cNvPr id="93" name="Triângulo isósceles 92"/>
            <p:cNvSpPr/>
            <p:nvPr/>
          </p:nvSpPr>
          <p:spPr>
            <a:xfrm>
              <a:off x="6035040" y="2865119"/>
              <a:ext cx="355174" cy="32512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4" name="Conector reto 93"/>
            <p:cNvCxnSpPr/>
            <p:nvPr/>
          </p:nvCxnSpPr>
          <p:spPr>
            <a:xfrm>
              <a:off x="6217920" y="3210560"/>
              <a:ext cx="10160" cy="251968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ângulo 1"/>
          <p:cNvSpPr/>
          <p:nvPr/>
        </p:nvSpPr>
        <p:spPr>
          <a:xfrm>
            <a:off x="2499783" y="232922"/>
            <a:ext cx="6602176" cy="367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60937" y="350731"/>
            <a:ext cx="3510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b="1" dirty="0">
              <a:latin typeface="Arial Black" panose="020B0A04020102020204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5851390" y="1067431"/>
            <a:ext cx="2689906" cy="1104622"/>
            <a:chOff x="4908549" y="1008213"/>
            <a:chExt cx="2170209" cy="914400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4908549" y="1008213"/>
              <a:ext cx="2170209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4910454" y="1315990"/>
              <a:ext cx="2161866" cy="84664"/>
              <a:chOff x="4910454" y="1315990"/>
              <a:chExt cx="2161866" cy="84664"/>
            </a:xfrm>
          </p:grpSpPr>
          <p:cxnSp>
            <p:nvCxnSpPr>
              <p:cNvPr id="47" name="Conector reto 46"/>
              <p:cNvCxnSpPr/>
              <p:nvPr/>
            </p:nvCxnSpPr>
            <p:spPr>
              <a:xfrm>
                <a:off x="4910454" y="1315990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Conector reto 47"/>
              <p:cNvCxnSpPr/>
              <p:nvPr/>
            </p:nvCxnSpPr>
            <p:spPr>
              <a:xfrm>
                <a:off x="4915114" y="1400654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49" name="Retângulo 48"/>
          <p:cNvSpPr/>
          <p:nvPr/>
        </p:nvSpPr>
        <p:spPr>
          <a:xfrm>
            <a:off x="5875485" y="1110281"/>
            <a:ext cx="2673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 Black" panose="020B0A04020102020204" pitchFamily="34" charset="0"/>
              </a:rPr>
              <a:t>&lt;Interface&gt;</a:t>
            </a:r>
            <a:r>
              <a:rPr lang="pt-BR" sz="1400" b="1" dirty="0" err="1">
                <a:latin typeface="Arial Black" panose="020B0A04020102020204" pitchFamily="34" charset="0"/>
              </a:rPr>
              <a:t>Strategy</a:t>
            </a:r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904471" y="1619742"/>
            <a:ext cx="2572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 Black" panose="020B0A04020102020204" pitchFamily="34" charset="0"/>
              </a:rPr>
              <a:t>+</a:t>
            </a:r>
            <a:r>
              <a:rPr lang="pt-BR" sz="1400" b="1" dirty="0" err="1">
                <a:latin typeface="Arial Black" panose="020B0A04020102020204" pitchFamily="34" charset="0"/>
              </a:rPr>
              <a:t>executeAlgorithm</a:t>
            </a:r>
            <a:r>
              <a:rPr lang="pt-BR" sz="1400" b="1" dirty="0">
                <a:latin typeface="Arial Black" panose="020B0A04020102020204" pitchFamily="34" charset="0"/>
              </a:rPr>
              <a:t>()</a:t>
            </a:r>
          </a:p>
          <a:p>
            <a:pPr algn="ctr"/>
            <a:endParaRPr lang="pt-BR" sz="1400" b="1" dirty="0">
              <a:latin typeface="Arial Black" panose="020B0A04020102020204" pitchFamily="34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1561975" y="1046254"/>
            <a:ext cx="2689906" cy="1104622"/>
            <a:chOff x="4908549" y="1008213"/>
            <a:chExt cx="2170209" cy="914400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4908549" y="1008213"/>
              <a:ext cx="2170209" cy="9144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4910454" y="1315990"/>
              <a:ext cx="2161866" cy="84664"/>
              <a:chOff x="4910454" y="1315990"/>
              <a:chExt cx="2161866" cy="84664"/>
            </a:xfrm>
          </p:grpSpPr>
          <p:cxnSp>
            <p:nvCxnSpPr>
              <p:cNvPr id="54" name="Conector reto 53"/>
              <p:cNvCxnSpPr/>
              <p:nvPr/>
            </p:nvCxnSpPr>
            <p:spPr>
              <a:xfrm>
                <a:off x="4910454" y="1315990"/>
                <a:ext cx="215720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>
                <a:off x="4915114" y="1400654"/>
                <a:ext cx="215720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</p:grpSp>
      <p:sp>
        <p:nvSpPr>
          <p:cNvPr id="56" name="Retângulo 55"/>
          <p:cNvSpPr/>
          <p:nvPr/>
        </p:nvSpPr>
        <p:spPr>
          <a:xfrm>
            <a:off x="1658457" y="1108670"/>
            <a:ext cx="2579667" cy="309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err="1">
                <a:latin typeface="Arial Black" panose="020B0A04020102020204" pitchFamily="34" charset="0"/>
              </a:rPr>
              <a:t>Context</a:t>
            </a:r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57" name="Fluxograma: Decisão 56"/>
          <p:cNvSpPr/>
          <p:nvPr/>
        </p:nvSpPr>
        <p:spPr>
          <a:xfrm>
            <a:off x="4260018" y="1439235"/>
            <a:ext cx="279479" cy="1763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>
            <a:stCxn id="57" idx="3"/>
          </p:cNvCxnSpPr>
          <p:nvPr/>
        </p:nvCxnSpPr>
        <p:spPr>
          <a:xfrm flipV="1">
            <a:off x="4539497" y="1520335"/>
            <a:ext cx="1311893" cy="7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4450557" y="1209181"/>
            <a:ext cx="127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latin typeface="Arial Black" panose="020B0A04020102020204" pitchFamily="34" charset="0"/>
              </a:rPr>
              <a:t>Strategy</a:t>
            </a:r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65782" y="1622612"/>
            <a:ext cx="19613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 Black" panose="020B0A04020102020204" pitchFamily="34" charset="0"/>
              </a:rPr>
              <a:t>+</a:t>
            </a:r>
            <a:r>
              <a:rPr lang="pt-BR" sz="1400" b="1" dirty="0" err="1">
                <a:latin typeface="Arial Black" panose="020B0A04020102020204" pitchFamily="34" charset="0"/>
              </a:rPr>
              <a:t>executeStrategy</a:t>
            </a:r>
            <a:endParaRPr lang="pt-BR" sz="1400" dirty="0"/>
          </a:p>
        </p:txBody>
      </p:sp>
      <p:grpSp>
        <p:nvGrpSpPr>
          <p:cNvPr id="73" name="Grupo 72"/>
          <p:cNvGrpSpPr/>
          <p:nvPr/>
        </p:nvGrpSpPr>
        <p:grpSpPr>
          <a:xfrm rot="2327929">
            <a:off x="4747207" y="1753039"/>
            <a:ext cx="355174" cy="3021206"/>
            <a:chOff x="6035040" y="2865119"/>
            <a:chExt cx="355174" cy="2865121"/>
          </a:xfrm>
        </p:grpSpPr>
        <p:sp>
          <p:nvSpPr>
            <p:cNvPr id="67" name="Triângulo isósceles 66"/>
            <p:cNvSpPr/>
            <p:nvPr/>
          </p:nvSpPr>
          <p:spPr>
            <a:xfrm>
              <a:off x="6035040" y="2865119"/>
              <a:ext cx="355174" cy="32512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9" name="Conector reto 68"/>
            <p:cNvCxnSpPr/>
            <p:nvPr/>
          </p:nvCxnSpPr>
          <p:spPr>
            <a:xfrm>
              <a:off x="6217920" y="3210560"/>
              <a:ext cx="10160" cy="251968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/>
          <p:cNvGrpSpPr/>
          <p:nvPr/>
        </p:nvGrpSpPr>
        <p:grpSpPr>
          <a:xfrm>
            <a:off x="1561975" y="4421787"/>
            <a:ext cx="2689906" cy="1104622"/>
            <a:chOff x="4908549" y="1008213"/>
            <a:chExt cx="2170209" cy="914400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4908549" y="1008213"/>
              <a:ext cx="2170209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4910454" y="1315990"/>
              <a:ext cx="2161866" cy="84664"/>
              <a:chOff x="4910454" y="1315990"/>
              <a:chExt cx="2161866" cy="84664"/>
            </a:xfrm>
          </p:grpSpPr>
          <p:cxnSp>
            <p:nvCxnSpPr>
              <p:cNvPr id="77" name="Conector reto 76"/>
              <p:cNvCxnSpPr/>
              <p:nvPr/>
            </p:nvCxnSpPr>
            <p:spPr>
              <a:xfrm>
                <a:off x="4910454" y="1315990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4915114" y="1400654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9" name="Grupo 78"/>
          <p:cNvGrpSpPr/>
          <p:nvPr/>
        </p:nvGrpSpPr>
        <p:grpSpPr>
          <a:xfrm rot="19720648">
            <a:off x="8950278" y="1965982"/>
            <a:ext cx="355174" cy="2665349"/>
            <a:chOff x="6035040" y="2865119"/>
            <a:chExt cx="355174" cy="2865121"/>
          </a:xfrm>
        </p:grpSpPr>
        <p:sp>
          <p:nvSpPr>
            <p:cNvPr id="80" name="Triângulo isósceles 79"/>
            <p:cNvSpPr/>
            <p:nvPr/>
          </p:nvSpPr>
          <p:spPr>
            <a:xfrm>
              <a:off x="6035040" y="2865119"/>
              <a:ext cx="355174" cy="32512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/>
            <p:cNvCxnSpPr/>
            <p:nvPr/>
          </p:nvCxnSpPr>
          <p:spPr>
            <a:xfrm>
              <a:off x="6217920" y="3210560"/>
              <a:ext cx="10160" cy="251968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8812195" y="4421787"/>
            <a:ext cx="2689906" cy="1104622"/>
            <a:chOff x="4908549" y="1008213"/>
            <a:chExt cx="2170209" cy="914400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08549" y="1008213"/>
              <a:ext cx="2170209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4" name="Grupo 83"/>
            <p:cNvGrpSpPr/>
            <p:nvPr/>
          </p:nvGrpSpPr>
          <p:grpSpPr>
            <a:xfrm>
              <a:off x="4910454" y="1315990"/>
              <a:ext cx="2161866" cy="84664"/>
              <a:chOff x="4910454" y="1315990"/>
              <a:chExt cx="2161866" cy="84664"/>
            </a:xfrm>
          </p:grpSpPr>
          <p:cxnSp>
            <p:nvCxnSpPr>
              <p:cNvPr id="85" name="Conector reto 84"/>
              <p:cNvCxnSpPr/>
              <p:nvPr/>
            </p:nvCxnSpPr>
            <p:spPr>
              <a:xfrm>
                <a:off x="4910454" y="1315990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4915114" y="1400654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95" name="Grupo 94"/>
          <p:cNvGrpSpPr/>
          <p:nvPr/>
        </p:nvGrpSpPr>
        <p:grpSpPr>
          <a:xfrm>
            <a:off x="5272950" y="4434348"/>
            <a:ext cx="2689906" cy="1104622"/>
            <a:chOff x="4908549" y="1008213"/>
            <a:chExt cx="2170209" cy="914400"/>
          </a:xfrm>
        </p:grpSpPr>
        <p:sp>
          <p:nvSpPr>
            <p:cNvPr id="96" name="Retângulo de cantos arredondados 95"/>
            <p:cNvSpPr/>
            <p:nvPr/>
          </p:nvSpPr>
          <p:spPr>
            <a:xfrm>
              <a:off x="4908549" y="1008213"/>
              <a:ext cx="2170209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7" name="Grupo 96"/>
            <p:cNvGrpSpPr/>
            <p:nvPr/>
          </p:nvGrpSpPr>
          <p:grpSpPr>
            <a:xfrm>
              <a:off x="4910454" y="1315990"/>
              <a:ext cx="2161866" cy="84664"/>
              <a:chOff x="4910454" y="1315990"/>
              <a:chExt cx="2161866" cy="84664"/>
            </a:xfrm>
          </p:grpSpPr>
          <p:cxnSp>
            <p:nvCxnSpPr>
              <p:cNvPr id="98" name="Conector reto 97"/>
              <p:cNvCxnSpPr/>
              <p:nvPr/>
            </p:nvCxnSpPr>
            <p:spPr>
              <a:xfrm>
                <a:off x="4910454" y="1315990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4915114" y="1400654"/>
                <a:ext cx="215720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04" name="Grupo 103"/>
          <p:cNvGrpSpPr/>
          <p:nvPr/>
        </p:nvGrpSpPr>
        <p:grpSpPr>
          <a:xfrm>
            <a:off x="4533645" y="3204923"/>
            <a:ext cx="739305" cy="276999"/>
            <a:chOff x="4533645" y="3204923"/>
            <a:chExt cx="739305" cy="276999"/>
          </a:xfrm>
        </p:grpSpPr>
        <p:sp>
          <p:nvSpPr>
            <p:cNvPr id="101" name="Retângulo 100"/>
            <p:cNvSpPr/>
            <p:nvPr/>
          </p:nvSpPr>
          <p:spPr>
            <a:xfrm>
              <a:off x="4601140" y="3204923"/>
              <a:ext cx="58363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4533645" y="3204923"/>
              <a:ext cx="739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Extends</a:t>
              </a: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466417" y="3233547"/>
            <a:ext cx="739305" cy="276999"/>
            <a:chOff x="4533645" y="3204923"/>
            <a:chExt cx="739305" cy="276999"/>
          </a:xfrm>
        </p:grpSpPr>
        <p:sp>
          <p:nvSpPr>
            <p:cNvPr id="109" name="Retângulo 108"/>
            <p:cNvSpPr/>
            <p:nvPr/>
          </p:nvSpPr>
          <p:spPr>
            <a:xfrm>
              <a:off x="4601140" y="3204923"/>
              <a:ext cx="58363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4533645" y="3204923"/>
              <a:ext cx="739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Extends</a:t>
              </a:r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8820332" y="3233547"/>
            <a:ext cx="739305" cy="276999"/>
            <a:chOff x="4533645" y="3204923"/>
            <a:chExt cx="739305" cy="276999"/>
          </a:xfrm>
        </p:grpSpPr>
        <p:sp>
          <p:nvSpPr>
            <p:cNvPr id="112" name="Retângulo 111"/>
            <p:cNvSpPr/>
            <p:nvPr/>
          </p:nvSpPr>
          <p:spPr>
            <a:xfrm>
              <a:off x="4601140" y="3204923"/>
              <a:ext cx="58363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4533645" y="3204923"/>
              <a:ext cx="739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Extends</a:t>
              </a:r>
            </a:p>
          </p:txBody>
        </p:sp>
      </p:grpSp>
      <p:sp>
        <p:nvSpPr>
          <p:cNvPr id="117" name="Retângulo 116"/>
          <p:cNvSpPr/>
          <p:nvPr/>
        </p:nvSpPr>
        <p:spPr>
          <a:xfrm>
            <a:off x="1615056" y="4474033"/>
            <a:ext cx="2572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err="1">
                <a:latin typeface="Arial Black" panose="020B0A04020102020204" pitchFamily="34" charset="0"/>
              </a:rPr>
              <a:t>ConcreteStrategyA</a:t>
            </a:r>
            <a:endParaRPr lang="pt-BR" sz="1400" b="1" dirty="0">
              <a:latin typeface="Arial Black" panose="020B0A04020102020204" pitchFamily="34" charset="0"/>
            </a:endParaRPr>
          </a:p>
          <a:p>
            <a:pPr algn="ctr"/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5384889" y="4482267"/>
            <a:ext cx="2572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err="1">
                <a:latin typeface="Arial Black" panose="020B0A04020102020204" pitchFamily="34" charset="0"/>
              </a:rPr>
              <a:t>ConcreteStrategyB</a:t>
            </a:r>
            <a:endParaRPr lang="pt-BR" sz="1400" b="1" dirty="0">
              <a:latin typeface="Arial Black" panose="020B0A04020102020204" pitchFamily="34" charset="0"/>
            </a:endParaRPr>
          </a:p>
          <a:p>
            <a:pPr algn="ctr"/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8932114" y="4463439"/>
            <a:ext cx="2572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err="1">
                <a:latin typeface="Arial Black" panose="020B0A04020102020204" pitchFamily="34" charset="0"/>
              </a:rPr>
              <a:t>ConcreteStrategyC</a:t>
            </a:r>
            <a:endParaRPr lang="pt-BR" sz="1400" b="1" dirty="0">
              <a:latin typeface="Arial Black" panose="020B0A04020102020204" pitchFamily="34" charset="0"/>
            </a:endParaRPr>
          </a:p>
          <a:p>
            <a:pPr algn="ctr"/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1559614" y="5026607"/>
            <a:ext cx="2572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 Black" panose="020B0A04020102020204" pitchFamily="34" charset="0"/>
              </a:rPr>
              <a:t>+</a:t>
            </a:r>
            <a:r>
              <a:rPr lang="pt-BR" sz="1400" b="1" dirty="0" err="1">
                <a:latin typeface="Arial Black" panose="020B0A04020102020204" pitchFamily="34" charset="0"/>
              </a:rPr>
              <a:t>executeAlgorithm</a:t>
            </a:r>
            <a:r>
              <a:rPr lang="pt-BR" sz="1400" b="1" dirty="0">
                <a:latin typeface="Arial Black" panose="020B0A04020102020204" pitchFamily="34" charset="0"/>
              </a:rPr>
              <a:t>(TXT)</a:t>
            </a:r>
          </a:p>
          <a:p>
            <a:pPr algn="ctr"/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5311616" y="5026607"/>
            <a:ext cx="2586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 Black" panose="020B0A04020102020204" pitchFamily="34" charset="0"/>
              </a:rPr>
              <a:t>+</a:t>
            </a:r>
            <a:r>
              <a:rPr lang="pt-BR" sz="1400" b="1" dirty="0" err="1">
                <a:latin typeface="Arial Black" panose="020B0A04020102020204" pitchFamily="34" charset="0"/>
              </a:rPr>
              <a:t>executeAlgorithm</a:t>
            </a:r>
            <a:r>
              <a:rPr lang="pt-BR" sz="1400" b="1" dirty="0">
                <a:latin typeface="Arial Black" panose="020B0A04020102020204" pitchFamily="34" charset="0"/>
              </a:rPr>
              <a:t>(CSV)</a:t>
            </a:r>
          </a:p>
          <a:p>
            <a:pPr algn="ctr"/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8779279" y="5005487"/>
            <a:ext cx="2744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Arial Black" panose="020B0A04020102020204" pitchFamily="34" charset="0"/>
              </a:rPr>
              <a:t>+</a:t>
            </a:r>
            <a:r>
              <a:rPr lang="pt-BR" sz="1400" b="1" dirty="0" err="1">
                <a:latin typeface="Arial Black" panose="020B0A04020102020204" pitchFamily="34" charset="0"/>
              </a:rPr>
              <a:t>executeAlgorithm</a:t>
            </a:r>
            <a:r>
              <a:rPr lang="pt-BR" sz="1400" b="1" dirty="0">
                <a:latin typeface="Arial Black" panose="020B0A04020102020204" pitchFamily="34" charset="0"/>
              </a:rPr>
              <a:t>(HTML)</a:t>
            </a:r>
          </a:p>
          <a:p>
            <a:pPr algn="ctr"/>
            <a:endParaRPr lang="pt-BR" sz="1400" b="1" dirty="0">
              <a:latin typeface="Arial Black" panose="020B0A040201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32966" y="236198"/>
            <a:ext cx="8618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STRATEGY DESIGN PATTERN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791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433" y="499662"/>
            <a:ext cx="7545043" cy="457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274883" y="478753"/>
            <a:ext cx="7406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 Black" panose="020B0A04020102020204" pitchFamily="34" charset="0"/>
              </a:rPr>
              <a:t>DESIGN PATTERN </a:t>
            </a:r>
            <a:r>
              <a:rPr lang="pt-BR" sz="2800" b="1" dirty="0" err="1">
                <a:latin typeface="Arial Black" panose="020B0A04020102020204" pitchFamily="34" charset="0"/>
              </a:rPr>
              <a:t>GoF</a:t>
            </a:r>
            <a:r>
              <a:rPr lang="pt-BR" sz="2800" b="1" dirty="0">
                <a:latin typeface="Arial Black" panose="020B0A04020102020204" pitchFamily="34" charset="0"/>
              </a:rPr>
              <a:t> - STRATEGY</a:t>
            </a:r>
            <a:endParaRPr lang="pt-BR" sz="2800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18445" y="1509087"/>
            <a:ext cx="5336510" cy="35687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>
            <a:off x="518445" y="2087658"/>
            <a:ext cx="5336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528606" y="1599033"/>
            <a:ext cx="5336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b="1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Referências Bibliográficas 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464754" y="1509087"/>
            <a:ext cx="5336510" cy="35687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6464754" y="2094009"/>
            <a:ext cx="5336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6600497" y="1570789"/>
            <a:ext cx="5077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Conclusão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6430478" y="2215469"/>
            <a:ext cx="5370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1C1C1C"/>
                </a:solidFill>
                <a:latin typeface="rawline"/>
              </a:rPr>
              <a:t>O </a:t>
            </a:r>
            <a:r>
              <a:rPr lang="pt-BR" dirty="0" err="1">
                <a:solidFill>
                  <a:srgbClr val="1C1C1C"/>
                </a:solidFill>
                <a:latin typeface="rawline"/>
              </a:rPr>
              <a:t>strategy</a:t>
            </a:r>
            <a:r>
              <a:rPr lang="pt-BR" dirty="0">
                <a:solidFill>
                  <a:srgbClr val="1C1C1C"/>
                </a:solidFill>
                <a:latin typeface="rawline"/>
              </a:rPr>
              <a:t> é um padrão comportamental de projeto, que permite a mudança de comportamento de um conjunto de classes em tempo de execução, fazendo com que seus objetos operem de forma diferente dependendo da operação a ser realizada. Tipicamente usado para melhorar manutenção do código, distribuir as responsabilidades de cada classe, encapsular algoritmos similares em uma tomada de decisão, entre outros.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518445" y="2241546"/>
            <a:ext cx="53161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555555"/>
                </a:solidFill>
                <a:latin typeface="Roboto Slab"/>
              </a:rPr>
              <a:t>Autores: </a:t>
            </a:r>
          </a:p>
          <a:p>
            <a:r>
              <a:rPr lang="pt-BR" sz="1400" dirty="0">
                <a:solidFill>
                  <a:srgbClr val="555555"/>
                </a:solidFill>
                <a:latin typeface="Roboto Slab"/>
              </a:rPr>
              <a:t>ERICH GAMMA;  </a:t>
            </a:r>
          </a:p>
          <a:p>
            <a:r>
              <a:rPr lang="pt-BR" sz="1400" dirty="0">
                <a:solidFill>
                  <a:srgbClr val="555555"/>
                </a:solidFill>
                <a:latin typeface="Roboto Slab"/>
              </a:rPr>
              <a:t>RICHARD HELM; </a:t>
            </a:r>
          </a:p>
          <a:p>
            <a:r>
              <a:rPr lang="pt-BR" sz="1400" dirty="0">
                <a:solidFill>
                  <a:srgbClr val="555555"/>
                </a:solidFill>
                <a:latin typeface="Roboto Slab"/>
              </a:rPr>
              <a:t>RALPH JOHNSON; </a:t>
            </a:r>
          </a:p>
          <a:p>
            <a:r>
              <a:rPr lang="pt-BR" sz="1400" dirty="0">
                <a:solidFill>
                  <a:srgbClr val="555555"/>
                </a:solidFill>
                <a:latin typeface="Roboto Slab"/>
              </a:rPr>
              <a:t>JOHN VLISSIDES</a:t>
            </a:r>
          </a:p>
          <a:p>
            <a:endParaRPr lang="pt-BR" sz="1400" dirty="0">
              <a:solidFill>
                <a:srgbClr val="555555"/>
              </a:solidFill>
              <a:latin typeface="Roboto Slab"/>
            </a:endParaRPr>
          </a:p>
          <a:p>
            <a:r>
              <a:rPr lang="pt-BR" sz="1400" dirty="0">
                <a:solidFill>
                  <a:srgbClr val="555555"/>
                </a:solidFill>
                <a:latin typeface="Roboto Slab"/>
              </a:rPr>
              <a:t>Livro(PDF) - Padrões de Projetos Soluções Reutilizáveis</a:t>
            </a:r>
          </a:p>
        </p:txBody>
      </p:sp>
    </p:spTree>
    <p:extLst>
      <p:ext uri="{BB962C8B-B14F-4D97-AF65-F5344CB8AC3E}">
        <p14:creationId xmlns:p14="http://schemas.microsoft.com/office/powerpoint/2010/main" val="1084803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239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Montserrat</vt:lpstr>
      <vt:lpstr>rawline</vt:lpstr>
      <vt:lpstr>Roboto Slab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Carlos Dias da Cruz</dc:creator>
  <cp:lastModifiedBy>Devops</cp:lastModifiedBy>
  <cp:revision>60</cp:revision>
  <dcterms:created xsi:type="dcterms:W3CDTF">2022-12-06T00:00:44Z</dcterms:created>
  <dcterms:modified xsi:type="dcterms:W3CDTF">2023-02-18T00:25:18Z</dcterms:modified>
</cp:coreProperties>
</file>