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30"/>
  </p:notesMasterIdLst>
  <p:handoutMasterIdLst>
    <p:handoutMasterId r:id="rId31"/>
  </p:handoutMasterIdLst>
  <p:sldIdLst>
    <p:sldId id="256" r:id="rId3"/>
    <p:sldId id="288" r:id="rId4"/>
    <p:sldId id="294" r:id="rId5"/>
    <p:sldId id="295" r:id="rId6"/>
    <p:sldId id="304" r:id="rId7"/>
    <p:sldId id="293" r:id="rId8"/>
    <p:sldId id="292" r:id="rId9"/>
    <p:sldId id="289" r:id="rId10"/>
    <p:sldId id="303" r:id="rId11"/>
    <p:sldId id="287" r:id="rId12"/>
    <p:sldId id="300" r:id="rId13"/>
    <p:sldId id="301" r:id="rId14"/>
    <p:sldId id="285" r:id="rId15"/>
    <p:sldId id="286" r:id="rId16"/>
    <p:sldId id="283" r:id="rId17"/>
    <p:sldId id="284" r:id="rId18"/>
    <p:sldId id="290" r:id="rId19"/>
    <p:sldId id="291" r:id="rId20"/>
    <p:sldId id="302" r:id="rId21"/>
    <p:sldId id="296" r:id="rId22"/>
    <p:sldId id="297" r:id="rId23"/>
    <p:sldId id="306" r:id="rId24"/>
    <p:sldId id="305" r:id="rId25"/>
    <p:sldId id="298" r:id="rId26"/>
    <p:sldId id="299" r:id="rId27"/>
    <p:sldId id="267" r:id="rId28"/>
    <p:sldId id="269" r:id="rId2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5" autoAdjust="0"/>
    <p:restoredTop sz="72460" autoAdjust="0"/>
  </p:normalViewPr>
  <p:slideViewPr>
    <p:cSldViewPr>
      <p:cViewPr varScale="1">
        <p:scale>
          <a:sx n="84" d="100"/>
          <a:sy n="84" d="100"/>
        </p:scale>
        <p:origin x="1886" y="77"/>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84" d="100"/>
          <a:sy n="84" d="100"/>
        </p:scale>
        <p:origin x="1002"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Gleichschenkliges Dreieck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de-DE"/>
              <a:t>11.07.2018</a:t>
            </a:fld>
            <a:endParaRPr/>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‹Nr.›</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Gleichschenkliges Dreieck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de-DE"/>
              <a:t>11.07.2018</a:t>
            </a:fld>
            <a:endParaRPr/>
          </a:p>
        </p:txBody>
      </p:sp>
      <p:sp>
        <p:nvSpPr>
          <p:cNvPr id="4" name="Folienbildplatzhalt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Textmasterformat bearbeiten</a:t>
            </a:r>
          </a:p>
          <a:p>
            <a:pPr lvl="1"/>
            <a:r>
              <a:rPr/>
              <a:t>Zweite Ebene</a:t>
            </a:r>
          </a:p>
          <a:p>
            <a:pPr lvl="2"/>
            <a:r>
              <a:rPr/>
              <a:t>Dritte Ebene</a:t>
            </a:r>
          </a:p>
          <a:p>
            <a:pPr lvl="3"/>
            <a:r>
              <a:rPr/>
              <a:t>Vierte Ebene</a:t>
            </a:r>
          </a:p>
          <a:p>
            <a:pPr lvl="4"/>
            <a:r>
              <a:rPr/>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‹Nr.›</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smtClean="0"/>
              <a:t>VIVAC is about LRs</a:t>
            </a:r>
            <a:r>
              <a:rPr lang="en-GB" baseline="0" dirty="0" smtClean="0"/>
              <a:t> and most of the actions you can perform in the menus will lead the user to LRs, either by putting them on the map, or by displaying other visualisations of the data</a:t>
            </a:r>
            <a:endParaRPr lang="en-GB" dirty="0"/>
          </a:p>
        </p:txBody>
      </p:sp>
      <p:sp>
        <p:nvSpPr>
          <p:cNvPr id="4" name="Foliennummernplatzhalter 3"/>
          <p:cNvSpPr>
            <a:spLocks noGrp="1"/>
          </p:cNvSpPr>
          <p:nvPr>
            <p:ph type="sldNum" sz="quarter" idx="10"/>
          </p:nvPr>
        </p:nvSpPr>
        <p:spPr/>
        <p:txBody>
          <a:bodyPr/>
          <a:lstStyle/>
          <a:p>
            <a:fld id="{69C971FF-EF28-4195-A575-329446EFAA55}" type="slidenum">
              <a:rPr lang="de-DE" smtClean="0"/>
              <a:t>22</a:t>
            </a:fld>
            <a:endParaRPr lang="de-DE"/>
          </a:p>
        </p:txBody>
      </p:sp>
    </p:spTree>
    <p:extLst>
      <p:ext uri="{BB962C8B-B14F-4D97-AF65-F5344CB8AC3E}">
        <p14:creationId xmlns:p14="http://schemas.microsoft.com/office/powerpoint/2010/main" val="3551973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6" name="Freihand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lang="de-DE" noProof="0" dirty="0">
              <a:solidFill>
                <a:schemeClr val="lt1"/>
              </a:solidFill>
            </a:endParaRPr>
          </a:p>
        </p:txBody>
      </p:sp>
      <p:sp>
        <p:nvSpPr>
          <p:cNvPr id="2" name="Titel 1"/>
          <p:cNvSpPr>
            <a:spLocks noGrp="1"/>
          </p:cNvSpPr>
          <p:nvPr>
            <p:ph type="ctrTitle"/>
          </p:nvPr>
        </p:nvSpPr>
        <p:spPr>
          <a:xfrm>
            <a:off x="1217613" y="1828799"/>
            <a:ext cx="9753600" cy="3048001"/>
          </a:xfrm>
        </p:spPr>
        <p:txBody>
          <a:bodyPr>
            <a:normAutofit/>
          </a:bodyPr>
          <a:lstStyle>
            <a:lvl1pPr>
              <a:defRPr sz="4400"/>
            </a:lvl1pPr>
          </a:lstStyle>
          <a:p>
            <a:r>
              <a:rPr lang="de-DE" noProof="0" smtClean="0"/>
              <a:t>Titelmasterformat durch Klicken bearbeiten</a:t>
            </a:r>
            <a:endParaRPr lang="de-DE" noProof="0" dirty="0"/>
          </a:p>
        </p:txBody>
      </p:sp>
      <p:sp>
        <p:nvSpPr>
          <p:cNvPr id="3" name="Untertitel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noProof="0" smtClean="0"/>
              <a:t>Formatvorlage des Untertitelmasters durch Klicken bearbeiten</a:t>
            </a:r>
            <a:endParaRPr lang="de-DE" noProof="0" dirty="0"/>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de-DE" noProof="0" dirty="0"/>
          </a:p>
        </p:txBody>
      </p:sp>
      <p:sp>
        <p:nvSpPr>
          <p:cNvPr id="3" name="Vertikaler Textplatzhalt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de-DE" noProof="0" smtClean="0"/>
              <a:t>Formatvorlagen des Textmasters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dirty="0"/>
          </a:p>
        </p:txBody>
      </p:sp>
      <p:sp>
        <p:nvSpPr>
          <p:cNvPr id="4" name="Datumsplatzhalter 3"/>
          <p:cNvSpPr>
            <a:spLocks noGrp="1"/>
          </p:cNvSpPr>
          <p:nvPr>
            <p:ph type="dt" sz="half" idx="10"/>
          </p:nvPr>
        </p:nvSpPr>
        <p:spPr/>
        <p:txBody>
          <a:bodyPr/>
          <a:lstStyle/>
          <a:p>
            <a:fld id="{EDF33987-6305-4E2A-BF18-EF013ECE927B}" type="datetimeFigureOut">
              <a:rPr lang="de-DE" noProof="0" smtClean="0"/>
              <a:t>11.07.2018</a:t>
            </a:fld>
            <a:endParaRPr lang="de-DE" noProof="0" dirty="0"/>
          </a:p>
        </p:txBody>
      </p:sp>
      <p:sp>
        <p:nvSpPr>
          <p:cNvPr id="5" name="Fußzeilenplatzhalter 4"/>
          <p:cNvSpPr>
            <a:spLocks noGrp="1"/>
          </p:cNvSpPr>
          <p:nvPr>
            <p:ph type="ftr" sz="quarter" idx="11"/>
          </p:nvPr>
        </p:nvSpPr>
        <p:spPr/>
        <p:txBody>
          <a:bodyPr/>
          <a:lstStyle/>
          <a:p>
            <a:endParaRPr lang="de-DE" noProof="0" dirty="0"/>
          </a:p>
        </p:txBody>
      </p:sp>
      <p:sp>
        <p:nvSpPr>
          <p:cNvPr id="6" name="Foliennummernplatzhalter 5"/>
          <p:cNvSpPr>
            <a:spLocks noGrp="1"/>
          </p:cNvSpPr>
          <p:nvPr>
            <p:ph type="sldNum" sz="quarter" idx="12"/>
          </p:nvPr>
        </p:nvSpPr>
        <p:spPr/>
        <p:txBody>
          <a:bodyPr/>
          <a:lstStyle/>
          <a:p>
            <a:fld id="{F36C87F6-986D-49E6-AF40-1B3A1EE8064D}" type="slidenum">
              <a:rPr lang="de-DE" noProof="0" smtClean="0"/>
              <a:t>‹Nr.›</a:t>
            </a:fld>
            <a:endParaRPr lang="de-DE" noProof="0" dirty="0"/>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6898" y="685800"/>
            <a:ext cx="2134315" cy="5486400"/>
          </a:xfrm>
        </p:spPr>
        <p:txBody>
          <a:bodyPr vert="eaVert"/>
          <a:lstStyle/>
          <a:p>
            <a:r>
              <a:rPr lang="de-DE" noProof="0" smtClean="0"/>
              <a:t>Titelmasterformat durch Klicken bearbeiten</a:t>
            </a:r>
            <a:endParaRPr lang="de-DE" noProof="0" dirty="0"/>
          </a:p>
        </p:txBody>
      </p:sp>
      <p:sp>
        <p:nvSpPr>
          <p:cNvPr id="3" name="Vertikaler Textplatzhalt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de-DE" noProof="0" smtClean="0"/>
              <a:t>Formatvorlagen des Textmasters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dirty="0"/>
          </a:p>
        </p:txBody>
      </p:sp>
      <p:sp>
        <p:nvSpPr>
          <p:cNvPr id="4" name="Datumsplatzhalter 3"/>
          <p:cNvSpPr>
            <a:spLocks noGrp="1"/>
          </p:cNvSpPr>
          <p:nvPr>
            <p:ph type="dt" sz="half" idx="10"/>
          </p:nvPr>
        </p:nvSpPr>
        <p:spPr/>
        <p:txBody>
          <a:bodyPr/>
          <a:lstStyle/>
          <a:p>
            <a:fld id="{EDF33987-6305-4E2A-BF18-EF013ECE927B}" type="datetimeFigureOut">
              <a:rPr lang="de-DE" noProof="0" smtClean="0"/>
              <a:t>11.07.2018</a:t>
            </a:fld>
            <a:endParaRPr lang="de-DE" noProof="0" dirty="0"/>
          </a:p>
        </p:txBody>
      </p:sp>
      <p:sp>
        <p:nvSpPr>
          <p:cNvPr id="5" name="Fußzeilenplatzhalter 4"/>
          <p:cNvSpPr>
            <a:spLocks noGrp="1"/>
          </p:cNvSpPr>
          <p:nvPr>
            <p:ph type="ftr" sz="quarter" idx="11"/>
          </p:nvPr>
        </p:nvSpPr>
        <p:spPr/>
        <p:txBody>
          <a:bodyPr/>
          <a:lstStyle/>
          <a:p>
            <a:endParaRPr lang="de-DE" noProof="0" dirty="0"/>
          </a:p>
        </p:txBody>
      </p:sp>
      <p:sp>
        <p:nvSpPr>
          <p:cNvPr id="6" name="Foliennummernplatzhalter 5"/>
          <p:cNvSpPr>
            <a:spLocks noGrp="1"/>
          </p:cNvSpPr>
          <p:nvPr>
            <p:ph type="sldNum" sz="quarter" idx="12"/>
          </p:nvPr>
        </p:nvSpPr>
        <p:spPr/>
        <p:txBody>
          <a:bodyPr/>
          <a:lstStyle/>
          <a:p>
            <a:fld id="{F36C87F6-986D-49E6-AF40-1B3A1EE8064D}" type="slidenum">
              <a:rPr lang="de-DE" noProof="0" smtClean="0"/>
              <a:t>‹Nr.›</a:t>
            </a:fld>
            <a:endParaRPr lang="de-DE" noProof="0" dirty="0"/>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de-DE" noProof="0" dirty="0"/>
          </a:p>
        </p:txBody>
      </p:sp>
      <p:sp>
        <p:nvSpPr>
          <p:cNvPr id="3" name="Inhaltsplatzhalt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de-DE" noProof="0" smtClean="0"/>
              <a:t>Formatvorlagen des Textmasters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dirty="0"/>
          </a:p>
        </p:txBody>
      </p:sp>
      <p:sp>
        <p:nvSpPr>
          <p:cNvPr id="4" name="Datumsplatzhalter 3"/>
          <p:cNvSpPr>
            <a:spLocks noGrp="1"/>
          </p:cNvSpPr>
          <p:nvPr>
            <p:ph type="dt" sz="half" idx="10"/>
          </p:nvPr>
        </p:nvSpPr>
        <p:spPr/>
        <p:txBody>
          <a:bodyPr/>
          <a:lstStyle/>
          <a:p>
            <a:fld id="{EDF33987-6305-4E2A-BF18-EF013ECE927B}" type="datetimeFigureOut">
              <a:rPr lang="de-DE" noProof="0" smtClean="0"/>
              <a:t>11.07.2018</a:t>
            </a:fld>
            <a:endParaRPr lang="de-DE" noProof="0" dirty="0"/>
          </a:p>
        </p:txBody>
      </p:sp>
      <p:sp>
        <p:nvSpPr>
          <p:cNvPr id="5" name="Fußzeilenplatzhalter 4"/>
          <p:cNvSpPr>
            <a:spLocks noGrp="1"/>
          </p:cNvSpPr>
          <p:nvPr>
            <p:ph type="ftr" sz="quarter" idx="11"/>
          </p:nvPr>
        </p:nvSpPr>
        <p:spPr/>
        <p:txBody>
          <a:bodyPr/>
          <a:lstStyle/>
          <a:p>
            <a:endParaRPr lang="de-DE" noProof="0" dirty="0"/>
          </a:p>
        </p:txBody>
      </p:sp>
      <p:sp>
        <p:nvSpPr>
          <p:cNvPr id="6" name="Foliennummernplatzhalter 5"/>
          <p:cNvSpPr>
            <a:spLocks noGrp="1"/>
          </p:cNvSpPr>
          <p:nvPr>
            <p:ph type="sldNum" sz="quarter" idx="12"/>
          </p:nvPr>
        </p:nvSpPr>
        <p:spPr/>
        <p:txBody>
          <a:bodyPr/>
          <a:lstStyle/>
          <a:p>
            <a:fld id="{F36C87F6-986D-49E6-AF40-1B3A1EE8064D}" type="slidenum">
              <a:rPr lang="de-DE" noProof="0" smtClean="0"/>
              <a:t>‹Nr.›</a:t>
            </a:fld>
            <a:endParaRPr lang="de-DE" noProof="0" dirty="0"/>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
    <p:spTree>
      <p:nvGrpSpPr>
        <p:cNvPr id="1" name=""/>
        <p:cNvGrpSpPr/>
        <p:nvPr/>
      </p:nvGrpSpPr>
      <p:grpSpPr>
        <a:xfrm>
          <a:off x="0" y="0"/>
          <a:ext cx="0" cy="0"/>
          <a:chOff x="0" y="0"/>
          <a:chExt cx="0" cy="0"/>
        </a:xfrm>
      </p:grpSpPr>
      <p:sp>
        <p:nvSpPr>
          <p:cNvPr id="2" name="Titel 1"/>
          <p:cNvSpPr>
            <a:spLocks noGrp="1"/>
          </p:cNvSpPr>
          <p:nvPr>
            <p:ph type="title"/>
          </p:nvPr>
        </p:nvSpPr>
        <p:spPr>
          <a:xfrm>
            <a:off x="1217614" y="3429000"/>
            <a:ext cx="9753600" cy="2362199"/>
          </a:xfrm>
        </p:spPr>
        <p:txBody>
          <a:bodyPr anchor="b">
            <a:normAutofit/>
          </a:bodyPr>
          <a:lstStyle>
            <a:lvl1pPr algn="l">
              <a:defRPr sz="4400" b="0" cap="all"/>
            </a:lvl1pPr>
          </a:lstStyle>
          <a:p>
            <a:r>
              <a:rPr lang="de-DE" noProof="0" smtClean="0"/>
              <a:t>Titelmasterformat durch Klicken bearbeiten</a:t>
            </a:r>
            <a:endParaRPr lang="de-DE" noProof="0" dirty="0"/>
          </a:p>
        </p:txBody>
      </p:sp>
      <p:sp>
        <p:nvSpPr>
          <p:cNvPr id="3" name="Textplatzhalt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noProof="0" smtClean="0"/>
              <a:t>Formatvorlagen des Textmasters bearbeiten</a:t>
            </a:r>
          </a:p>
        </p:txBody>
      </p:sp>
      <p:sp>
        <p:nvSpPr>
          <p:cNvPr id="4" name="Datumsplatzhalter 3"/>
          <p:cNvSpPr>
            <a:spLocks noGrp="1"/>
          </p:cNvSpPr>
          <p:nvPr>
            <p:ph type="dt" sz="half" idx="10"/>
          </p:nvPr>
        </p:nvSpPr>
        <p:spPr/>
        <p:txBody>
          <a:bodyPr/>
          <a:lstStyle/>
          <a:p>
            <a:fld id="{EDF33987-6305-4E2A-BF18-EF013ECE927B}" type="datetimeFigureOut">
              <a:rPr lang="de-DE" noProof="0" smtClean="0"/>
              <a:t>11.07.2018</a:t>
            </a:fld>
            <a:endParaRPr lang="de-DE" noProof="0" dirty="0"/>
          </a:p>
        </p:txBody>
      </p:sp>
      <p:sp>
        <p:nvSpPr>
          <p:cNvPr id="5" name="Fußzeilenplatzhalter 4"/>
          <p:cNvSpPr>
            <a:spLocks noGrp="1"/>
          </p:cNvSpPr>
          <p:nvPr>
            <p:ph type="ftr" sz="quarter" idx="11"/>
          </p:nvPr>
        </p:nvSpPr>
        <p:spPr/>
        <p:txBody>
          <a:bodyPr/>
          <a:lstStyle/>
          <a:p>
            <a:endParaRPr lang="de-DE" noProof="0" dirty="0"/>
          </a:p>
        </p:txBody>
      </p:sp>
      <p:sp>
        <p:nvSpPr>
          <p:cNvPr id="6" name="Foliennummernplatzhalter 5"/>
          <p:cNvSpPr>
            <a:spLocks noGrp="1"/>
          </p:cNvSpPr>
          <p:nvPr>
            <p:ph type="sldNum" sz="quarter" idx="12"/>
          </p:nvPr>
        </p:nvSpPr>
        <p:spPr/>
        <p:txBody>
          <a:bodyPr/>
          <a:lstStyle/>
          <a:p>
            <a:fld id="{F36C87F6-986D-49E6-AF40-1B3A1EE8064D}" type="slidenum">
              <a:rPr lang="de-DE" noProof="0" smtClean="0"/>
              <a:t>‹Nr.›</a:t>
            </a:fld>
            <a:endParaRPr lang="de-DE" noProof="0" dirty="0"/>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de-DE" noProof="0" dirty="0"/>
          </a:p>
        </p:txBody>
      </p:sp>
      <p:sp>
        <p:nvSpPr>
          <p:cNvPr id="3" name="Inhaltsplatzhalt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de-DE" noProof="0" smtClean="0"/>
              <a:t>Formatvorlagen des Textmasters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dirty="0"/>
          </a:p>
        </p:txBody>
      </p:sp>
      <p:sp>
        <p:nvSpPr>
          <p:cNvPr id="4" name="Inhaltsplatzhalt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noProof="0" smtClean="0"/>
              <a:t>Formatvorlagen des Textmasters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dirty="0"/>
          </a:p>
        </p:txBody>
      </p:sp>
      <p:sp>
        <p:nvSpPr>
          <p:cNvPr id="5" name="Datumsplatzhalter 4"/>
          <p:cNvSpPr>
            <a:spLocks noGrp="1"/>
          </p:cNvSpPr>
          <p:nvPr>
            <p:ph type="dt" sz="half" idx="10"/>
          </p:nvPr>
        </p:nvSpPr>
        <p:spPr/>
        <p:txBody>
          <a:bodyPr/>
          <a:lstStyle/>
          <a:p>
            <a:fld id="{EDF33987-6305-4E2A-BF18-EF013ECE927B}" type="datetimeFigureOut">
              <a:rPr lang="de-DE" noProof="0" smtClean="0"/>
              <a:t>11.07.2018</a:t>
            </a:fld>
            <a:endParaRPr lang="de-DE" noProof="0" dirty="0"/>
          </a:p>
        </p:txBody>
      </p:sp>
      <p:sp>
        <p:nvSpPr>
          <p:cNvPr id="6" name="Fußzeilenplatzhalter 5"/>
          <p:cNvSpPr>
            <a:spLocks noGrp="1"/>
          </p:cNvSpPr>
          <p:nvPr>
            <p:ph type="ftr" sz="quarter" idx="11"/>
          </p:nvPr>
        </p:nvSpPr>
        <p:spPr/>
        <p:txBody>
          <a:bodyPr/>
          <a:lstStyle/>
          <a:p>
            <a:endParaRPr lang="de-DE" noProof="0" dirty="0"/>
          </a:p>
        </p:txBody>
      </p:sp>
      <p:sp>
        <p:nvSpPr>
          <p:cNvPr id="7" name="Foliennummernplatzhalter 6"/>
          <p:cNvSpPr>
            <a:spLocks noGrp="1"/>
          </p:cNvSpPr>
          <p:nvPr>
            <p:ph type="sldNum" sz="quarter" idx="12"/>
          </p:nvPr>
        </p:nvSpPr>
        <p:spPr/>
        <p:txBody>
          <a:bodyPr/>
          <a:lstStyle/>
          <a:p>
            <a:fld id="{F36C87F6-986D-49E6-AF40-1B3A1EE8064D}" type="slidenum">
              <a:rPr lang="de-DE" noProof="0" smtClean="0"/>
              <a:t>‹Nr.›</a:t>
            </a:fld>
            <a:endParaRPr lang="de-DE" noProof="0" dirty="0"/>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217614" y="274638"/>
            <a:ext cx="9753600" cy="1325562"/>
          </a:xfrm>
        </p:spPr>
        <p:txBody>
          <a:bodyPr/>
          <a:lstStyle>
            <a:lvl1pPr>
              <a:defRPr/>
            </a:lvl1pPr>
          </a:lstStyle>
          <a:p>
            <a:r>
              <a:rPr lang="de-DE" noProof="0" smtClean="0"/>
              <a:t>Titelmasterformat durch Klicken bearbeiten</a:t>
            </a:r>
            <a:endParaRPr lang="de-DE" noProof="0" dirty="0"/>
          </a:p>
        </p:txBody>
      </p:sp>
      <p:sp>
        <p:nvSpPr>
          <p:cNvPr id="3" name="Textplatzhalt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noProof="0" smtClean="0"/>
              <a:t>Formatvorlagen des Textmasters bearbeiten</a:t>
            </a:r>
          </a:p>
        </p:txBody>
      </p:sp>
      <p:sp>
        <p:nvSpPr>
          <p:cNvPr id="4" name="Inhaltsplatzhalt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noProof="0" smtClean="0"/>
              <a:t>Formatvorlagen des Textmasters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dirty="0"/>
          </a:p>
        </p:txBody>
      </p:sp>
      <p:sp>
        <p:nvSpPr>
          <p:cNvPr id="5" name="Textplatzhalt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noProof="0" smtClean="0"/>
              <a:t>Formatvorlagen des Textmasters bearbeiten</a:t>
            </a:r>
          </a:p>
        </p:txBody>
      </p:sp>
      <p:sp>
        <p:nvSpPr>
          <p:cNvPr id="6" name="Inhaltsplatzhalt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de-DE" noProof="0" smtClean="0"/>
              <a:t>Formatvorlagen des Textmasters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dirty="0"/>
          </a:p>
        </p:txBody>
      </p:sp>
      <p:sp>
        <p:nvSpPr>
          <p:cNvPr id="7" name="Datumsplatzhalter 6"/>
          <p:cNvSpPr>
            <a:spLocks noGrp="1"/>
          </p:cNvSpPr>
          <p:nvPr>
            <p:ph type="dt" sz="half" idx="10"/>
          </p:nvPr>
        </p:nvSpPr>
        <p:spPr/>
        <p:txBody>
          <a:bodyPr/>
          <a:lstStyle/>
          <a:p>
            <a:fld id="{EDF33987-6305-4E2A-BF18-EF013ECE927B}" type="datetimeFigureOut">
              <a:rPr lang="de-DE" noProof="0" smtClean="0"/>
              <a:t>11.07.2018</a:t>
            </a:fld>
            <a:endParaRPr lang="de-DE" noProof="0" dirty="0"/>
          </a:p>
        </p:txBody>
      </p:sp>
      <p:sp>
        <p:nvSpPr>
          <p:cNvPr id="8" name="Fußzeilenplatzhalter 7"/>
          <p:cNvSpPr>
            <a:spLocks noGrp="1"/>
          </p:cNvSpPr>
          <p:nvPr>
            <p:ph type="ftr" sz="quarter" idx="11"/>
          </p:nvPr>
        </p:nvSpPr>
        <p:spPr/>
        <p:txBody>
          <a:bodyPr/>
          <a:lstStyle/>
          <a:p>
            <a:endParaRPr lang="de-DE" noProof="0" dirty="0"/>
          </a:p>
        </p:txBody>
      </p:sp>
      <p:sp>
        <p:nvSpPr>
          <p:cNvPr id="9" name="Foliennummernplatzhalter 8"/>
          <p:cNvSpPr>
            <a:spLocks noGrp="1"/>
          </p:cNvSpPr>
          <p:nvPr>
            <p:ph type="sldNum" sz="quarter" idx="12"/>
          </p:nvPr>
        </p:nvSpPr>
        <p:spPr/>
        <p:txBody>
          <a:bodyPr/>
          <a:lstStyle/>
          <a:p>
            <a:fld id="{F36C87F6-986D-49E6-AF40-1B3A1EE8064D}" type="slidenum">
              <a:rPr lang="de-DE" noProof="0" smtClean="0"/>
              <a:t>‹Nr.›</a:t>
            </a:fld>
            <a:endParaRPr lang="de-DE" noProof="0" dirty="0"/>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de-DE" noProof="0" dirty="0"/>
          </a:p>
        </p:txBody>
      </p:sp>
      <p:sp>
        <p:nvSpPr>
          <p:cNvPr id="3" name="Datumsplatzhalter 2"/>
          <p:cNvSpPr>
            <a:spLocks noGrp="1"/>
          </p:cNvSpPr>
          <p:nvPr>
            <p:ph type="dt" sz="half" idx="10"/>
          </p:nvPr>
        </p:nvSpPr>
        <p:spPr/>
        <p:txBody>
          <a:bodyPr/>
          <a:lstStyle/>
          <a:p>
            <a:fld id="{EDF33987-6305-4E2A-BF18-EF013ECE927B}" type="datetimeFigureOut">
              <a:rPr lang="de-DE" noProof="0" smtClean="0"/>
              <a:t>11.07.2018</a:t>
            </a:fld>
            <a:endParaRPr lang="de-DE" noProof="0" dirty="0"/>
          </a:p>
        </p:txBody>
      </p:sp>
      <p:sp>
        <p:nvSpPr>
          <p:cNvPr id="4" name="Fußzeilenplatzhalter 3"/>
          <p:cNvSpPr>
            <a:spLocks noGrp="1"/>
          </p:cNvSpPr>
          <p:nvPr>
            <p:ph type="ftr" sz="quarter" idx="11"/>
          </p:nvPr>
        </p:nvSpPr>
        <p:spPr/>
        <p:txBody>
          <a:bodyPr/>
          <a:lstStyle/>
          <a:p>
            <a:endParaRPr lang="de-DE" noProof="0" dirty="0"/>
          </a:p>
        </p:txBody>
      </p:sp>
      <p:sp>
        <p:nvSpPr>
          <p:cNvPr id="5" name="Foliennummernplatzhalter 4"/>
          <p:cNvSpPr>
            <a:spLocks noGrp="1"/>
          </p:cNvSpPr>
          <p:nvPr>
            <p:ph type="sldNum" sz="quarter" idx="12"/>
          </p:nvPr>
        </p:nvSpPr>
        <p:spPr/>
        <p:txBody>
          <a:bodyPr/>
          <a:lstStyle/>
          <a:p>
            <a:fld id="{F36C87F6-986D-49E6-AF40-1B3A1EE8064D}" type="slidenum">
              <a:rPr lang="de-DE" noProof="0" smtClean="0"/>
              <a:t>‹Nr.›</a:t>
            </a:fld>
            <a:endParaRPr lang="de-DE" noProof="0" dirty="0"/>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EDF33987-6305-4E2A-BF18-EF013ECE927B}" type="datetimeFigureOut">
              <a:rPr lang="de-DE" noProof="0" smtClean="0"/>
              <a:t>11.07.2018</a:t>
            </a:fld>
            <a:endParaRPr lang="de-DE" noProof="0" dirty="0"/>
          </a:p>
        </p:txBody>
      </p:sp>
      <p:sp>
        <p:nvSpPr>
          <p:cNvPr id="3" name="Fußzeilenplatzhalter 2"/>
          <p:cNvSpPr>
            <a:spLocks noGrp="1"/>
          </p:cNvSpPr>
          <p:nvPr>
            <p:ph type="ftr" sz="quarter" idx="11"/>
          </p:nvPr>
        </p:nvSpPr>
        <p:spPr/>
        <p:txBody>
          <a:bodyPr/>
          <a:lstStyle/>
          <a:p>
            <a:endParaRPr lang="de-DE" noProof="0" dirty="0"/>
          </a:p>
        </p:txBody>
      </p:sp>
      <p:sp>
        <p:nvSpPr>
          <p:cNvPr id="4" name="Foliennummernplatzhalter 3"/>
          <p:cNvSpPr>
            <a:spLocks noGrp="1"/>
          </p:cNvSpPr>
          <p:nvPr>
            <p:ph type="sldNum" sz="quarter" idx="12"/>
          </p:nvPr>
        </p:nvSpPr>
        <p:spPr/>
        <p:txBody>
          <a:bodyPr/>
          <a:lstStyle/>
          <a:p>
            <a:fld id="{F36C87F6-986D-49E6-AF40-1B3A1EE8064D}" type="slidenum">
              <a:rPr lang="de-DE" noProof="0" smtClean="0"/>
              <a:t>‹Nr.›</a:t>
            </a:fld>
            <a:endParaRPr lang="de-DE" noProof="0" dirty="0"/>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bg>
      <p:bgPr>
        <a:solidFill>
          <a:schemeClr val="bg1"/>
        </a:solidFill>
        <a:effectLst/>
      </p:bgPr>
    </p:bg>
    <p:spTree>
      <p:nvGrpSpPr>
        <p:cNvPr id="1" name=""/>
        <p:cNvGrpSpPr/>
        <p:nvPr/>
      </p:nvGrpSpPr>
      <p:grpSpPr>
        <a:xfrm>
          <a:off x="0" y="0"/>
          <a:ext cx="0" cy="0"/>
          <a:chOff x="0" y="0"/>
          <a:chExt cx="0" cy="0"/>
        </a:xfrm>
      </p:grpSpPr>
      <p:sp>
        <p:nvSpPr>
          <p:cNvPr id="8" name="Rechteck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de-DE" noProof="0" dirty="0"/>
          </a:p>
        </p:txBody>
      </p:sp>
      <p:sp>
        <p:nvSpPr>
          <p:cNvPr id="2" name="Titel 1"/>
          <p:cNvSpPr>
            <a:spLocks noGrp="1"/>
          </p:cNvSpPr>
          <p:nvPr>
            <p:ph type="title"/>
          </p:nvPr>
        </p:nvSpPr>
        <p:spPr>
          <a:xfrm>
            <a:off x="684213" y="685800"/>
            <a:ext cx="3886200" cy="4038600"/>
          </a:xfrm>
        </p:spPr>
        <p:txBody>
          <a:bodyPr anchor="b">
            <a:noAutofit/>
          </a:bodyPr>
          <a:lstStyle>
            <a:lvl1pPr algn="l">
              <a:defRPr sz="4000" b="0"/>
            </a:lvl1pPr>
          </a:lstStyle>
          <a:p>
            <a:r>
              <a:rPr lang="de-DE" noProof="0" smtClean="0"/>
              <a:t>Titelmasterformat durch Klicken bearbeiten</a:t>
            </a:r>
            <a:endParaRPr lang="de-DE" noProof="0" dirty="0"/>
          </a:p>
        </p:txBody>
      </p:sp>
      <p:sp>
        <p:nvSpPr>
          <p:cNvPr id="3" name="Inhaltsplatzhalt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noProof="0" smtClean="0"/>
              <a:t>Formatvorlagen des Textmasters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dirty="0"/>
          </a:p>
        </p:txBody>
      </p:sp>
      <p:sp>
        <p:nvSpPr>
          <p:cNvPr id="4" name="Textplatzhalt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noProof="0" smtClean="0"/>
              <a:t>Formatvorlagen des Textmasters bearbeiten</a:t>
            </a:r>
          </a:p>
        </p:txBody>
      </p:sp>
      <p:sp>
        <p:nvSpPr>
          <p:cNvPr id="5" name="Datumsplatzhalter 4"/>
          <p:cNvSpPr>
            <a:spLocks noGrp="1"/>
          </p:cNvSpPr>
          <p:nvPr>
            <p:ph type="dt" sz="half" idx="10"/>
          </p:nvPr>
        </p:nvSpPr>
        <p:spPr/>
        <p:txBody>
          <a:bodyPr/>
          <a:lstStyle/>
          <a:p>
            <a:fld id="{EDF33987-6305-4E2A-BF18-EF013ECE927B}" type="datetimeFigureOut">
              <a:rPr lang="de-DE" noProof="0" smtClean="0"/>
              <a:t>11.07.2018</a:t>
            </a:fld>
            <a:endParaRPr lang="de-DE" noProof="0" dirty="0"/>
          </a:p>
        </p:txBody>
      </p:sp>
      <p:sp>
        <p:nvSpPr>
          <p:cNvPr id="6" name="Fußzeilenplatzhalter 5"/>
          <p:cNvSpPr>
            <a:spLocks noGrp="1"/>
          </p:cNvSpPr>
          <p:nvPr>
            <p:ph type="ftr" sz="quarter" idx="11"/>
          </p:nvPr>
        </p:nvSpPr>
        <p:spPr/>
        <p:txBody>
          <a:bodyPr/>
          <a:lstStyle/>
          <a:p>
            <a:endParaRPr lang="de-DE" noProof="0" dirty="0"/>
          </a:p>
        </p:txBody>
      </p:sp>
      <p:sp>
        <p:nvSpPr>
          <p:cNvPr id="7" name="Foliennummernplatzhalter 6"/>
          <p:cNvSpPr>
            <a:spLocks noGrp="1"/>
          </p:cNvSpPr>
          <p:nvPr>
            <p:ph type="sldNum" sz="quarter" idx="12"/>
          </p:nvPr>
        </p:nvSpPr>
        <p:spPr/>
        <p:txBody>
          <a:bodyPr/>
          <a:lstStyle/>
          <a:p>
            <a:fld id="{F36C87F6-986D-49E6-AF40-1B3A1EE8064D}" type="slidenum">
              <a:rPr lang="de-DE" noProof="0" smtClean="0"/>
              <a:t>‹Nr.›</a:t>
            </a:fld>
            <a:endParaRPr lang="de-DE" noProof="0" dirty="0"/>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bg>
      <p:bgPr>
        <a:solidFill>
          <a:schemeClr val="bg1"/>
        </a:solidFill>
        <a:effectLst/>
      </p:bgPr>
    </p:bg>
    <p:spTree>
      <p:nvGrpSpPr>
        <p:cNvPr id="1" name=""/>
        <p:cNvGrpSpPr/>
        <p:nvPr/>
      </p:nvGrpSpPr>
      <p:grpSpPr>
        <a:xfrm>
          <a:off x="0" y="0"/>
          <a:ext cx="0" cy="0"/>
          <a:chOff x="0" y="0"/>
          <a:chExt cx="0" cy="0"/>
        </a:xfrm>
      </p:grpSpPr>
      <p:sp>
        <p:nvSpPr>
          <p:cNvPr id="8" name="Rechteck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de-DE" noProof="0" dirty="0"/>
          </a:p>
        </p:txBody>
      </p:sp>
      <p:sp>
        <p:nvSpPr>
          <p:cNvPr id="2" name="Titel 1"/>
          <p:cNvSpPr>
            <a:spLocks noGrp="1"/>
          </p:cNvSpPr>
          <p:nvPr>
            <p:ph type="title"/>
          </p:nvPr>
        </p:nvSpPr>
        <p:spPr>
          <a:xfrm>
            <a:off x="684213" y="685800"/>
            <a:ext cx="3886200" cy="4038600"/>
          </a:xfrm>
        </p:spPr>
        <p:txBody>
          <a:bodyPr anchor="b">
            <a:noAutofit/>
          </a:bodyPr>
          <a:lstStyle>
            <a:lvl1pPr algn="l">
              <a:defRPr sz="4000" b="0"/>
            </a:lvl1pPr>
          </a:lstStyle>
          <a:p>
            <a:r>
              <a:rPr lang="de-DE" noProof="0" smtClean="0"/>
              <a:t>Titelmasterformat durch Klicken bearbeiten</a:t>
            </a:r>
            <a:endParaRPr lang="de-DE" noProof="0" dirty="0"/>
          </a:p>
        </p:txBody>
      </p:sp>
      <p:sp>
        <p:nvSpPr>
          <p:cNvPr id="3" name="Bildplatzhalt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noProof="0" smtClean="0"/>
              <a:t>Bild durch Klicken auf Symbol hinzufügen</a:t>
            </a:r>
            <a:endParaRPr lang="de-DE" noProof="0" dirty="0"/>
          </a:p>
        </p:txBody>
      </p:sp>
      <p:sp>
        <p:nvSpPr>
          <p:cNvPr id="4" name="Textplatzhalt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noProof="0" smtClean="0"/>
              <a:t>Formatvorlagen des Textmasters bearbeiten</a:t>
            </a:r>
          </a:p>
        </p:txBody>
      </p:sp>
      <p:sp>
        <p:nvSpPr>
          <p:cNvPr id="5" name="Datumsplatzhalter 4"/>
          <p:cNvSpPr>
            <a:spLocks noGrp="1"/>
          </p:cNvSpPr>
          <p:nvPr>
            <p:ph type="dt" sz="half" idx="10"/>
          </p:nvPr>
        </p:nvSpPr>
        <p:spPr/>
        <p:txBody>
          <a:bodyPr/>
          <a:lstStyle/>
          <a:p>
            <a:fld id="{EDF33987-6305-4E2A-BF18-EF013ECE927B}" type="datetimeFigureOut">
              <a:rPr lang="de-DE" noProof="0" smtClean="0"/>
              <a:t>11.07.2018</a:t>
            </a:fld>
            <a:endParaRPr lang="de-DE" noProof="0" dirty="0"/>
          </a:p>
        </p:txBody>
      </p:sp>
      <p:sp>
        <p:nvSpPr>
          <p:cNvPr id="6" name="Fußzeilenplatzhalter 5"/>
          <p:cNvSpPr>
            <a:spLocks noGrp="1"/>
          </p:cNvSpPr>
          <p:nvPr>
            <p:ph type="ftr" sz="quarter" idx="11"/>
          </p:nvPr>
        </p:nvSpPr>
        <p:spPr/>
        <p:txBody>
          <a:bodyPr/>
          <a:lstStyle/>
          <a:p>
            <a:endParaRPr lang="de-DE" noProof="0" dirty="0"/>
          </a:p>
        </p:txBody>
      </p:sp>
      <p:sp>
        <p:nvSpPr>
          <p:cNvPr id="7" name="Foliennummernplatzhalter 6"/>
          <p:cNvSpPr>
            <a:spLocks noGrp="1"/>
          </p:cNvSpPr>
          <p:nvPr>
            <p:ph type="sldNum" sz="quarter" idx="12"/>
          </p:nvPr>
        </p:nvSpPr>
        <p:spPr/>
        <p:txBody>
          <a:bodyPr/>
          <a:lstStyle/>
          <a:p>
            <a:fld id="{F36C87F6-986D-49E6-AF40-1B3A1EE8064D}" type="slidenum">
              <a:rPr lang="de-DE" noProof="0" smtClean="0"/>
              <a:t>‹Nr.›</a:t>
            </a:fld>
            <a:endParaRPr lang="de-DE" noProof="0" dirty="0"/>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de-DE" noProof="0" dirty="0" smtClean="0"/>
              <a:t>Titelmasterformat durch Klicken bearbeiten</a:t>
            </a:r>
            <a:endParaRPr lang="de-DE" noProof="0" dirty="0"/>
          </a:p>
        </p:txBody>
      </p:sp>
      <p:sp>
        <p:nvSpPr>
          <p:cNvPr id="3" name="Textplatzhalt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de-DE" noProof="0" dirty="0" smtClean="0"/>
              <a:t>Textmasterformat bearbeiten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endParaRPr lang="de-DE" noProof="0" dirty="0"/>
          </a:p>
        </p:txBody>
      </p:sp>
      <p:sp>
        <p:nvSpPr>
          <p:cNvPr id="4" name="Datumsplatzhalt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000">
                <a:solidFill>
                  <a:schemeClr val="tx1"/>
                </a:solidFill>
              </a:defRPr>
            </a:lvl1pPr>
          </a:lstStyle>
          <a:p>
            <a:fld id="{EDF33987-6305-4E2A-BF18-EF013ECE927B}" type="datetimeFigureOut">
              <a:rPr lang="de-DE" noProof="0" smtClean="0"/>
              <a:pPr/>
              <a:t>11.07.2018</a:t>
            </a:fld>
            <a:endParaRPr lang="de-DE" noProof="0" dirty="0"/>
          </a:p>
        </p:txBody>
      </p:sp>
      <p:sp>
        <p:nvSpPr>
          <p:cNvPr id="5" name="Fußzeilenplatzhalt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000" cap="all" baseline="0">
                <a:solidFill>
                  <a:schemeClr val="tx1"/>
                </a:solidFill>
              </a:defRPr>
            </a:lvl1pPr>
          </a:lstStyle>
          <a:p>
            <a:endParaRPr lang="de-DE" noProof="0" dirty="0"/>
          </a:p>
        </p:txBody>
      </p:sp>
      <p:sp>
        <p:nvSpPr>
          <p:cNvPr id="6" name="Foliennummernplatzhalt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000">
                <a:solidFill>
                  <a:schemeClr val="tx1"/>
                </a:solidFill>
              </a:defRPr>
            </a:lvl1pPr>
          </a:lstStyle>
          <a:p>
            <a:fld id="{F36C87F6-986D-49E6-AF40-1B3A1EE8064D}" type="slidenum">
              <a:rPr lang="de-DE" noProof="0" smtClean="0"/>
              <a:pPr/>
              <a:t>‹Nr.›</a:t>
            </a:fld>
            <a:endParaRPr lang="de-DE" noProof="0" dirty="0"/>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pPr algn="l" defTabSz="914400">
              <a:spcBef>
                <a:spcPct val="0"/>
              </a:spcBef>
              <a:buNone/>
            </a:pPr>
            <a:r>
              <a:rPr lang="de-DE" sz="4400" b="0" i="0" baseline="0" dirty="0" smtClean="0">
                <a:solidFill>
                  <a:srgbClr val="545454">
                    <a:lumMod val="50000"/>
                  </a:srgbClr>
                </a:solidFill>
                <a:latin typeface="Century Gothic"/>
              </a:rPr>
              <a:t>VICAV 3.0</a:t>
            </a:r>
            <a:endParaRPr lang="de-DE" dirty="0"/>
          </a:p>
        </p:txBody>
      </p:sp>
      <p:sp>
        <p:nvSpPr>
          <p:cNvPr id="3" name="Untertitel 2"/>
          <p:cNvSpPr>
            <a:spLocks noGrp="1"/>
          </p:cNvSpPr>
          <p:nvPr>
            <p:ph type="subTitle" idx="1"/>
          </p:nvPr>
        </p:nvSpPr>
        <p:spPr/>
        <p:txBody>
          <a:bodyPr/>
          <a:lstStyle/>
          <a:p>
            <a:r>
              <a:rPr lang="de-DE" dirty="0"/>
              <a:t>A Research Environment </a:t>
            </a:r>
            <a:r>
              <a:rPr lang="de-DE" dirty="0" err="1"/>
              <a:t>for</a:t>
            </a:r>
            <a:r>
              <a:rPr lang="de-DE" dirty="0"/>
              <a:t> </a:t>
            </a:r>
            <a:r>
              <a:rPr lang="de-DE" dirty="0" err="1"/>
              <a:t>Variational</a:t>
            </a:r>
            <a:r>
              <a:rPr lang="de-DE" dirty="0"/>
              <a:t> </a:t>
            </a:r>
            <a:r>
              <a:rPr lang="de-DE" dirty="0" err="1"/>
              <a:t>Linguists</a:t>
            </a:r>
            <a:endParaRPr lang="de-DE" dirty="0"/>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4212" y="685800"/>
            <a:ext cx="4114055" cy="4038600"/>
          </a:xfrm>
        </p:spPr>
        <p:txBody>
          <a:bodyPr/>
          <a:lstStyle/>
          <a:p>
            <a:r>
              <a:rPr lang="de-DE" dirty="0" smtClean="0"/>
              <a:t>Technologies</a:t>
            </a:r>
            <a:endParaRPr lang="de-DE" dirty="0"/>
          </a:p>
        </p:txBody>
      </p:sp>
      <p:sp>
        <p:nvSpPr>
          <p:cNvPr id="3" name="Inhaltsplatzhalter 2"/>
          <p:cNvSpPr>
            <a:spLocks noGrp="1"/>
          </p:cNvSpPr>
          <p:nvPr>
            <p:ph idx="1"/>
          </p:nvPr>
        </p:nvSpPr>
        <p:spPr/>
        <p:txBody>
          <a:bodyPr/>
          <a:lstStyle/>
          <a:p>
            <a:pPr marL="45720" indent="0">
              <a:buNone/>
            </a:pPr>
            <a:r>
              <a:rPr lang="de-DE" dirty="0" err="1" smtClean="0"/>
              <a:t>BaseX</a:t>
            </a:r>
            <a:r>
              <a:rPr lang="de-DE" dirty="0" smtClean="0"/>
              <a:t> (Pro)</a:t>
            </a:r>
            <a:endParaRPr lang="de-DE" dirty="0"/>
          </a:p>
          <a:p>
            <a:pPr marL="700088" indent="-342900"/>
            <a:r>
              <a:rPr lang="de-DE" sz="2000" dirty="0"/>
              <a:t>Easy </a:t>
            </a:r>
            <a:r>
              <a:rPr lang="de-DE" sz="2000" dirty="0" err="1"/>
              <a:t>to</a:t>
            </a:r>
            <a:r>
              <a:rPr lang="de-DE" sz="2000" dirty="0"/>
              <a:t> </a:t>
            </a:r>
            <a:r>
              <a:rPr lang="de-DE" sz="2000" dirty="0" err="1"/>
              <a:t>install</a:t>
            </a:r>
            <a:r>
              <a:rPr lang="de-DE" sz="2000" dirty="0"/>
              <a:t> </a:t>
            </a:r>
            <a:r>
              <a:rPr lang="de-DE" sz="2000" dirty="0" err="1"/>
              <a:t>and</a:t>
            </a:r>
            <a:r>
              <a:rPr lang="de-DE" sz="2000" dirty="0"/>
              <a:t> </a:t>
            </a:r>
            <a:r>
              <a:rPr lang="de-DE" sz="2000" dirty="0" err="1" smtClean="0"/>
              <a:t>deploy</a:t>
            </a:r>
            <a:endParaRPr lang="de-DE" sz="2000" dirty="0" smtClean="0"/>
          </a:p>
          <a:p>
            <a:pPr marL="700088" indent="-342900"/>
            <a:r>
              <a:rPr lang="de-DE" sz="2000" dirty="0" smtClean="0"/>
              <a:t>Fast</a:t>
            </a:r>
          </a:p>
          <a:p>
            <a:pPr marL="700088" indent="-342900"/>
            <a:r>
              <a:rPr lang="de-DE" sz="2000" dirty="0" smtClean="0"/>
              <a:t>Can deal </a:t>
            </a:r>
            <a:r>
              <a:rPr lang="de-DE" sz="2000" dirty="0" err="1" smtClean="0"/>
              <a:t>with</a:t>
            </a:r>
            <a:r>
              <a:rPr lang="de-DE" sz="2000" dirty="0" smtClean="0"/>
              <a:t> large </a:t>
            </a:r>
            <a:r>
              <a:rPr lang="de-DE" sz="2000" dirty="0" err="1" smtClean="0"/>
              <a:t>amounts</a:t>
            </a:r>
            <a:r>
              <a:rPr lang="de-DE" sz="2000" dirty="0" smtClean="0"/>
              <a:t> </a:t>
            </a:r>
            <a:r>
              <a:rPr lang="de-DE" sz="2000" dirty="0" err="1" smtClean="0"/>
              <a:t>of</a:t>
            </a:r>
            <a:r>
              <a:rPr lang="de-DE" sz="2000" dirty="0" smtClean="0"/>
              <a:t> </a:t>
            </a:r>
            <a:r>
              <a:rPr lang="de-DE" sz="2000" dirty="0" err="1" smtClean="0"/>
              <a:t>data</a:t>
            </a:r>
            <a:endParaRPr lang="de-DE" sz="2000" dirty="0" smtClean="0"/>
          </a:p>
          <a:p>
            <a:pPr marL="700088" indent="-342900"/>
            <a:r>
              <a:rPr lang="de-DE" sz="2000" dirty="0" smtClean="0"/>
              <a:t>Rest </a:t>
            </a:r>
            <a:r>
              <a:rPr lang="de-DE" sz="2000" dirty="0" err="1"/>
              <a:t>i</a:t>
            </a:r>
            <a:r>
              <a:rPr lang="de-DE" sz="2000" dirty="0" err="1" smtClean="0"/>
              <a:t>nterface</a:t>
            </a:r>
            <a:endParaRPr lang="de-DE" sz="2000" dirty="0" smtClean="0"/>
          </a:p>
          <a:p>
            <a:pPr marL="357188" indent="0">
              <a:buNone/>
            </a:pPr>
            <a:endParaRPr lang="de-DE" sz="2000" dirty="0"/>
          </a:p>
          <a:p>
            <a:pPr marL="45720" indent="0">
              <a:buNone/>
            </a:pPr>
            <a:r>
              <a:rPr lang="de-DE" dirty="0" err="1" smtClean="0"/>
              <a:t>BaseX</a:t>
            </a:r>
            <a:r>
              <a:rPr lang="de-DE" dirty="0" smtClean="0"/>
              <a:t> (Contra)</a:t>
            </a:r>
          </a:p>
          <a:p>
            <a:pPr marL="357188" indent="0">
              <a:buNone/>
            </a:pPr>
            <a:r>
              <a:rPr lang="de-DE" sz="2000" dirty="0" err="1" smtClean="0"/>
              <a:t>Less</a:t>
            </a:r>
            <a:r>
              <a:rPr lang="de-DE" sz="2000" dirty="0" smtClean="0"/>
              <a:t> flexible </a:t>
            </a:r>
            <a:r>
              <a:rPr lang="de-DE" sz="2000" dirty="0" err="1" smtClean="0"/>
              <a:t>when</a:t>
            </a:r>
            <a:r>
              <a:rPr lang="de-DE" sz="2000" dirty="0" smtClean="0"/>
              <a:t> </a:t>
            </a:r>
            <a:r>
              <a:rPr lang="de-DE" sz="2000" dirty="0" err="1" smtClean="0"/>
              <a:t>querying</a:t>
            </a:r>
            <a:r>
              <a:rPr lang="de-DE" sz="2000" dirty="0" smtClean="0"/>
              <a:t> </a:t>
            </a:r>
            <a:r>
              <a:rPr lang="de-DE" sz="2000" dirty="0" err="1" smtClean="0"/>
              <a:t>mixed</a:t>
            </a:r>
            <a:r>
              <a:rPr lang="de-DE" sz="2000" dirty="0" smtClean="0"/>
              <a:t> </a:t>
            </a:r>
            <a:r>
              <a:rPr lang="de-DE" sz="2000" dirty="0" err="1" smtClean="0"/>
              <a:t>content</a:t>
            </a:r>
            <a:endParaRPr lang="de-DE" sz="2000" dirty="0"/>
          </a:p>
        </p:txBody>
      </p:sp>
      <p:sp>
        <p:nvSpPr>
          <p:cNvPr id="4" name="Textplatzhalter 3"/>
          <p:cNvSpPr>
            <a:spLocks noGrp="1"/>
          </p:cNvSpPr>
          <p:nvPr>
            <p:ph type="body" sz="half" idx="2"/>
          </p:nvPr>
        </p:nvSpPr>
        <p:spPr/>
        <p:txBody>
          <a:bodyPr/>
          <a:lstStyle/>
          <a:p>
            <a:r>
              <a:rPr lang="de-DE" dirty="0" smtClean="0"/>
              <a:t>&amp; Tools</a:t>
            </a:r>
            <a:endParaRPr lang="de-DE" dirty="0"/>
          </a:p>
        </p:txBody>
      </p:sp>
    </p:spTree>
    <p:extLst>
      <p:ext uri="{BB962C8B-B14F-4D97-AF65-F5344CB8AC3E}">
        <p14:creationId xmlns:p14="http://schemas.microsoft.com/office/powerpoint/2010/main" val="395679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4212" y="685800"/>
            <a:ext cx="4114055" cy="4038600"/>
          </a:xfrm>
        </p:spPr>
        <p:txBody>
          <a:bodyPr/>
          <a:lstStyle/>
          <a:p>
            <a:r>
              <a:rPr lang="de-DE" dirty="0" smtClean="0"/>
              <a:t>Technologies</a:t>
            </a:r>
            <a:endParaRPr lang="de-DE" dirty="0"/>
          </a:p>
        </p:txBody>
      </p:sp>
      <p:sp>
        <p:nvSpPr>
          <p:cNvPr id="3" name="Inhaltsplatzhalter 2"/>
          <p:cNvSpPr>
            <a:spLocks noGrp="1"/>
          </p:cNvSpPr>
          <p:nvPr>
            <p:ph idx="1"/>
          </p:nvPr>
        </p:nvSpPr>
        <p:spPr/>
        <p:txBody>
          <a:bodyPr/>
          <a:lstStyle/>
          <a:p>
            <a:pPr marL="45720" indent="0">
              <a:buNone/>
            </a:pPr>
            <a:r>
              <a:rPr lang="de-DE" dirty="0" smtClean="0"/>
              <a:t>TEI</a:t>
            </a:r>
            <a:endParaRPr lang="de-DE" dirty="0"/>
          </a:p>
          <a:p>
            <a:pPr marL="700088" indent="-342900"/>
            <a:r>
              <a:rPr lang="de-DE" sz="2000" dirty="0" smtClean="0"/>
              <a:t>All Texts</a:t>
            </a:r>
          </a:p>
          <a:p>
            <a:pPr marL="700088" indent="-342900"/>
            <a:r>
              <a:rPr lang="de-DE" sz="2000" dirty="0" err="1" smtClean="0"/>
              <a:t>Dictionary</a:t>
            </a:r>
            <a:r>
              <a:rPr lang="de-DE" sz="2000" dirty="0" smtClean="0"/>
              <a:t> </a:t>
            </a:r>
            <a:r>
              <a:rPr lang="de-DE" sz="2000" dirty="0" err="1" smtClean="0"/>
              <a:t>module</a:t>
            </a:r>
            <a:endParaRPr lang="de-DE" sz="2000" dirty="0" smtClean="0"/>
          </a:p>
          <a:p>
            <a:pPr marL="357188" indent="0">
              <a:buNone/>
            </a:pPr>
            <a:endParaRPr lang="de-DE" sz="2000" dirty="0"/>
          </a:p>
          <a:p>
            <a:pPr marL="45720" indent="0">
              <a:buNone/>
            </a:pPr>
            <a:r>
              <a:rPr lang="de-DE" dirty="0" err="1" smtClean="0"/>
              <a:t>Zotero</a:t>
            </a:r>
            <a:r>
              <a:rPr lang="de-DE" dirty="0" smtClean="0"/>
              <a:t> RDF</a:t>
            </a:r>
          </a:p>
        </p:txBody>
      </p:sp>
      <p:sp>
        <p:nvSpPr>
          <p:cNvPr id="4" name="Textplatzhalter 3"/>
          <p:cNvSpPr>
            <a:spLocks noGrp="1"/>
          </p:cNvSpPr>
          <p:nvPr>
            <p:ph type="body" sz="half" idx="2"/>
          </p:nvPr>
        </p:nvSpPr>
        <p:spPr/>
        <p:txBody>
          <a:bodyPr/>
          <a:lstStyle/>
          <a:p>
            <a:r>
              <a:rPr lang="de-DE" dirty="0" smtClean="0"/>
              <a:t>(De-facto) Standards</a:t>
            </a:r>
            <a:endParaRPr lang="de-DE" dirty="0"/>
          </a:p>
        </p:txBody>
      </p:sp>
    </p:spTree>
    <p:extLst>
      <p:ext uri="{BB962C8B-B14F-4D97-AF65-F5344CB8AC3E}">
        <p14:creationId xmlns:p14="http://schemas.microsoft.com/office/powerpoint/2010/main" val="3804069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workflows</a:t>
            </a:r>
            <a:endParaRPr lang="de-DE" dirty="0"/>
          </a:p>
        </p:txBody>
      </p:sp>
      <p:sp>
        <p:nvSpPr>
          <p:cNvPr id="3" name="Inhaltsplatzhalter 2"/>
          <p:cNvSpPr>
            <a:spLocks noGrp="1"/>
          </p:cNvSpPr>
          <p:nvPr>
            <p:ph idx="1"/>
          </p:nvPr>
        </p:nvSpPr>
        <p:spPr/>
        <p:txBody>
          <a:bodyPr/>
          <a:lstStyle/>
          <a:p>
            <a:pPr marL="45720" indent="0">
              <a:buNone/>
            </a:pPr>
            <a:r>
              <a:rPr lang="en-GB" dirty="0" smtClean="0"/>
              <a:t>Word templates </a:t>
            </a:r>
            <a:r>
              <a:rPr lang="en-GB" dirty="0" smtClean="0">
                <a:sym typeface="Wingdings" panose="05000000000000000000" pitchFamily="2" charset="2"/>
              </a:rPr>
              <a:t> TEI (XML)</a:t>
            </a:r>
            <a:r>
              <a:rPr lang="en-GB" dirty="0"/>
              <a:t> </a:t>
            </a:r>
            <a:r>
              <a:rPr lang="en-GB" dirty="0">
                <a:sym typeface="Wingdings" panose="05000000000000000000" pitchFamily="2" charset="2"/>
              </a:rPr>
              <a:t> </a:t>
            </a:r>
            <a:r>
              <a:rPr lang="en-GB" dirty="0" err="1" smtClean="0">
                <a:sym typeface="Wingdings" panose="05000000000000000000" pitchFamily="2" charset="2"/>
              </a:rPr>
              <a:t>BaseX</a:t>
            </a:r>
            <a:endParaRPr lang="en-GB" dirty="0" smtClean="0">
              <a:sym typeface="Wingdings" panose="05000000000000000000" pitchFamily="2" charset="2"/>
            </a:endParaRPr>
          </a:p>
          <a:p>
            <a:pPr marL="45720" indent="0">
              <a:buNone/>
            </a:pPr>
            <a:endParaRPr lang="en-GB" dirty="0"/>
          </a:p>
          <a:p>
            <a:pPr marL="45720" indent="0">
              <a:buNone/>
            </a:pPr>
            <a:endParaRPr lang="en-GB" dirty="0"/>
          </a:p>
        </p:txBody>
      </p:sp>
      <p:sp>
        <p:nvSpPr>
          <p:cNvPr id="4" name="Textplatzhalter 3"/>
          <p:cNvSpPr>
            <a:spLocks noGrp="1"/>
          </p:cNvSpPr>
          <p:nvPr>
            <p:ph type="body" sz="half" idx="2"/>
          </p:nvPr>
        </p:nvSpPr>
        <p:spPr/>
        <p:txBody>
          <a:bodyPr/>
          <a:lstStyle/>
          <a:p>
            <a:r>
              <a:rPr lang="de-DE" dirty="0" smtClean="0"/>
              <a:t>Texts</a:t>
            </a:r>
            <a:endParaRPr lang="de-DE" dirty="0"/>
          </a:p>
        </p:txBody>
      </p:sp>
    </p:spTree>
    <p:extLst>
      <p:ext uri="{BB962C8B-B14F-4D97-AF65-F5344CB8AC3E}">
        <p14:creationId xmlns:p14="http://schemas.microsoft.com/office/powerpoint/2010/main" val="3747455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workflows</a:t>
            </a:r>
            <a:endParaRPr lang="de-DE" dirty="0"/>
          </a:p>
        </p:txBody>
      </p:sp>
      <p:sp>
        <p:nvSpPr>
          <p:cNvPr id="3" name="Inhaltsplatzhalter 2"/>
          <p:cNvSpPr>
            <a:spLocks noGrp="1"/>
          </p:cNvSpPr>
          <p:nvPr>
            <p:ph idx="1"/>
          </p:nvPr>
        </p:nvSpPr>
        <p:spPr/>
        <p:txBody>
          <a:bodyPr/>
          <a:lstStyle/>
          <a:p>
            <a:pPr marL="45720" indent="0">
              <a:buNone/>
            </a:pPr>
            <a:r>
              <a:rPr lang="en-GB" dirty="0"/>
              <a:t>Oxygen </a:t>
            </a:r>
            <a:r>
              <a:rPr lang="en-GB" dirty="0">
                <a:sym typeface="Wingdings" panose="05000000000000000000" pitchFamily="2" charset="2"/>
              </a:rPr>
              <a:t> </a:t>
            </a:r>
            <a:r>
              <a:rPr lang="en-GB" dirty="0" err="1" smtClean="0">
                <a:sym typeface="Wingdings" panose="05000000000000000000" pitchFamily="2" charset="2"/>
              </a:rPr>
              <a:t>BaseX</a:t>
            </a:r>
            <a:endParaRPr lang="en-GB" dirty="0" smtClean="0">
              <a:sym typeface="Wingdings" panose="05000000000000000000" pitchFamily="2" charset="2"/>
            </a:endParaRPr>
          </a:p>
          <a:p>
            <a:pPr marL="45720" indent="0">
              <a:buNone/>
            </a:pPr>
            <a:endParaRPr lang="en-GB" dirty="0">
              <a:sym typeface="Wingdings" panose="05000000000000000000" pitchFamily="2" charset="2"/>
            </a:endParaRPr>
          </a:p>
          <a:p>
            <a:pPr marL="357188" indent="0">
              <a:buNone/>
            </a:pPr>
            <a:r>
              <a:rPr lang="en-GB" sz="2000" dirty="0" err="1">
                <a:sym typeface="Wingdings" panose="05000000000000000000" pitchFamily="2" charset="2"/>
              </a:rPr>
              <a:t>BaseX</a:t>
            </a:r>
            <a:r>
              <a:rPr lang="en-GB" sz="2000" dirty="0">
                <a:sym typeface="Wingdings" panose="05000000000000000000" pitchFamily="2" charset="2"/>
              </a:rPr>
              <a:t>  REST (</a:t>
            </a:r>
            <a:r>
              <a:rPr lang="en-GB" sz="2000" dirty="0" err="1">
                <a:sym typeface="Wingdings" panose="05000000000000000000" pitchFamily="2" charset="2"/>
              </a:rPr>
              <a:t>xQuery</a:t>
            </a:r>
            <a:r>
              <a:rPr lang="en-GB" sz="2000" dirty="0">
                <a:sym typeface="Wingdings" panose="05000000000000000000" pitchFamily="2" charset="2"/>
              </a:rPr>
              <a:t>+ XSLT)  HTML</a:t>
            </a:r>
          </a:p>
          <a:p>
            <a:pPr marL="357188" indent="0">
              <a:buNone/>
            </a:pPr>
            <a:r>
              <a:rPr lang="en-GB" sz="2000" dirty="0" err="1">
                <a:sym typeface="Wingdings" panose="05000000000000000000" pitchFamily="2" charset="2"/>
              </a:rPr>
              <a:t>BaseX</a:t>
            </a:r>
            <a:r>
              <a:rPr lang="en-GB" sz="2000" dirty="0">
                <a:sym typeface="Wingdings" panose="05000000000000000000" pitchFamily="2" charset="2"/>
              </a:rPr>
              <a:t>  REST (</a:t>
            </a:r>
            <a:r>
              <a:rPr lang="en-GB" sz="2000" dirty="0" err="1">
                <a:sym typeface="Wingdings" panose="05000000000000000000" pitchFamily="2" charset="2"/>
              </a:rPr>
              <a:t>xQuery</a:t>
            </a:r>
            <a:r>
              <a:rPr lang="en-GB" sz="2000" dirty="0">
                <a:sym typeface="Wingdings" panose="05000000000000000000" pitchFamily="2" charset="2"/>
              </a:rPr>
              <a:t>+ XSLT)  TEI</a:t>
            </a:r>
          </a:p>
          <a:p>
            <a:pPr marL="357188" indent="0">
              <a:buNone/>
            </a:pPr>
            <a:r>
              <a:rPr lang="en-GB" sz="2000" dirty="0" err="1">
                <a:sym typeface="Wingdings" panose="05000000000000000000" pitchFamily="2" charset="2"/>
              </a:rPr>
              <a:t>BaseX</a:t>
            </a:r>
            <a:r>
              <a:rPr lang="en-GB" sz="2000" dirty="0">
                <a:sym typeface="Wingdings" panose="05000000000000000000" pitchFamily="2" charset="2"/>
              </a:rPr>
              <a:t>  REST (</a:t>
            </a:r>
            <a:r>
              <a:rPr lang="en-GB" sz="2000" dirty="0" err="1">
                <a:sym typeface="Wingdings" panose="05000000000000000000" pitchFamily="2" charset="2"/>
              </a:rPr>
              <a:t>xQuery</a:t>
            </a:r>
            <a:r>
              <a:rPr lang="en-GB" sz="2000" dirty="0">
                <a:sym typeface="Wingdings" panose="05000000000000000000" pitchFamily="2" charset="2"/>
              </a:rPr>
              <a:t>+ XSLT)  RDF</a:t>
            </a:r>
            <a:endParaRPr lang="en-GB" sz="2000" dirty="0"/>
          </a:p>
          <a:p>
            <a:pPr marL="357188" indent="0">
              <a:buNone/>
            </a:pPr>
            <a:endParaRPr lang="en-GB" sz="2000" dirty="0"/>
          </a:p>
          <a:p>
            <a:pPr marL="45720" indent="0">
              <a:buNone/>
            </a:pPr>
            <a:endParaRPr lang="en-GB" dirty="0"/>
          </a:p>
          <a:p>
            <a:pPr marL="45720" indent="0">
              <a:buNone/>
            </a:pPr>
            <a:endParaRPr lang="en-GB" dirty="0"/>
          </a:p>
        </p:txBody>
      </p:sp>
      <p:sp>
        <p:nvSpPr>
          <p:cNvPr id="4" name="Textplatzhalter 3"/>
          <p:cNvSpPr>
            <a:spLocks noGrp="1"/>
          </p:cNvSpPr>
          <p:nvPr>
            <p:ph type="body" sz="half" idx="2"/>
          </p:nvPr>
        </p:nvSpPr>
        <p:spPr/>
        <p:txBody>
          <a:bodyPr/>
          <a:lstStyle/>
          <a:p>
            <a:r>
              <a:rPr lang="de-DE" dirty="0" smtClean="0"/>
              <a:t>Paratexts</a:t>
            </a:r>
            <a:endParaRPr lang="de-DE" dirty="0"/>
          </a:p>
        </p:txBody>
      </p:sp>
    </p:spTree>
    <p:extLst>
      <p:ext uri="{BB962C8B-B14F-4D97-AF65-F5344CB8AC3E}">
        <p14:creationId xmlns:p14="http://schemas.microsoft.com/office/powerpoint/2010/main" val="6784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workflows</a:t>
            </a:r>
            <a:endParaRPr lang="de-DE" dirty="0"/>
          </a:p>
        </p:txBody>
      </p:sp>
      <p:sp>
        <p:nvSpPr>
          <p:cNvPr id="3" name="Inhaltsplatzhalter 2"/>
          <p:cNvSpPr>
            <a:spLocks noGrp="1"/>
          </p:cNvSpPr>
          <p:nvPr>
            <p:ph idx="1"/>
          </p:nvPr>
        </p:nvSpPr>
        <p:spPr/>
        <p:txBody>
          <a:bodyPr/>
          <a:lstStyle/>
          <a:p>
            <a:pPr marL="45720" indent="0">
              <a:buNone/>
            </a:pPr>
            <a:r>
              <a:rPr lang="en-GB" dirty="0" smtClean="0"/>
              <a:t>VLE</a:t>
            </a:r>
          </a:p>
          <a:p>
            <a:pPr marL="45720" indent="0">
              <a:buNone/>
            </a:pPr>
            <a:r>
              <a:rPr lang="en-GB" dirty="0" smtClean="0"/>
              <a:t>… produces XML (TEI-P5)</a:t>
            </a:r>
            <a:endParaRPr lang="en-GB" dirty="0"/>
          </a:p>
        </p:txBody>
      </p:sp>
      <p:sp>
        <p:nvSpPr>
          <p:cNvPr id="4" name="Textplatzhalter 3"/>
          <p:cNvSpPr>
            <a:spLocks noGrp="1"/>
          </p:cNvSpPr>
          <p:nvPr>
            <p:ph type="body" sz="half" idx="2"/>
          </p:nvPr>
        </p:nvSpPr>
        <p:spPr/>
        <p:txBody>
          <a:bodyPr/>
          <a:lstStyle/>
          <a:p>
            <a:r>
              <a:rPr lang="de-DE" dirty="0" err="1" smtClean="0"/>
              <a:t>Lexical</a:t>
            </a:r>
            <a:r>
              <a:rPr lang="de-DE" dirty="0" smtClean="0"/>
              <a:t> Data</a:t>
            </a:r>
            <a:endParaRPr lang="de-DE" dirty="0"/>
          </a:p>
        </p:txBody>
      </p:sp>
    </p:spTree>
    <p:extLst>
      <p:ext uri="{BB962C8B-B14F-4D97-AF65-F5344CB8AC3E}">
        <p14:creationId xmlns:p14="http://schemas.microsoft.com/office/powerpoint/2010/main" val="4141039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workflows</a:t>
            </a:r>
            <a:endParaRPr lang="de-DE" dirty="0"/>
          </a:p>
        </p:txBody>
      </p:sp>
      <p:sp>
        <p:nvSpPr>
          <p:cNvPr id="3" name="Inhaltsplatzhalter 2"/>
          <p:cNvSpPr>
            <a:spLocks noGrp="1"/>
          </p:cNvSpPr>
          <p:nvPr>
            <p:ph idx="1"/>
          </p:nvPr>
        </p:nvSpPr>
        <p:spPr/>
        <p:txBody>
          <a:bodyPr>
            <a:normAutofit/>
          </a:bodyPr>
          <a:lstStyle/>
          <a:p>
            <a:pPr marL="45720" indent="0">
              <a:buNone/>
            </a:pPr>
            <a:r>
              <a:rPr lang="en-GB" dirty="0" smtClean="0"/>
              <a:t>Currently</a:t>
            </a:r>
          </a:p>
          <a:p>
            <a:pPr marL="357188" indent="0">
              <a:buNone/>
            </a:pPr>
            <a:r>
              <a:rPr lang="en-GB" sz="2000" dirty="0" smtClean="0"/>
              <a:t>Word </a:t>
            </a:r>
            <a:r>
              <a:rPr lang="en-GB" sz="2000" dirty="0">
                <a:sym typeface="Wingdings" panose="05000000000000000000" pitchFamily="2" charset="2"/>
              </a:rPr>
              <a:t> XML  TEI  </a:t>
            </a:r>
            <a:r>
              <a:rPr lang="en-GB" sz="2000" dirty="0" err="1">
                <a:sym typeface="Wingdings" panose="05000000000000000000" pitchFamily="2" charset="2"/>
              </a:rPr>
              <a:t>BaseX</a:t>
            </a:r>
            <a:endParaRPr lang="en-GB" sz="2000" dirty="0">
              <a:sym typeface="Wingdings" panose="05000000000000000000" pitchFamily="2" charset="2"/>
            </a:endParaRPr>
          </a:p>
          <a:p>
            <a:pPr marL="45720" indent="0">
              <a:buNone/>
            </a:pPr>
            <a:endParaRPr lang="en-GB" dirty="0" smtClean="0">
              <a:sym typeface="Wingdings" panose="05000000000000000000" pitchFamily="2" charset="2"/>
            </a:endParaRPr>
          </a:p>
          <a:p>
            <a:pPr marL="45720" indent="0">
              <a:buNone/>
            </a:pPr>
            <a:r>
              <a:rPr lang="en-GB" dirty="0" smtClean="0">
                <a:sym typeface="Wingdings" panose="05000000000000000000" pitchFamily="2" charset="2"/>
              </a:rPr>
              <a:t>Future</a:t>
            </a:r>
          </a:p>
          <a:p>
            <a:pPr marL="357188" indent="0">
              <a:buNone/>
            </a:pPr>
            <a:r>
              <a:rPr lang="en-GB" sz="2000" dirty="0" err="1">
                <a:sym typeface="Wingdings" panose="05000000000000000000" pitchFamily="2" charset="2"/>
              </a:rPr>
              <a:t>Webforms</a:t>
            </a:r>
            <a:r>
              <a:rPr lang="en-GB" sz="2000" dirty="0">
                <a:sym typeface="Wingdings" panose="05000000000000000000" pitchFamily="2" charset="2"/>
              </a:rPr>
              <a:t>  </a:t>
            </a:r>
            <a:r>
              <a:rPr lang="en-GB" sz="2000" dirty="0" err="1">
                <a:sym typeface="Wingdings" panose="05000000000000000000" pitchFamily="2" charset="2"/>
              </a:rPr>
              <a:t>BaseX</a:t>
            </a:r>
            <a:endParaRPr lang="en-GB" sz="2000" dirty="0">
              <a:sym typeface="Wingdings" panose="05000000000000000000" pitchFamily="2" charset="2"/>
            </a:endParaRPr>
          </a:p>
          <a:p>
            <a:pPr marL="45720" indent="0">
              <a:buNone/>
            </a:pPr>
            <a:endParaRPr lang="de-DE" dirty="0"/>
          </a:p>
        </p:txBody>
      </p:sp>
      <p:sp>
        <p:nvSpPr>
          <p:cNvPr id="4" name="Textplatzhalter 3"/>
          <p:cNvSpPr>
            <a:spLocks noGrp="1"/>
          </p:cNvSpPr>
          <p:nvPr>
            <p:ph type="body" sz="half" idx="2"/>
          </p:nvPr>
        </p:nvSpPr>
        <p:spPr/>
        <p:txBody>
          <a:bodyPr/>
          <a:lstStyle/>
          <a:p>
            <a:pPr marL="45720"/>
            <a:r>
              <a:rPr lang="en-GB" dirty="0"/>
              <a:t>Profiles | Sample Texts | Features</a:t>
            </a:r>
          </a:p>
        </p:txBody>
      </p:sp>
    </p:spTree>
    <p:extLst>
      <p:ext uri="{BB962C8B-B14F-4D97-AF65-F5344CB8AC3E}">
        <p14:creationId xmlns:p14="http://schemas.microsoft.com/office/powerpoint/2010/main" val="2274340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workflows</a:t>
            </a:r>
            <a:endParaRPr lang="de-DE" dirty="0"/>
          </a:p>
        </p:txBody>
      </p:sp>
      <p:sp>
        <p:nvSpPr>
          <p:cNvPr id="3" name="Inhaltsplatzhalter 2"/>
          <p:cNvSpPr>
            <a:spLocks noGrp="1"/>
          </p:cNvSpPr>
          <p:nvPr>
            <p:ph idx="1"/>
          </p:nvPr>
        </p:nvSpPr>
        <p:spPr>
          <a:xfrm>
            <a:off x="5865814" y="685800"/>
            <a:ext cx="5701206" cy="5486400"/>
          </a:xfrm>
        </p:spPr>
        <p:txBody>
          <a:bodyPr>
            <a:normAutofit/>
          </a:bodyPr>
          <a:lstStyle/>
          <a:p>
            <a:pPr marL="45720" indent="0">
              <a:buNone/>
            </a:pPr>
            <a:r>
              <a:rPr lang="en-GB" dirty="0">
                <a:sym typeface="Wingdings" panose="05000000000000000000" pitchFamily="2" charset="2"/>
              </a:rPr>
              <a:t>ZOTERO  </a:t>
            </a:r>
            <a:r>
              <a:rPr lang="en-GB" dirty="0" err="1" smtClean="0">
                <a:sym typeface="Wingdings" panose="05000000000000000000" pitchFamily="2" charset="2"/>
              </a:rPr>
              <a:t>BaseX</a:t>
            </a:r>
            <a:endParaRPr lang="en-GB" dirty="0" smtClean="0">
              <a:sym typeface="Wingdings" panose="05000000000000000000" pitchFamily="2" charset="2"/>
            </a:endParaRPr>
          </a:p>
          <a:p>
            <a:pPr marL="0" indent="0">
              <a:buNone/>
            </a:pPr>
            <a:endParaRPr lang="en-US" i="1" dirty="0" smtClean="0"/>
          </a:p>
          <a:p>
            <a:pPr marL="0" indent="0">
              <a:buNone/>
            </a:pPr>
            <a:r>
              <a:rPr lang="en-US" i="1" dirty="0" err="1" smtClean="0"/>
              <a:t>Zotero</a:t>
            </a:r>
            <a:r>
              <a:rPr lang="en-US" i="1" dirty="0" smtClean="0"/>
              <a:t> </a:t>
            </a:r>
            <a:r>
              <a:rPr lang="en-US" i="1" dirty="0"/>
              <a:t>/</a:t>
            </a:r>
            <a:r>
              <a:rPr lang="en-US" i="1" dirty="0" err="1"/>
              <a:t>zoʊˈtɛroʊ</a:t>
            </a:r>
            <a:r>
              <a:rPr lang="en-US" i="1" dirty="0"/>
              <a:t>/ is a free and open-source reference management software to manage bibliographic </a:t>
            </a:r>
            <a:br>
              <a:rPr lang="en-US" i="1" dirty="0"/>
            </a:br>
            <a:r>
              <a:rPr lang="en-US" i="1" dirty="0"/>
              <a:t>data and related research materials </a:t>
            </a:r>
            <a:endParaRPr lang="en-GB" i="1" dirty="0">
              <a:sym typeface="Wingdings" panose="05000000000000000000" pitchFamily="2" charset="2"/>
            </a:endParaRPr>
          </a:p>
        </p:txBody>
      </p:sp>
      <p:sp>
        <p:nvSpPr>
          <p:cNvPr id="4" name="Textplatzhalter 3"/>
          <p:cNvSpPr>
            <a:spLocks noGrp="1"/>
          </p:cNvSpPr>
          <p:nvPr>
            <p:ph type="body" sz="half" idx="2"/>
          </p:nvPr>
        </p:nvSpPr>
        <p:spPr/>
        <p:txBody>
          <a:bodyPr/>
          <a:lstStyle/>
          <a:p>
            <a:pPr marL="45720"/>
            <a:r>
              <a:rPr lang="en-GB" dirty="0" smtClean="0"/>
              <a:t>Bibliographical Data</a:t>
            </a:r>
            <a:endParaRPr lang="en-GB" dirty="0"/>
          </a:p>
        </p:txBody>
      </p:sp>
    </p:spTree>
    <p:extLst>
      <p:ext uri="{BB962C8B-B14F-4D97-AF65-F5344CB8AC3E}">
        <p14:creationId xmlns:p14="http://schemas.microsoft.com/office/powerpoint/2010/main" val="179903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workflows</a:t>
            </a:r>
            <a:endParaRPr lang="de-DE" dirty="0"/>
          </a:p>
        </p:txBody>
      </p:sp>
      <p:sp>
        <p:nvSpPr>
          <p:cNvPr id="3" name="Inhaltsplatzhalter 2"/>
          <p:cNvSpPr>
            <a:spLocks noGrp="1"/>
          </p:cNvSpPr>
          <p:nvPr>
            <p:ph idx="1"/>
          </p:nvPr>
        </p:nvSpPr>
        <p:spPr/>
        <p:txBody>
          <a:bodyPr>
            <a:normAutofit/>
          </a:bodyPr>
          <a:lstStyle/>
          <a:p>
            <a:pPr marL="45720" indent="0">
              <a:buNone/>
            </a:pPr>
            <a:r>
              <a:rPr lang="en-GB" dirty="0" smtClean="0">
                <a:sym typeface="Wingdings" panose="05000000000000000000" pitchFamily="2" charset="2"/>
              </a:rPr>
              <a:t>ZOTERO (Contra)</a:t>
            </a:r>
            <a:endParaRPr lang="en-GB" dirty="0">
              <a:sym typeface="Wingdings" panose="05000000000000000000" pitchFamily="2" charset="2"/>
            </a:endParaRPr>
          </a:p>
          <a:p>
            <a:pPr marL="700088" indent="-342900"/>
            <a:r>
              <a:rPr lang="en-GB" dirty="0" smtClean="0">
                <a:sym typeface="Wingdings" panose="05000000000000000000" pitchFamily="2" charset="2"/>
              </a:rPr>
              <a:t>slow</a:t>
            </a:r>
            <a:r>
              <a:rPr lang="en-GB" dirty="0">
                <a:sym typeface="Wingdings" panose="05000000000000000000" pitchFamily="2" charset="2"/>
              </a:rPr>
              <a:t>, </a:t>
            </a:r>
            <a:r>
              <a:rPr lang="en-GB" dirty="0" smtClean="0">
                <a:sym typeface="Wingdings" panose="05000000000000000000" pitchFamily="2" charset="2"/>
              </a:rPr>
              <a:t>inflexible </a:t>
            </a:r>
            <a:r>
              <a:rPr lang="en-GB" dirty="0" err="1" smtClean="0">
                <a:sym typeface="Wingdings" panose="05000000000000000000" pitchFamily="2" charset="2"/>
              </a:rPr>
              <a:t>wrt</a:t>
            </a:r>
            <a:r>
              <a:rPr lang="en-GB" dirty="0" smtClean="0">
                <a:sym typeface="Wingdings" panose="05000000000000000000" pitchFamily="2" charset="2"/>
              </a:rPr>
              <a:t> schema</a:t>
            </a:r>
            <a:endParaRPr lang="en-GB" dirty="0">
              <a:sym typeface="Wingdings" panose="05000000000000000000" pitchFamily="2" charset="2"/>
            </a:endParaRPr>
          </a:p>
          <a:p>
            <a:pPr marL="45720" indent="0">
              <a:buNone/>
            </a:pPr>
            <a:endParaRPr lang="en-GB" dirty="0" smtClean="0">
              <a:sym typeface="Wingdings" panose="05000000000000000000" pitchFamily="2" charset="2"/>
            </a:endParaRPr>
          </a:p>
          <a:p>
            <a:pPr marL="45720" indent="0">
              <a:buNone/>
            </a:pPr>
            <a:r>
              <a:rPr lang="en-GB" dirty="0" smtClean="0">
                <a:sym typeface="Wingdings" panose="05000000000000000000" pitchFamily="2" charset="2"/>
              </a:rPr>
              <a:t>ZOTERO (Pro)</a:t>
            </a:r>
            <a:endParaRPr lang="en-GB" dirty="0">
              <a:sym typeface="Wingdings" panose="05000000000000000000" pitchFamily="2" charset="2"/>
            </a:endParaRPr>
          </a:p>
          <a:p>
            <a:pPr marL="700088" indent="-342900"/>
            <a:r>
              <a:rPr lang="en-GB" sz="2000" dirty="0" smtClean="0">
                <a:sym typeface="Wingdings" panose="05000000000000000000" pitchFamily="2" charset="2"/>
              </a:rPr>
              <a:t>Web-based</a:t>
            </a:r>
          </a:p>
          <a:p>
            <a:pPr marL="700088" indent="-342900"/>
            <a:r>
              <a:rPr lang="en-GB" sz="2000" dirty="0" smtClean="0">
                <a:sym typeface="Wingdings" panose="05000000000000000000" pitchFamily="2" charset="2"/>
              </a:rPr>
              <a:t>Collaborative</a:t>
            </a:r>
          </a:p>
          <a:p>
            <a:pPr marL="700088" indent="-342900"/>
            <a:r>
              <a:rPr lang="en-GB" sz="2000" dirty="0" smtClean="0">
                <a:sym typeface="Wingdings" panose="05000000000000000000" pitchFamily="2" charset="2"/>
              </a:rPr>
              <a:t>Large community</a:t>
            </a:r>
          </a:p>
          <a:p>
            <a:pPr marL="700088" indent="-342900"/>
            <a:r>
              <a:rPr lang="en-GB" sz="2000" dirty="0" smtClean="0">
                <a:sym typeface="Wingdings" panose="05000000000000000000" pitchFamily="2" charset="2"/>
              </a:rPr>
              <a:t>Well-established</a:t>
            </a:r>
          </a:p>
          <a:p>
            <a:pPr marL="700088" indent="-342900"/>
            <a:r>
              <a:rPr lang="en-GB" sz="2000" dirty="0" smtClean="0">
                <a:sym typeface="Wingdings" panose="05000000000000000000" pitchFamily="2" charset="2"/>
              </a:rPr>
              <a:t>API (JSON)</a:t>
            </a:r>
            <a:endParaRPr lang="en-GB" sz="2000" dirty="0">
              <a:sym typeface="Wingdings" panose="05000000000000000000" pitchFamily="2" charset="2"/>
            </a:endParaRPr>
          </a:p>
        </p:txBody>
      </p:sp>
      <p:sp>
        <p:nvSpPr>
          <p:cNvPr id="4" name="Textplatzhalter 3"/>
          <p:cNvSpPr>
            <a:spLocks noGrp="1"/>
          </p:cNvSpPr>
          <p:nvPr>
            <p:ph type="body" sz="half" idx="2"/>
          </p:nvPr>
        </p:nvSpPr>
        <p:spPr/>
        <p:txBody>
          <a:bodyPr/>
          <a:lstStyle/>
          <a:p>
            <a:pPr marL="45720"/>
            <a:r>
              <a:rPr lang="en-GB" dirty="0" smtClean="0"/>
              <a:t>Bibliographical Data</a:t>
            </a:r>
            <a:endParaRPr lang="en-GB" dirty="0"/>
          </a:p>
        </p:txBody>
      </p:sp>
    </p:spTree>
    <p:extLst>
      <p:ext uri="{BB962C8B-B14F-4D97-AF65-F5344CB8AC3E}">
        <p14:creationId xmlns:p14="http://schemas.microsoft.com/office/powerpoint/2010/main" val="906508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workflows</a:t>
            </a:r>
            <a:endParaRPr lang="de-DE" dirty="0"/>
          </a:p>
        </p:txBody>
      </p:sp>
      <p:sp>
        <p:nvSpPr>
          <p:cNvPr id="3" name="Inhaltsplatzhalter 2"/>
          <p:cNvSpPr>
            <a:spLocks noGrp="1"/>
          </p:cNvSpPr>
          <p:nvPr>
            <p:ph idx="1"/>
          </p:nvPr>
        </p:nvSpPr>
        <p:spPr/>
        <p:txBody>
          <a:bodyPr>
            <a:normAutofit/>
          </a:bodyPr>
          <a:lstStyle/>
          <a:p>
            <a:pPr marL="45720" indent="0">
              <a:buNone/>
            </a:pPr>
            <a:r>
              <a:rPr lang="en-GB" dirty="0" smtClean="0">
                <a:sym typeface="Wingdings" panose="05000000000000000000" pitchFamily="2" charset="2"/>
              </a:rPr>
              <a:t>ZOTOSCOPE</a:t>
            </a:r>
            <a:endParaRPr lang="en-GB" dirty="0">
              <a:sym typeface="Wingdings" panose="05000000000000000000" pitchFamily="2" charset="2"/>
            </a:endParaRPr>
          </a:p>
          <a:p>
            <a:pPr marL="357188" indent="0">
              <a:buNone/>
            </a:pPr>
            <a:r>
              <a:rPr lang="en-GB" dirty="0" smtClean="0">
                <a:sym typeface="Wingdings" panose="05000000000000000000" pitchFamily="2" charset="2"/>
              </a:rPr>
              <a:t>… applies the VICAV taxonomy</a:t>
            </a:r>
            <a:endParaRPr lang="en-GB" dirty="0">
              <a:sym typeface="Wingdings" panose="05000000000000000000" pitchFamily="2" charset="2"/>
            </a:endParaRPr>
          </a:p>
          <a:p>
            <a:pPr marL="45720" indent="0">
              <a:buNone/>
            </a:pPr>
            <a:endParaRPr lang="en-GB" dirty="0" smtClean="0">
              <a:sym typeface="Wingdings" panose="05000000000000000000" pitchFamily="2" charset="2"/>
            </a:endParaRPr>
          </a:p>
        </p:txBody>
      </p:sp>
      <p:sp>
        <p:nvSpPr>
          <p:cNvPr id="4" name="Textplatzhalter 3"/>
          <p:cNvSpPr>
            <a:spLocks noGrp="1"/>
          </p:cNvSpPr>
          <p:nvPr>
            <p:ph type="body" sz="half" idx="2"/>
          </p:nvPr>
        </p:nvSpPr>
        <p:spPr/>
        <p:txBody>
          <a:bodyPr/>
          <a:lstStyle/>
          <a:p>
            <a:pPr marL="45720"/>
            <a:r>
              <a:rPr lang="en-GB" dirty="0" smtClean="0"/>
              <a:t>Bibliographical Data</a:t>
            </a:r>
            <a:endParaRPr lang="en-GB" dirty="0"/>
          </a:p>
        </p:txBody>
      </p:sp>
    </p:spTree>
    <p:extLst>
      <p:ext uri="{BB962C8B-B14F-4D97-AF65-F5344CB8AC3E}">
        <p14:creationId xmlns:p14="http://schemas.microsoft.com/office/powerpoint/2010/main" val="2630961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Features</a:t>
            </a:r>
            <a:endParaRPr lang="de-DE" dirty="0"/>
          </a:p>
        </p:txBody>
      </p:sp>
      <p:sp>
        <p:nvSpPr>
          <p:cNvPr id="3" name="Inhaltsplatzhalter 2"/>
          <p:cNvSpPr>
            <a:spLocks noGrp="1"/>
          </p:cNvSpPr>
          <p:nvPr>
            <p:ph idx="1"/>
          </p:nvPr>
        </p:nvSpPr>
        <p:spPr/>
        <p:txBody>
          <a:bodyPr>
            <a:normAutofit/>
          </a:bodyPr>
          <a:lstStyle/>
          <a:p>
            <a:pPr marL="45720" indent="0">
              <a:buNone/>
            </a:pPr>
            <a:r>
              <a:rPr lang="en-GB" dirty="0">
                <a:sym typeface="Wingdings" panose="05000000000000000000" pitchFamily="2" charset="2"/>
              </a:rPr>
              <a:t>Everything is TEI !!!</a:t>
            </a:r>
          </a:p>
          <a:p>
            <a:pPr marL="45720" indent="0">
              <a:buNone/>
            </a:pPr>
            <a:endParaRPr lang="en-GB" dirty="0" smtClean="0">
              <a:sym typeface="Wingdings" panose="05000000000000000000" pitchFamily="2" charset="2"/>
            </a:endParaRPr>
          </a:p>
          <a:p>
            <a:pPr marL="45720" indent="0">
              <a:buNone/>
            </a:pPr>
            <a:r>
              <a:rPr lang="en-GB" dirty="0" err="1" smtClean="0">
                <a:sym typeface="Wingdings" panose="05000000000000000000" pitchFamily="2" charset="2"/>
              </a:rPr>
              <a:t>Citability</a:t>
            </a:r>
            <a:r>
              <a:rPr lang="en-GB" dirty="0" smtClean="0">
                <a:sym typeface="Wingdings" panose="05000000000000000000" pitchFamily="2" charset="2"/>
              </a:rPr>
              <a:t> via URLs</a:t>
            </a:r>
          </a:p>
          <a:p>
            <a:pPr marL="45720" indent="0">
              <a:buNone/>
            </a:pPr>
            <a:endParaRPr lang="en-GB" dirty="0">
              <a:sym typeface="Wingdings" panose="05000000000000000000" pitchFamily="2" charset="2"/>
            </a:endParaRPr>
          </a:p>
          <a:p>
            <a:pPr marL="45720" indent="0">
              <a:buNone/>
            </a:pPr>
            <a:r>
              <a:rPr lang="en-GB" dirty="0" smtClean="0">
                <a:sym typeface="Wingdings" panose="05000000000000000000" pitchFamily="2" charset="2"/>
              </a:rPr>
              <a:t>Cross Dictionary Query</a:t>
            </a:r>
          </a:p>
          <a:p>
            <a:pPr marL="45720" indent="0">
              <a:buNone/>
            </a:pPr>
            <a:endParaRPr lang="en-GB" dirty="0">
              <a:sym typeface="Wingdings" panose="05000000000000000000" pitchFamily="2" charset="2"/>
            </a:endParaRPr>
          </a:p>
          <a:p>
            <a:pPr marL="45720" indent="0">
              <a:buNone/>
            </a:pPr>
            <a:endParaRPr lang="en-GB" dirty="0" smtClean="0">
              <a:sym typeface="Wingdings" panose="05000000000000000000" pitchFamily="2" charset="2"/>
            </a:endParaRPr>
          </a:p>
        </p:txBody>
      </p:sp>
      <p:sp>
        <p:nvSpPr>
          <p:cNvPr id="4" name="Textplatzhalter 3"/>
          <p:cNvSpPr>
            <a:spLocks noGrp="1"/>
          </p:cNvSpPr>
          <p:nvPr>
            <p:ph type="body" sz="half" idx="2"/>
          </p:nvPr>
        </p:nvSpPr>
        <p:spPr/>
        <p:txBody>
          <a:bodyPr/>
          <a:lstStyle/>
          <a:p>
            <a:pPr marL="45720"/>
            <a:endParaRPr lang="en-GB" dirty="0"/>
          </a:p>
        </p:txBody>
      </p:sp>
    </p:spTree>
    <p:extLst>
      <p:ext uri="{BB962C8B-B14F-4D97-AF65-F5344CB8AC3E}">
        <p14:creationId xmlns:p14="http://schemas.microsoft.com/office/powerpoint/2010/main" val="99663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4212" y="685800"/>
            <a:ext cx="4114055" cy="4038600"/>
          </a:xfrm>
        </p:spPr>
        <p:txBody>
          <a:bodyPr/>
          <a:lstStyle/>
          <a:p>
            <a:r>
              <a:rPr lang="en-GB" dirty="0" err="1">
                <a:solidFill>
                  <a:srgbClr val="545454">
                    <a:lumMod val="50000"/>
                  </a:srgbClr>
                </a:solidFill>
              </a:rPr>
              <a:t>Preliminiaries</a:t>
            </a:r>
            <a:endParaRPr lang="de-DE" dirty="0"/>
          </a:p>
        </p:txBody>
      </p:sp>
      <p:sp>
        <p:nvSpPr>
          <p:cNvPr id="3" name="Inhaltsplatzhalter 2"/>
          <p:cNvSpPr>
            <a:spLocks noGrp="1"/>
          </p:cNvSpPr>
          <p:nvPr>
            <p:ph idx="1"/>
          </p:nvPr>
        </p:nvSpPr>
        <p:spPr/>
        <p:txBody>
          <a:bodyPr/>
          <a:lstStyle/>
          <a:p>
            <a:pPr marL="0" indent="0">
              <a:buNone/>
            </a:pPr>
            <a:r>
              <a:rPr lang="en-GB" dirty="0" smtClean="0"/>
              <a:t>VICAV </a:t>
            </a:r>
          </a:p>
          <a:p>
            <a:pPr marL="342900" indent="-342900"/>
            <a:r>
              <a:rPr lang="en-GB" dirty="0" smtClean="0"/>
              <a:t>is a </a:t>
            </a:r>
            <a:r>
              <a:rPr lang="en-GB" dirty="0"/>
              <a:t>website </a:t>
            </a:r>
            <a:r>
              <a:rPr lang="en-GB" dirty="0" smtClean="0"/>
              <a:t>to support researchers in </a:t>
            </a:r>
            <a:r>
              <a:rPr lang="en-GB" dirty="0" err="1" smtClean="0"/>
              <a:t>variational</a:t>
            </a:r>
            <a:r>
              <a:rPr lang="en-GB" dirty="0" smtClean="0"/>
              <a:t> linguistics,</a:t>
            </a:r>
            <a:endParaRPr lang="en-GB" dirty="0"/>
          </a:p>
          <a:p>
            <a:pPr marL="342900" indent="-342900"/>
            <a:r>
              <a:rPr lang="en-GB" dirty="0" smtClean="0"/>
              <a:t>has a focus </a:t>
            </a:r>
            <a:r>
              <a:rPr lang="en-GB" dirty="0"/>
              <a:t>on digital language </a:t>
            </a:r>
            <a:r>
              <a:rPr lang="en-GB" dirty="0" smtClean="0"/>
              <a:t>resources for spoken Arabic varieties and</a:t>
            </a:r>
            <a:endParaRPr lang="en-GB" dirty="0"/>
          </a:p>
          <a:p>
            <a:pPr marL="342900" indent="-342900"/>
            <a:r>
              <a:rPr lang="en-GB" dirty="0"/>
              <a:t>i</a:t>
            </a:r>
            <a:r>
              <a:rPr lang="en-GB" dirty="0" smtClean="0"/>
              <a:t>s being conducted as a cooperation between the University </a:t>
            </a:r>
            <a:r>
              <a:rPr lang="en-GB" dirty="0"/>
              <a:t>of </a:t>
            </a:r>
            <a:r>
              <a:rPr lang="en-GB" dirty="0" smtClean="0"/>
              <a:t>Vienna and the Austrian Academy of Sciences</a:t>
            </a:r>
            <a:r>
              <a:rPr lang="en-GB" dirty="0" smtClean="0"/>
              <a:t>.</a:t>
            </a:r>
          </a:p>
          <a:p>
            <a:pPr marL="342900" indent="-342900"/>
            <a:r>
              <a:rPr lang="en-GB" dirty="0" smtClean="0"/>
              <a:t>https://vicav.acdh.oeaw.ac.at</a:t>
            </a:r>
            <a:r>
              <a:rPr lang="en-GB" dirty="0"/>
              <a:t>/</a:t>
            </a:r>
            <a:endParaRPr lang="en-GB" dirty="0"/>
          </a:p>
          <a:p>
            <a:pPr marL="342900" indent="-342900"/>
            <a:endParaRPr lang="de-DE" dirty="0"/>
          </a:p>
        </p:txBody>
      </p:sp>
      <p:sp>
        <p:nvSpPr>
          <p:cNvPr id="4" name="Textplatzhalter 3"/>
          <p:cNvSpPr>
            <a:spLocks noGrp="1"/>
          </p:cNvSpPr>
          <p:nvPr>
            <p:ph type="body" sz="half" idx="2"/>
          </p:nvPr>
        </p:nvSpPr>
        <p:spPr/>
        <p:txBody>
          <a:bodyPr/>
          <a:lstStyle/>
          <a:p>
            <a:endParaRPr lang="de-DE" dirty="0"/>
          </a:p>
        </p:txBody>
      </p:sp>
    </p:spTree>
    <p:extLst>
      <p:ext uri="{BB962C8B-B14F-4D97-AF65-F5344CB8AC3E}">
        <p14:creationId xmlns:p14="http://schemas.microsoft.com/office/powerpoint/2010/main" val="5293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smtClean="0"/>
              <a:t>First </a:t>
            </a:r>
            <a:r>
              <a:rPr lang="de-DE" dirty="0" err="1" smtClean="0"/>
              <a:t>Attempts</a:t>
            </a:r>
            <a:endParaRPr lang="de-DE" dirty="0"/>
          </a:p>
        </p:txBody>
      </p:sp>
      <p:pic>
        <p:nvPicPr>
          <p:cNvPr id="7" name="Grafik 6"/>
          <p:cNvPicPr>
            <a:picLocks noChangeAspect="1"/>
          </p:cNvPicPr>
          <p:nvPr/>
        </p:nvPicPr>
        <p:blipFill rotWithShape="1">
          <a:blip r:embed="rId2"/>
          <a:srcRect b="43442"/>
          <a:stretch/>
        </p:blipFill>
        <p:spPr>
          <a:xfrm>
            <a:off x="1341884" y="1600201"/>
            <a:ext cx="7813103" cy="5069160"/>
          </a:xfrm>
          <a:prstGeom prst="rect">
            <a:avLst/>
          </a:prstGeom>
        </p:spPr>
      </p:pic>
      <p:pic>
        <p:nvPicPr>
          <p:cNvPr id="8" name="Grafik 7"/>
          <p:cNvPicPr>
            <a:picLocks noChangeAspect="1"/>
          </p:cNvPicPr>
          <p:nvPr/>
        </p:nvPicPr>
        <p:blipFill rotWithShape="1">
          <a:blip r:embed="rId3"/>
          <a:srcRect t="-1" b="43244"/>
          <a:stretch/>
        </p:blipFill>
        <p:spPr>
          <a:xfrm>
            <a:off x="1332055" y="1600200"/>
            <a:ext cx="7785727" cy="5069159"/>
          </a:xfrm>
          <a:prstGeom prst="rect">
            <a:avLst/>
          </a:prstGeom>
          <a:ln>
            <a:solidFill>
              <a:srgbClr val="002060"/>
            </a:solidFill>
          </a:ln>
        </p:spPr>
      </p:pic>
    </p:spTree>
    <p:extLst>
      <p:ext uri="{BB962C8B-B14F-4D97-AF65-F5344CB8AC3E}">
        <p14:creationId xmlns:p14="http://schemas.microsoft.com/office/powerpoint/2010/main" val="479904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smtClean="0"/>
              <a:t>First </a:t>
            </a:r>
            <a:r>
              <a:rPr lang="de-DE" dirty="0" err="1" smtClean="0"/>
              <a:t>Attempts</a:t>
            </a:r>
            <a:endParaRPr lang="de-DE" dirty="0"/>
          </a:p>
        </p:txBody>
      </p:sp>
      <p:pic>
        <p:nvPicPr>
          <p:cNvPr id="7" name="Grafik 6"/>
          <p:cNvPicPr>
            <a:picLocks noChangeAspect="1"/>
          </p:cNvPicPr>
          <p:nvPr/>
        </p:nvPicPr>
        <p:blipFill rotWithShape="1">
          <a:blip r:embed="rId2"/>
          <a:srcRect b="43442"/>
          <a:stretch/>
        </p:blipFill>
        <p:spPr>
          <a:xfrm>
            <a:off x="1341884" y="1600201"/>
            <a:ext cx="7813103" cy="5069160"/>
          </a:xfrm>
          <a:prstGeom prst="rect">
            <a:avLst/>
          </a:prstGeom>
          <a:ln>
            <a:solidFill>
              <a:srgbClr val="002060"/>
            </a:solidFill>
          </a:ln>
        </p:spPr>
      </p:pic>
    </p:spTree>
    <p:extLst>
      <p:ext uri="{BB962C8B-B14F-4D97-AF65-F5344CB8AC3E}">
        <p14:creationId xmlns:p14="http://schemas.microsoft.com/office/powerpoint/2010/main" val="2384143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err="1" smtClean="0"/>
              <a:t>Current</a:t>
            </a:r>
            <a:r>
              <a:rPr lang="de-DE" dirty="0" smtClean="0"/>
              <a:t> Look</a:t>
            </a:r>
            <a:endParaRPr lang="de-DE" dirty="0"/>
          </a:p>
        </p:txBody>
      </p:sp>
      <p:pic>
        <p:nvPicPr>
          <p:cNvPr id="2" name="Grafik 1"/>
          <p:cNvPicPr>
            <a:picLocks noChangeAspect="1"/>
          </p:cNvPicPr>
          <p:nvPr/>
        </p:nvPicPr>
        <p:blipFill>
          <a:blip r:embed="rId3"/>
          <a:stretch>
            <a:fillRect/>
          </a:stretch>
        </p:blipFill>
        <p:spPr>
          <a:xfrm>
            <a:off x="1341883" y="1600200"/>
            <a:ext cx="9336009" cy="5069161"/>
          </a:xfrm>
          <a:prstGeom prst="rect">
            <a:avLst/>
          </a:prstGeom>
          <a:ln>
            <a:solidFill>
              <a:srgbClr val="7030A0"/>
            </a:solidFill>
          </a:ln>
        </p:spPr>
      </p:pic>
    </p:spTree>
    <p:extLst>
      <p:ext uri="{BB962C8B-B14F-4D97-AF65-F5344CB8AC3E}">
        <p14:creationId xmlns:p14="http://schemas.microsoft.com/office/powerpoint/2010/main" val="271529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Future</a:t>
            </a:r>
            <a:endParaRPr lang="de-DE" dirty="0"/>
          </a:p>
        </p:txBody>
      </p:sp>
      <p:sp>
        <p:nvSpPr>
          <p:cNvPr id="3" name="Inhaltsplatzhalter 2"/>
          <p:cNvSpPr>
            <a:spLocks noGrp="1"/>
          </p:cNvSpPr>
          <p:nvPr>
            <p:ph idx="1"/>
          </p:nvPr>
        </p:nvSpPr>
        <p:spPr/>
        <p:txBody>
          <a:bodyPr>
            <a:normAutofit/>
          </a:bodyPr>
          <a:lstStyle/>
          <a:p>
            <a:pPr marL="45720" indent="0">
              <a:buNone/>
            </a:pPr>
            <a:r>
              <a:rPr lang="en-GB" dirty="0" smtClean="0">
                <a:sym typeface="Wingdings" panose="05000000000000000000" pitchFamily="2" charset="2"/>
              </a:rPr>
              <a:t>??? Contribute via web-form ???</a:t>
            </a:r>
          </a:p>
          <a:p>
            <a:pPr marL="45720" indent="0">
              <a:buNone/>
            </a:pPr>
            <a:r>
              <a:rPr lang="en-GB" dirty="0" smtClean="0">
                <a:sym typeface="Wingdings" panose="05000000000000000000" pitchFamily="2" charset="2"/>
              </a:rPr>
              <a:t>Searchable interface for text queries</a:t>
            </a:r>
          </a:p>
          <a:p>
            <a:pPr marL="45720" indent="0">
              <a:buNone/>
            </a:pPr>
            <a:r>
              <a:rPr lang="en-GB" dirty="0" smtClean="0">
                <a:sym typeface="Wingdings" panose="05000000000000000000" pitchFamily="2" charset="2"/>
              </a:rPr>
              <a:t>	</a:t>
            </a:r>
            <a:r>
              <a:rPr lang="en-GB" dirty="0" err="1" smtClean="0">
                <a:sym typeface="Wingdings" panose="05000000000000000000" pitchFamily="2" charset="2"/>
              </a:rPr>
              <a:t>BaseX</a:t>
            </a:r>
            <a:r>
              <a:rPr lang="en-GB" dirty="0" smtClean="0">
                <a:sym typeface="Wingdings" panose="05000000000000000000" pitchFamily="2" charset="2"/>
              </a:rPr>
              <a:t> </a:t>
            </a:r>
            <a:r>
              <a:rPr lang="en-GB" i="1" dirty="0" smtClean="0">
                <a:sym typeface="Wingdings" panose="05000000000000000000" pitchFamily="2" charset="2"/>
              </a:rPr>
              <a:t>vs.</a:t>
            </a:r>
            <a:r>
              <a:rPr lang="en-GB" dirty="0" smtClean="0">
                <a:sym typeface="Wingdings" panose="05000000000000000000" pitchFamily="2" charset="2"/>
              </a:rPr>
              <a:t> </a:t>
            </a:r>
            <a:r>
              <a:rPr lang="en-GB" dirty="0" err="1" smtClean="0">
                <a:sym typeface="Wingdings" panose="05000000000000000000" pitchFamily="2" charset="2"/>
              </a:rPr>
              <a:t>Noske</a:t>
            </a:r>
            <a:endParaRPr lang="en-GB" dirty="0" smtClean="0">
              <a:sym typeface="Wingdings" panose="05000000000000000000" pitchFamily="2" charset="2"/>
            </a:endParaRPr>
          </a:p>
        </p:txBody>
      </p:sp>
      <p:sp>
        <p:nvSpPr>
          <p:cNvPr id="4" name="Textplatzhalter 3"/>
          <p:cNvSpPr>
            <a:spLocks noGrp="1"/>
          </p:cNvSpPr>
          <p:nvPr>
            <p:ph type="body" sz="half" idx="2"/>
          </p:nvPr>
        </p:nvSpPr>
        <p:spPr/>
        <p:txBody>
          <a:bodyPr/>
          <a:lstStyle/>
          <a:p>
            <a:pPr marL="45720"/>
            <a:endParaRPr lang="en-GB" dirty="0"/>
          </a:p>
        </p:txBody>
      </p:sp>
    </p:spTree>
    <p:extLst>
      <p:ext uri="{BB962C8B-B14F-4D97-AF65-F5344CB8AC3E}">
        <p14:creationId xmlns:p14="http://schemas.microsoft.com/office/powerpoint/2010/main" val="339062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Credits</a:t>
            </a:r>
            <a:endParaRPr lang="de-DE" dirty="0"/>
          </a:p>
        </p:txBody>
      </p:sp>
      <p:sp>
        <p:nvSpPr>
          <p:cNvPr id="3" name="Inhaltsplatzhalter 2"/>
          <p:cNvSpPr>
            <a:spLocks noGrp="1"/>
          </p:cNvSpPr>
          <p:nvPr>
            <p:ph idx="1"/>
          </p:nvPr>
        </p:nvSpPr>
        <p:spPr>
          <a:xfrm>
            <a:off x="5865814" y="685800"/>
            <a:ext cx="5701206" cy="5486400"/>
          </a:xfrm>
        </p:spPr>
        <p:txBody>
          <a:bodyPr>
            <a:normAutofit/>
          </a:bodyPr>
          <a:lstStyle/>
          <a:p>
            <a:pPr marL="45720" indent="0">
              <a:buNone/>
            </a:pPr>
            <a:r>
              <a:rPr lang="de-DE" dirty="0" smtClean="0">
                <a:sym typeface="Wingdings" panose="05000000000000000000" pitchFamily="2" charset="2"/>
              </a:rPr>
              <a:t>Asil Cetin</a:t>
            </a:r>
          </a:p>
          <a:p>
            <a:pPr marL="45720" indent="0">
              <a:buNone/>
            </a:pPr>
            <a:r>
              <a:rPr lang="de-DE" dirty="0" smtClean="0">
                <a:sym typeface="Wingdings" panose="05000000000000000000" pitchFamily="2" charset="2"/>
              </a:rPr>
              <a:t>Dario Kampkaspar</a:t>
            </a:r>
          </a:p>
          <a:p>
            <a:pPr marL="45720" indent="0">
              <a:buNone/>
            </a:pPr>
            <a:r>
              <a:rPr lang="de-DE" dirty="0" smtClean="0">
                <a:sym typeface="Wingdings" panose="05000000000000000000" pitchFamily="2" charset="2"/>
              </a:rPr>
              <a:t>Barbara Krautgartner</a:t>
            </a:r>
          </a:p>
          <a:p>
            <a:pPr marL="45720" indent="0">
              <a:buNone/>
            </a:pPr>
            <a:r>
              <a:rPr lang="de-DE" dirty="0" smtClean="0">
                <a:sym typeface="Wingdings" panose="05000000000000000000" pitchFamily="2" charset="2"/>
              </a:rPr>
              <a:t>Daniel Schopper</a:t>
            </a:r>
          </a:p>
          <a:p>
            <a:pPr marL="45720" indent="0">
              <a:buNone/>
            </a:pPr>
            <a:r>
              <a:rPr lang="de-DE" dirty="0" smtClean="0">
                <a:sym typeface="Wingdings" panose="05000000000000000000" pitchFamily="2" charset="2"/>
              </a:rPr>
              <a:t>Omar Siam</a:t>
            </a:r>
          </a:p>
          <a:p>
            <a:pPr marL="45720" indent="0">
              <a:buNone/>
            </a:pPr>
            <a:endParaRPr lang="en-GB" i="1" dirty="0">
              <a:sym typeface="Wingdings" panose="05000000000000000000" pitchFamily="2" charset="2"/>
            </a:endParaRPr>
          </a:p>
        </p:txBody>
      </p:sp>
      <p:sp>
        <p:nvSpPr>
          <p:cNvPr id="4" name="Textplatzhalter 3"/>
          <p:cNvSpPr>
            <a:spLocks noGrp="1"/>
          </p:cNvSpPr>
          <p:nvPr>
            <p:ph type="body" sz="half" idx="2"/>
          </p:nvPr>
        </p:nvSpPr>
        <p:spPr/>
        <p:txBody>
          <a:bodyPr/>
          <a:lstStyle/>
          <a:p>
            <a:pPr marL="45720"/>
            <a:r>
              <a:rPr lang="en-GB" dirty="0" smtClean="0"/>
              <a:t>Technical team</a:t>
            </a:r>
            <a:endParaRPr lang="en-GB" dirty="0"/>
          </a:p>
        </p:txBody>
      </p:sp>
    </p:spTree>
    <p:extLst>
      <p:ext uri="{BB962C8B-B14F-4D97-AF65-F5344CB8AC3E}">
        <p14:creationId xmlns:p14="http://schemas.microsoft.com/office/powerpoint/2010/main" val="1764300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Credits</a:t>
            </a:r>
            <a:endParaRPr lang="de-DE" dirty="0"/>
          </a:p>
        </p:txBody>
      </p:sp>
      <p:sp>
        <p:nvSpPr>
          <p:cNvPr id="3" name="Inhaltsplatzhalter 2"/>
          <p:cNvSpPr>
            <a:spLocks noGrp="1"/>
          </p:cNvSpPr>
          <p:nvPr>
            <p:ph idx="1"/>
          </p:nvPr>
        </p:nvSpPr>
        <p:spPr>
          <a:xfrm>
            <a:off x="5865814" y="685800"/>
            <a:ext cx="5701206" cy="5486400"/>
          </a:xfrm>
        </p:spPr>
        <p:txBody>
          <a:bodyPr>
            <a:normAutofit/>
          </a:bodyPr>
          <a:lstStyle/>
          <a:p>
            <a:pPr marL="45720" indent="0">
              <a:buNone/>
            </a:pPr>
            <a:r>
              <a:rPr lang="de-DE" dirty="0">
                <a:sym typeface="Wingdings" panose="05000000000000000000" pitchFamily="2" charset="2"/>
              </a:rPr>
              <a:t>https://vicav.acdh.oeaw.ac.at/vicav/index.html#map=[biblMarkers,,geo</a:t>
            </a:r>
            <a:r>
              <a:rPr lang="de-DE">
                <a:sym typeface="Wingdings" panose="05000000000000000000" pitchFamily="2" charset="2"/>
              </a:rPr>
              <a:t>]&amp;1=[textQuery,vicavContributors,CONTRIBUTORS,open]</a:t>
            </a:r>
            <a:endParaRPr lang="en-GB" i="1" dirty="0">
              <a:sym typeface="Wingdings" panose="05000000000000000000" pitchFamily="2" charset="2"/>
            </a:endParaRPr>
          </a:p>
        </p:txBody>
      </p:sp>
      <p:sp>
        <p:nvSpPr>
          <p:cNvPr id="4" name="Textplatzhalter 3"/>
          <p:cNvSpPr>
            <a:spLocks noGrp="1"/>
          </p:cNvSpPr>
          <p:nvPr>
            <p:ph type="body" sz="half" idx="2"/>
          </p:nvPr>
        </p:nvSpPr>
        <p:spPr/>
        <p:txBody>
          <a:bodyPr/>
          <a:lstStyle/>
          <a:p>
            <a:pPr marL="45720"/>
            <a:r>
              <a:rPr lang="en-GB" dirty="0" smtClean="0"/>
              <a:t>Researchers / Data curators</a:t>
            </a:r>
            <a:endParaRPr lang="en-GB" dirty="0"/>
          </a:p>
        </p:txBody>
      </p:sp>
    </p:spTree>
    <p:extLst>
      <p:ext uri="{BB962C8B-B14F-4D97-AF65-F5344CB8AC3E}">
        <p14:creationId xmlns:p14="http://schemas.microsoft.com/office/powerpoint/2010/main" val="2394549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89"/>
          <p:cNvSpPr txBox="1">
            <a:spLocks/>
          </p:cNvSpPr>
          <p:nvPr/>
        </p:nvSpPr>
        <p:spPr>
          <a:xfrm>
            <a:off x="230740" y="224043"/>
            <a:ext cx="11336280" cy="6373309"/>
          </a:xfrm>
          <a:prstGeom prst="rect">
            <a:avLst/>
          </a:prstGeom>
        </p:spPr>
        <p:txBody>
          <a:bodyPr vert="horz" lIns="91425" tIns="91425" rIns="91425" bIns="91425" rtlCol="0" anchor="t" anchorCtr="0">
            <a:no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pPr marL="45720" indent="0">
              <a:buNone/>
            </a:pPr>
            <a:r>
              <a:rPr lang="cs-CZ" sz="2000" dirty="0"/>
              <a:t>Děkuji za pozornost</a:t>
            </a:r>
            <a:r>
              <a:rPr lang="en-GB" sz="2000" dirty="0"/>
              <a:t>! </a:t>
            </a:r>
          </a:p>
          <a:p>
            <a:pPr marL="45720" indent="0">
              <a:buNone/>
            </a:pPr>
            <a:r>
              <a:rPr lang="en-GB" sz="2000" dirty="0"/>
              <a:t>   </a:t>
            </a:r>
            <a:r>
              <a:rPr lang="de-DE" sz="2000" dirty="0" err="1"/>
              <a:t>Thank</a:t>
            </a:r>
            <a:r>
              <a:rPr lang="de-DE" sz="2000" dirty="0"/>
              <a:t> </a:t>
            </a:r>
            <a:r>
              <a:rPr lang="de-DE" sz="2000" dirty="0" err="1"/>
              <a:t>you</a:t>
            </a:r>
            <a:r>
              <a:rPr lang="de-DE" sz="2000" dirty="0"/>
              <a:t> </a:t>
            </a:r>
            <a:r>
              <a:rPr lang="de-DE" sz="2000" dirty="0" err="1"/>
              <a:t>for</a:t>
            </a:r>
            <a:r>
              <a:rPr lang="de-DE" sz="2000" dirty="0"/>
              <a:t> </a:t>
            </a:r>
            <a:r>
              <a:rPr lang="de-DE" sz="2000" dirty="0" err="1"/>
              <a:t>your</a:t>
            </a:r>
            <a:r>
              <a:rPr lang="de-DE" sz="2000" dirty="0"/>
              <a:t> </a:t>
            </a:r>
            <a:r>
              <a:rPr lang="de-DE" sz="2000" dirty="0" err="1"/>
              <a:t>attention</a:t>
            </a:r>
            <a:r>
              <a:rPr lang="de-DE" sz="2000" dirty="0"/>
              <a:t>!</a:t>
            </a:r>
          </a:p>
          <a:p>
            <a:pPr marL="45720" indent="0">
              <a:buNone/>
            </a:pPr>
            <a:r>
              <a:rPr lang="de-DE" sz="2000" dirty="0"/>
              <a:t>      Danke für Ihre Aufmerksamkeit!</a:t>
            </a:r>
          </a:p>
          <a:p>
            <a:pPr marL="45720" indent="0">
              <a:buNone/>
            </a:pPr>
            <a:r>
              <a:rPr lang="en-GB" sz="2000" dirty="0"/>
              <a:t>         </a:t>
            </a:r>
            <a:r>
              <a:rPr lang="en-GB" sz="2000" dirty="0" err="1"/>
              <a:t>Merci</a:t>
            </a:r>
            <a:r>
              <a:rPr lang="en-GB" sz="2000" dirty="0"/>
              <a:t> pour </a:t>
            </a:r>
            <a:r>
              <a:rPr lang="en-GB" sz="2000" dirty="0" err="1"/>
              <a:t>votre</a:t>
            </a:r>
            <a:r>
              <a:rPr lang="en-GB" sz="2000" dirty="0"/>
              <a:t> attention!</a:t>
            </a:r>
          </a:p>
          <a:p>
            <a:pPr marL="45720" indent="0">
              <a:buNone/>
            </a:pPr>
            <a:r>
              <a:rPr lang="zh-CN" altLang="en-US" sz="2000" dirty="0"/>
              <a:t>            感谢您的聆听</a:t>
            </a:r>
            <a:r>
              <a:rPr lang="en-US" altLang="zh-CN" sz="2000" dirty="0"/>
              <a:t>!</a:t>
            </a:r>
            <a:endParaRPr lang="en-GB" sz="2000" dirty="0"/>
          </a:p>
          <a:p>
            <a:pPr marL="45720" indent="0">
              <a:buNone/>
            </a:pPr>
            <a:r>
              <a:rPr lang="en-GB" sz="2000" dirty="0"/>
              <a:t>               </a:t>
            </a:r>
            <a:r>
              <a:rPr lang="nl-NL" sz="2000" dirty="0"/>
              <a:t>Dank u voor uw aandacht!</a:t>
            </a:r>
            <a:r>
              <a:rPr lang="en-GB" sz="2000" dirty="0"/>
              <a:t>            </a:t>
            </a:r>
          </a:p>
          <a:p>
            <a:pPr marL="45720" indent="0">
              <a:buNone/>
            </a:pPr>
            <a:r>
              <a:rPr lang="en-GB" sz="2000" dirty="0"/>
              <a:t>                  </a:t>
            </a:r>
            <a:r>
              <a:rPr lang="en-GB" sz="2000" dirty="0" err="1"/>
              <a:t>Gracias</a:t>
            </a:r>
            <a:r>
              <a:rPr lang="en-GB" sz="2000" dirty="0"/>
              <a:t> </a:t>
            </a:r>
            <a:r>
              <a:rPr lang="en-GB" sz="2000" dirty="0" err="1"/>
              <a:t>por</a:t>
            </a:r>
            <a:r>
              <a:rPr lang="en-GB" sz="2000" dirty="0"/>
              <a:t> </a:t>
            </a:r>
            <a:r>
              <a:rPr lang="en-GB" sz="2000" dirty="0" err="1"/>
              <a:t>su</a:t>
            </a:r>
            <a:r>
              <a:rPr lang="en-GB" sz="2000" dirty="0"/>
              <a:t> </a:t>
            </a:r>
            <a:r>
              <a:rPr lang="en-GB" sz="2000" dirty="0" err="1"/>
              <a:t>atención</a:t>
            </a:r>
            <a:endParaRPr lang="en-GB" sz="2000" dirty="0"/>
          </a:p>
          <a:p>
            <a:pPr marL="45720" indent="0">
              <a:buNone/>
            </a:pPr>
            <a:r>
              <a:rPr lang="en-GB" sz="2000" dirty="0"/>
              <a:t>                     </a:t>
            </a:r>
            <a:r>
              <a:rPr lang="en-GB" sz="2000" dirty="0" err="1"/>
              <a:t>Ngiyabonga</a:t>
            </a:r>
            <a:r>
              <a:rPr lang="en-GB" sz="2000" dirty="0"/>
              <a:t> </a:t>
            </a:r>
            <a:r>
              <a:rPr lang="en-GB" sz="2000" dirty="0" err="1"/>
              <a:t>ukulalela</a:t>
            </a:r>
            <a:r>
              <a:rPr lang="en-GB" sz="2000" dirty="0"/>
              <a:t> </a:t>
            </a:r>
            <a:r>
              <a:rPr lang="en-GB" sz="2000" dirty="0" err="1"/>
              <a:t>kwenu</a:t>
            </a:r>
            <a:r>
              <a:rPr lang="en-GB" sz="2000" dirty="0"/>
              <a:t>!</a:t>
            </a:r>
          </a:p>
          <a:p>
            <a:pPr marL="45720" indent="0">
              <a:buNone/>
            </a:pPr>
            <a:r>
              <a:rPr lang="en-GB" sz="2000" dirty="0"/>
              <a:t>                        Grazie per </a:t>
            </a:r>
            <a:r>
              <a:rPr lang="en-GB" sz="2000" dirty="0" err="1"/>
              <a:t>l’attenzione</a:t>
            </a:r>
            <a:r>
              <a:rPr lang="en-GB" sz="2000" dirty="0"/>
              <a:t>!</a:t>
            </a:r>
          </a:p>
          <a:p>
            <a:pPr marL="45720" indent="0">
              <a:buNone/>
            </a:pPr>
            <a:r>
              <a:rPr lang="de-DE" sz="2000" dirty="0"/>
              <a:t>                           </a:t>
            </a:r>
            <a:r>
              <a:rPr lang="az-Cyrl-AZ" sz="2000" dirty="0"/>
              <a:t>Спасибо за внимание</a:t>
            </a:r>
            <a:r>
              <a:rPr lang="de-DE" sz="2000" dirty="0"/>
              <a:t>!</a:t>
            </a:r>
            <a:endParaRPr lang="en-GB" sz="2000" dirty="0"/>
          </a:p>
          <a:p>
            <a:pPr marL="45720" indent="0">
              <a:buNone/>
            </a:pPr>
            <a:r>
              <a:rPr lang="en-US" altLang="en-US" sz="2000" dirty="0"/>
              <a:t>                              Asante </a:t>
            </a:r>
            <a:r>
              <a:rPr lang="en-US" altLang="en-US" sz="2000" dirty="0" err="1"/>
              <a:t>sana</a:t>
            </a:r>
            <a:r>
              <a:rPr lang="en-US" altLang="en-US" sz="2000" dirty="0"/>
              <a:t> </a:t>
            </a:r>
            <a:r>
              <a:rPr lang="en-US" altLang="en-US" sz="2000" dirty="0" err="1"/>
              <a:t>kwa</a:t>
            </a:r>
            <a:r>
              <a:rPr lang="en-US" altLang="en-US" sz="2000" dirty="0"/>
              <a:t> </a:t>
            </a:r>
            <a:r>
              <a:rPr lang="en-US" altLang="en-US" sz="2000" dirty="0" err="1"/>
              <a:t>kunisikiliza</a:t>
            </a:r>
            <a:r>
              <a:rPr lang="en-US" altLang="en-US" sz="2000" dirty="0"/>
              <a:t>!</a:t>
            </a:r>
            <a:endParaRPr lang="en-GB" sz="2000" dirty="0"/>
          </a:p>
          <a:p>
            <a:pPr marL="45720" indent="0">
              <a:buNone/>
            </a:pPr>
            <a:r>
              <a:rPr lang="de-DE" sz="2000" dirty="0"/>
              <a:t>                                 !</a:t>
            </a:r>
            <a:r>
              <a:rPr lang="ar-EG" sz="2000" dirty="0"/>
              <a:t>وشكرا لكم على اهتمامكم</a:t>
            </a:r>
            <a:endParaRPr lang="de-DE" sz="2000" dirty="0"/>
          </a:p>
          <a:p>
            <a:pPr marL="45720" indent="0">
              <a:buClr>
                <a:schemeClr val="accent4">
                  <a:lumMod val="75000"/>
                </a:schemeClr>
              </a:buClr>
              <a:buNone/>
            </a:pPr>
            <a:endParaRPr lang="de-AT" sz="2000" dirty="0" smtClean="0">
              <a:solidFill>
                <a:schemeClr val="accent1">
                  <a:lumMod val="75000"/>
                </a:schemeClr>
              </a:solidFill>
            </a:endParaRPr>
          </a:p>
        </p:txBody>
      </p:sp>
    </p:spTree>
    <p:extLst>
      <p:ext uri="{BB962C8B-B14F-4D97-AF65-F5344CB8AC3E}">
        <p14:creationId xmlns:p14="http://schemas.microsoft.com/office/powerpoint/2010/main" val="369133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dirty="0"/>
          </a:p>
        </p:txBody>
      </p:sp>
      <p:sp>
        <p:nvSpPr>
          <p:cNvPr id="4" name="Textplatzhalter 3"/>
          <p:cNvSpPr>
            <a:spLocks noGrp="1"/>
          </p:cNvSpPr>
          <p:nvPr>
            <p:ph type="body" sz="half" idx="2"/>
          </p:nvPr>
        </p:nvSpPr>
        <p:spPr/>
        <p:txBody>
          <a:bodyPr>
            <a:normAutofit/>
          </a:bodyPr>
          <a:lstStyle/>
          <a:p>
            <a:endParaRPr lang="de-DE" dirty="0" smtClean="0"/>
          </a:p>
        </p:txBody>
      </p:sp>
      <p:sp>
        <p:nvSpPr>
          <p:cNvPr id="6" name="Bildplatzhalter 5"/>
          <p:cNvSpPr>
            <a:spLocks noGrp="1"/>
          </p:cNvSpPr>
          <p:nvPr>
            <p:ph type="pic" idx="1"/>
          </p:nvPr>
        </p:nvSpPr>
        <p:spPr/>
      </p:sp>
    </p:spTree>
    <p:extLst>
      <p:ext uri="{BB962C8B-B14F-4D97-AF65-F5344CB8AC3E}">
        <p14:creationId xmlns:p14="http://schemas.microsoft.com/office/powerpoint/2010/main" val="1870939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4212" y="685800"/>
            <a:ext cx="4114055" cy="4038600"/>
          </a:xfrm>
        </p:spPr>
        <p:txBody>
          <a:bodyPr/>
          <a:lstStyle/>
          <a:p>
            <a:r>
              <a:rPr lang="de-DE" dirty="0" err="1">
                <a:solidFill>
                  <a:srgbClr val="545454">
                    <a:lumMod val="50000"/>
                  </a:srgbClr>
                </a:solidFill>
              </a:rPr>
              <a:t>Perspectives</a:t>
            </a:r>
            <a:endParaRPr lang="de-DE" dirty="0"/>
          </a:p>
        </p:txBody>
      </p:sp>
      <p:sp>
        <p:nvSpPr>
          <p:cNvPr id="3" name="Inhaltsplatzhalter 2"/>
          <p:cNvSpPr>
            <a:spLocks noGrp="1"/>
          </p:cNvSpPr>
          <p:nvPr>
            <p:ph idx="1"/>
          </p:nvPr>
        </p:nvSpPr>
        <p:spPr/>
        <p:txBody>
          <a:bodyPr/>
          <a:lstStyle/>
          <a:p>
            <a:pPr marL="45720" indent="0">
              <a:buNone/>
            </a:pPr>
            <a:r>
              <a:rPr lang="de-DE" dirty="0" err="1"/>
              <a:t>Linguistic</a:t>
            </a:r>
            <a:r>
              <a:rPr lang="de-DE" dirty="0"/>
              <a:t> </a:t>
            </a:r>
            <a:r>
              <a:rPr lang="de-DE" dirty="0" err="1"/>
              <a:t>research</a:t>
            </a:r>
            <a:endParaRPr lang="de-DE" dirty="0"/>
          </a:p>
          <a:p>
            <a:pPr marL="45720" indent="0">
              <a:buNone/>
            </a:pPr>
            <a:r>
              <a:rPr lang="de-DE" dirty="0"/>
              <a:t>Teaching</a:t>
            </a:r>
          </a:p>
          <a:p>
            <a:pPr marL="45720" indent="0">
              <a:buNone/>
            </a:pPr>
            <a:endParaRPr lang="de-DE" dirty="0"/>
          </a:p>
          <a:p>
            <a:pPr marL="45720" indent="0">
              <a:buNone/>
            </a:pPr>
            <a:r>
              <a:rPr lang="de-DE" dirty="0"/>
              <a:t>Text </a:t>
            </a:r>
            <a:r>
              <a:rPr lang="de-DE" dirty="0" err="1"/>
              <a:t>technology</a:t>
            </a:r>
            <a:endParaRPr lang="de-DE" dirty="0"/>
          </a:p>
          <a:p>
            <a:pPr marL="45720" indent="0">
              <a:buNone/>
            </a:pPr>
            <a:r>
              <a:rPr lang="de-DE" dirty="0"/>
              <a:t>Standards</a:t>
            </a:r>
          </a:p>
          <a:p>
            <a:pPr marL="45720" indent="0">
              <a:buNone/>
            </a:pPr>
            <a:r>
              <a:rPr lang="de-DE" dirty="0" err="1"/>
              <a:t>Openness</a:t>
            </a:r>
            <a:endParaRPr lang="de-DE" dirty="0"/>
          </a:p>
        </p:txBody>
      </p:sp>
      <p:sp>
        <p:nvSpPr>
          <p:cNvPr id="4" name="Textplatzhalter 3"/>
          <p:cNvSpPr>
            <a:spLocks noGrp="1"/>
          </p:cNvSpPr>
          <p:nvPr>
            <p:ph type="body" sz="half" idx="2"/>
          </p:nvPr>
        </p:nvSpPr>
        <p:spPr/>
        <p:txBody>
          <a:bodyPr/>
          <a:lstStyle/>
          <a:p>
            <a:endParaRPr lang="de-DE" dirty="0"/>
          </a:p>
        </p:txBody>
      </p:sp>
    </p:spTree>
    <p:extLst>
      <p:ext uri="{BB962C8B-B14F-4D97-AF65-F5344CB8AC3E}">
        <p14:creationId xmlns:p14="http://schemas.microsoft.com/office/powerpoint/2010/main" val="1783555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4212" y="685800"/>
            <a:ext cx="4114055" cy="4038600"/>
          </a:xfrm>
        </p:spPr>
        <p:txBody>
          <a:bodyPr/>
          <a:lstStyle/>
          <a:p>
            <a:r>
              <a:rPr lang="en-GB" dirty="0">
                <a:solidFill>
                  <a:srgbClr val="545454">
                    <a:lumMod val="50000"/>
                  </a:srgbClr>
                </a:solidFill>
              </a:rPr>
              <a:t>Language Resources</a:t>
            </a:r>
            <a:endParaRPr lang="de-DE" dirty="0"/>
          </a:p>
        </p:txBody>
      </p:sp>
      <p:sp>
        <p:nvSpPr>
          <p:cNvPr id="3" name="Inhaltsplatzhalter 2"/>
          <p:cNvSpPr>
            <a:spLocks noGrp="1"/>
          </p:cNvSpPr>
          <p:nvPr>
            <p:ph idx="1"/>
          </p:nvPr>
        </p:nvSpPr>
        <p:spPr/>
        <p:txBody>
          <a:bodyPr/>
          <a:lstStyle/>
          <a:p>
            <a:pPr marL="45720" indent="0">
              <a:buNone/>
            </a:pPr>
            <a:r>
              <a:rPr lang="en-GB" dirty="0" smtClean="0"/>
              <a:t>Bibliography</a:t>
            </a:r>
            <a:endParaRPr lang="en-GB" dirty="0"/>
          </a:p>
          <a:p>
            <a:pPr marL="45720" indent="0">
              <a:buNone/>
            </a:pPr>
            <a:endParaRPr lang="en-GB" dirty="0" smtClean="0"/>
          </a:p>
          <a:p>
            <a:pPr marL="45720" indent="0">
              <a:buNone/>
            </a:pPr>
            <a:r>
              <a:rPr lang="en-GB" dirty="0" smtClean="0"/>
              <a:t>Language </a:t>
            </a:r>
            <a:r>
              <a:rPr lang="en-GB" dirty="0"/>
              <a:t>profiles</a:t>
            </a:r>
          </a:p>
          <a:p>
            <a:pPr marL="45720" indent="0">
              <a:buNone/>
            </a:pPr>
            <a:r>
              <a:rPr lang="en-GB" dirty="0"/>
              <a:t>Feature lists</a:t>
            </a:r>
          </a:p>
          <a:p>
            <a:pPr marL="45720" indent="0">
              <a:buNone/>
            </a:pPr>
            <a:r>
              <a:rPr lang="en-GB" dirty="0" smtClean="0"/>
              <a:t>(Annotated) sample texts </a:t>
            </a:r>
          </a:p>
          <a:p>
            <a:pPr marL="45720" indent="0">
              <a:buNone/>
            </a:pPr>
            <a:r>
              <a:rPr lang="en-GB" dirty="0" smtClean="0"/>
              <a:t>(Corpora)</a:t>
            </a:r>
            <a:endParaRPr lang="en-GB" dirty="0"/>
          </a:p>
          <a:p>
            <a:pPr marL="45720" indent="0">
              <a:buNone/>
            </a:pPr>
            <a:r>
              <a:rPr lang="en-GB" dirty="0" smtClean="0"/>
              <a:t>Dictionaries (!= glossaries)</a:t>
            </a:r>
          </a:p>
          <a:p>
            <a:pPr marL="45720" indent="0">
              <a:buNone/>
            </a:pPr>
            <a:endParaRPr lang="en-GB" dirty="0"/>
          </a:p>
          <a:p>
            <a:pPr marL="45720" indent="0">
              <a:buNone/>
            </a:pPr>
            <a:r>
              <a:rPr lang="de-DE" dirty="0"/>
              <a:t>(</a:t>
            </a:r>
            <a:r>
              <a:rPr lang="de-DE" dirty="0" err="1"/>
              <a:t>Grammatical</a:t>
            </a:r>
            <a:r>
              <a:rPr lang="de-DE" dirty="0"/>
              <a:t> </a:t>
            </a:r>
            <a:r>
              <a:rPr lang="de-DE" dirty="0" err="1"/>
              <a:t>descriptions</a:t>
            </a:r>
            <a:r>
              <a:rPr lang="de-DE" dirty="0"/>
              <a:t>, </a:t>
            </a:r>
            <a:r>
              <a:rPr lang="de-DE" dirty="0" err="1"/>
              <a:t>papers</a:t>
            </a:r>
            <a:r>
              <a:rPr lang="de-DE" dirty="0"/>
              <a:t>)</a:t>
            </a:r>
          </a:p>
          <a:p>
            <a:pPr marL="45720" indent="0">
              <a:buNone/>
            </a:pPr>
            <a:endParaRPr lang="en-GB" dirty="0"/>
          </a:p>
        </p:txBody>
      </p:sp>
      <p:sp>
        <p:nvSpPr>
          <p:cNvPr id="4" name="Textplatzhalter 3"/>
          <p:cNvSpPr>
            <a:spLocks noGrp="1"/>
          </p:cNvSpPr>
          <p:nvPr>
            <p:ph type="body" sz="half" idx="2"/>
          </p:nvPr>
        </p:nvSpPr>
        <p:spPr/>
        <p:txBody>
          <a:bodyPr/>
          <a:lstStyle/>
          <a:p>
            <a:endParaRPr lang="de-DE" dirty="0"/>
          </a:p>
        </p:txBody>
      </p:sp>
    </p:spTree>
    <p:extLst>
      <p:ext uri="{BB962C8B-B14F-4D97-AF65-F5344CB8AC3E}">
        <p14:creationId xmlns:p14="http://schemas.microsoft.com/office/powerpoint/2010/main" val="1226004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4212" y="685800"/>
            <a:ext cx="4114055" cy="4038600"/>
          </a:xfrm>
        </p:spPr>
        <p:txBody>
          <a:bodyPr/>
          <a:lstStyle/>
          <a:p>
            <a:r>
              <a:rPr lang="de-DE" dirty="0" smtClean="0"/>
              <a:t>Language Resources</a:t>
            </a:r>
            <a:endParaRPr lang="de-DE" dirty="0"/>
          </a:p>
        </p:txBody>
      </p:sp>
      <p:sp>
        <p:nvSpPr>
          <p:cNvPr id="3" name="Inhaltsplatzhalter 2"/>
          <p:cNvSpPr>
            <a:spLocks noGrp="1"/>
          </p:cNvSpPr>
          <p:nvPr>
            <p:ph idx="1"/>
          </p:nvPr>
        </p:nvSpPr>
        <p:spPr/>
        <p:txBody>
          <a:bodyPr/>
          <a:lstStyle/>
          <a:p>
            <a:pPr marL="45720" indent="0">
              <a:buNone/>
            </a:pPr>
            <a:r>
              <a:rPr lang="de-DE" dirty="0" smtClean="0"/>
              <a:t>Paratexts (</a:t>
            </a:r>
            <a:r>
              <a:rPr lang="de-DE" dirty="0" err="1" smtClean="0"/>
              <a:t>Documentation</a:t>
            </a:r>
            <a:r>
              <a:rPr lang="de-DE" dirty="0" smtClean="0"/>
              <a:t>)</a:t>
            </a:r>
          </a:p>
          <a:p>
            <a:pPr marL="700088" indent="-342900"/>
            <a:r>
              <a:rPr lang="de-DE" sz="2000" dirty="0" smtClean="0"/>
              <a:t>VICAV Encoding Guidelines</a:t>
            </a:r>
          </a:p>
          <a:p>
            <a:pPr marL="700088" indent="-342900"/>
            <a:r>
              <a:rPr lang="de-DE" sz="2000" dirty="0" smtClean="0"/>
              <a:t>VLE Guide</a:t>
            </a:r>
          </a:p>
          <a:p>
            <a:pPr marL="45720" indent="0">
              <a:buNone/>
            </a:pPr>
            <a:endParaRPr lang="de-DE" dirty="0"/>
          </a:p>
          <a:p>
            <a:pPr marL="45720" indent="0">
              <a:buNone/>
            </a:pPr>
            <a:r>
              <a:rPr lang="de-DE" dirty="0" err="1" smtClean="0"/>
              <a:t>Arabic</a:t>
            </a:r>
            <a:r>
              <a:rPr lang="de-DE" dirty="0" smtClean="0"/>
              <a:t> Research Tools</a:t>
            </a:r>
          </a:p>
          <a:p>
            <a:pPr marL="45720" indent="0">
              <a:buNone/>
            </a:pPr>
            <a:endParaRPr lang="de-DE" dirty="0"/>
          </a:p>
          <a:p>
            <a:pPr marL="45720" indent="0">
              <a:buNone/>
            </a:pPr>
            <a:r>
              <a:rPr lang="de-DE" dirty="0" smtClean="0"/>
              <a:t>Learning Materials</a:t>
            </a:r>
          </a:p>
        </p:txBody>
      </p:sp>
      <p:sp>
        <p:nvSpPr>
          <p:cNvPr id="4" name="Textplatzhalter 3"/>
          <p:cNvSpPr>
            <a:spLocks noGrp="1"/>
          </p:cNvSpPr>
          <p:nvPr>
            <p:ph type="body" sz="half" idx="2"/>
          </p:nvPr>
        </p:nvSpPr>
        <p:spPr/>
        <p:txBody>
          <a:bodyPr/>
          <a:lstStyle/>
          <a:p>
            <a:endParaRPr lang="de-DE" dirty="0"/>
          </a:p>
        </p:txBody>
      </p:sp>
    </p:spTree>
    <p:extLst>
      <p:ext uri="{BB962C8B-B14F-4D97-AF65-F5344CB8AC3E}">
        <p14:creationId xmlns:p14="http://schemas.microsoft.com/office/powerpoint/2010/main" val="3378833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4212" y="685800"/>
            <a:ext cx="4114055" cy="4038600"/>
          </a:xfrm>
        </p:spPr>
        <p:txBody>
          <a:bodyPr/>
          <a:lstStyle/>
          <a:p>
            <a:r>
              <a:rPr lang="de-DE" dirty="0" err="1">
                <a:solidFill>
                  <a:srgbClr val="545454">
                    <a:lumMod val="50000"/>
                  </a:srgbClr>
                </a:solidFill>
              </a:rPr>
              <a:t>Requirements</a:t>
            </a:r>
            <a:endParaRPr lang="de-DE" dirty="0"/>
          </a:p>
        </p:txBody>
      </p:sp>
      <p:sp>
        <p:nvSpPr>
          <p:cNvPr id="3" name="Inhaltsplatzhalter 2"/>
          <p:cNvSpPr>
            <a:spLocks noGrp="1"/>
          </p:cNvSpPr>
          <p:nvPr>
            <p:ph idx="1"/>
          </p:nvPr>
        </p:nvSpPr>
        <p:spPr/>
        <p:txBody>
          <a:bodyPr/>
          <a:lstStyle/>
          <a:p>
            <a:pPr marL="45720" indent="0">
              <a:buNone/>
            </a:pPr>
            <a:r>
              <a:rPr lang="de-DE" dirty="0"/>
              <a:t>Web-</a:t>
            </a:r>
            <a:r>
              <a:rPr lang="de-DE" dirty="0" err="1"/>
              <a:t>based</a:t>
            </a:r>
            <a:r>
              <a:rPr lang="de-DE" dirty="0"/>
              <a:t> </a:t>
            </a:r>
            <a:r>
              <a:rPr lang="de-DE" dirty="0" err="1"/>
              <a:t>application</a:t>
            </a:r>
            <a:endParaRPr lang="de-DE" dirty="0"/>
          </a:p>
          <a:p>
            <a:pPr marL="45720" indent="0">
              <a:buNone/>
            </a:pPr>
            <a:r>
              <a:rPr lang="de-DE" dirty="0"/>
              <a:t>Standards-</a:t>
            </a:r>
            <a:r>
              <a:rPr lang="de-DE" dirty="0" err="1"/>
              <a:t>based</a:t>
            </a:r>
            <a:endParaRPr lang="de-DE" dirty="0"/>
          </a:p>
          <a:p>
            <a:pPr marL="45720" indent="0">
              <a:buNone/>
            </a:pPr>
            <a:endParaRPr lang="de-DE" dirty="0"/>
          </a:p>
          <a:p>
            <a:pPr marL="45720" indent="0">
              <a:buNone/>
            </a:pPr>
            <a:r>
              <a:rPr lang="de-DE" dirty="0"/>
              <a:t>User-</a:t>
            </a:r>
            <a:r>
              <a:rPr lang="de-DE" dirty="0" err="1"/>
              <a:t>friendly</a:t>
            </a:r>
            <a:endParaRPr lang="de-DE" dirty="0"/>
          </a:p>
        </p:txBody>
      </p:sp>
      <p:sp>
        <p:nvSpPr>
          <p:cNvPr id="4" name="Textplatzhalter 3"/>
          <p:cNvSpPr>
            <a:spLocks noGrp="1"/>
          </p:cNvSpPr>
          <p:nvPr>
            <p:ph type="body" sz="half" idx="2"/>
          </p:nvPr>
        </p:nvSpPr>
        <p:spPr/>
        <p:txBody>
          <a:bodyPr/>
          <a:lstStyle/>
          <a:p>
            <a:endParaRPr lang="de-DE" dirty="0"/>
          </a:p>
        </p:txBody>
      </p:sp>
    </p:spTree>
    <p:extLst>
      <p:ext uri="{BB962C8B-B14F-4D97-AF65-F5344CB8AC3E}">
        <p14:creationId xmlns:p14="http://schemas.microsoft.com/office/powerpoint/2010/main" val="2406210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4212" y="685800"/>
            <a:ext cx="4114055" cy="4038600"/>
          </a:xfrm>
        </p:spPr>
        <p:txBody>
          <a:bodyPr/>
          <a:lstStyle/>
          <a:p>
            <a:r>
              <a:rPr lang="de-DE" dirty="0" smtClean="0"/>
              <a:t>Design </a:t>
            </a:r>
            <a:r>
              <a:rPr lang="de-DE" dirty="0" err="1" smtClean="0"/>
              <a:t>Principles</a:t>
            </a:r>
            <a:endParaRPr lang="de-DE" dirty="0"/>
          </a:p>
        </p:txBody>
      </p:sp>
      <p:sp>
        <p:nvSpPr>
          <p:cNvPr id="3" name="Inhaltsplatzhalter 2"/>
          <p:cNvSpPr>
            <a:spLocks noGrp="1"/>
          </p:cNvSpPr>
          <p:nvPr>
            <p:ph idx="1"/>
          </p:nvPr>
        </p:nvSpPr>
        <p:spPr/>
        <p:txBody>
          <a:bodyPr/>
          <a:lstStyle/>
          <a:p>
            <a:pPr marL="45720" indent="0">
              <a:buNone/>
            </a:pPr>
            <a:r>
              <a:rPr lang="de-DE" dirty="0"/>
              <a:t>Dual </a:t>
            </a:r>
            <a:r>
              <a:rPr lang="de-DE" dirty="0" err="1"/>
              <a:t>approach</a:t>
            </a:r>
            <a:endParaRPr lang="de-DE" dirty="0"/>
          </a:p>
          <a:p>
            <a:pPr marL="700088" indent="-342900"/>
            <a:r>
              <a:rPr lang="de-DE" sz="2000" dirty="0" err="1"/>
              <a:t>Visualisation</a:t>
            </a:r>
            <a:r>
              <a:rPr lang="de-DE" sz="2000" dirty="0"/>
              <a:t> on </a:t>
            </a:r>
            <a:r>
              <a:rPr lang="de-DE" sz="2000" dirty="0" err="1"/>
              <a:t>maps</a:t>
            </a:r>
            <a:endParaRPr lang="de-DE" sz="2000" dirty="0"/>
          </a:p>
          <a:p>
            <a:pPr marL="700088" indent="-342900"/>
            <a:r>
              <a:rPr lang="de-DE" sz="2000" dirty="0"/>
              <a:t>Random </a:t>
            </a:r>
            <a:r>
              <a:rPr lang="de-DE" sz="2000" dirty="0" err="1"/>
              <a:t>access</a:t>
            </a:r>
            <a:r>
              <a:rPr lang="de-DE" sz="2000" dirty="0"/>
              <a:t> </a:t>
            </a:r>
            <a:r>
              <a:rPr lang="de-DE" sz="2000" dirty="0" err="1"/>
              <a:t>through</a:t>
            </a:r>
            <a:r>
              <a:rPr lang="de-DE" sz="2000" dirty="0"/>
              <a:t> </a:t>
            </a:r>
            <a:r>
              <a:rPr lang="de-DE" sz="2000" dirty="0" err="1" smtClean="0"/>
              <a:t>menus</a:t>
            </a:r>
            <a:r>
              <a:rPr lang="de-DE" sz="2000" dirty="0" smtClean="0"/>
              <a:t>/</a:t>
            </a:r>
            <a:r>
              <a:rPr lang="de-DE" sz="2000" dirty="0" err="1" smtClean="0"/>
              <a:t>queries</a:t>
            </a:r>
            <a:endParaRPr lang="de-DE" sz="2000" dirty="0"/>
          </a:p>
        </p:txBody>
      </p:sp>
      <p:sp>
        <p:nvSpPr>
          <p:cNvPr id="4" name="Textplatzhalter 3"/>
          <p:cNvSpPr>
            <a:spLocks noGrp="1"/>
          </p:cNvSpPr>
          <p:nvPr>
            <p:ph type="body" sz="half" idx="2"/>
          </p:nvPr>
        </p:nvSpPr>
        <p:spPr/>
        <p:txBody>
          <a:bodyPr/>
          <a:lstStyle/>
          <a:p>
            <a:endParaRPr lang="de-DE" dirty="0"/>
          </a:p>
        </p:txBody>
      </p:sp>
    </p:spTree>
    <p:extLst>
      <p:ext uri="{BB962C8B-B14F-4D97-AF65-F5344CB8AC3E}">
        <p14:creationId xmlns:p14="http://schemas.microsoft.com/office/powerpoint/2010/main" val="3801689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4212" y="685800"/>
            <a:ext cx="4114055" cy="4038600"/>
          </a:xfrm>
        </p:spPr>
        <p:txBody>
          <a:bodyPr/>
          <a:lstStyle/>
          <a:p>
            <a:r>
              <a:rPr lang="de-DE" dirty="0" err="1" smtClean="0"/>
              <a:t>Structure</a:t>
            </a:r>
            <a:endParaRPr lang="de-DE" dirty="0"/>
          </a:p>
        </p:txBody>
      </p:sp>
      <p:sp>
        <p:nvSpPr>
          <p:cNvPr id="3" name="Inhaltsplatzhalter 2"/>
          <p:cNvSpPr>
            <a:spLocks noGrp="1"/>
          </p:cNvSpPr>
          <p:nvPr>
            <p:ph idx="1"/>
          </p:nvPr>
        </p:nvSpPr>
        <p:spPr/>
        <p:txBody>
          <a:bodyPr/>
          <a:lstStyle/>
          <a:p>
            <a:pPr marL="45720" indent="0">
              <a:buNone/>
            </a:pPr>
            <a:r>
              <a:rPr lang="de-DE" dirty="0" err="1" smtClean="0"/>
              <a:t>Visualisation</a:t>
            </a:r>
            <a:r>
              <a:rPr lang="de-DE" dirty="0" smtClean="0"/>
              <a:t> </a:t>
            </a:r>
            <a:r>
              <a:rPr lang="de-DE" dirty="0" err="1" smtClean="0"/>
              <a:t>of</a:t>
            </a:r>
            <a:r>
              <a:rPr lang="de-DE" dirty="0" smtClean="0"/>
              <a:t> </a:t>
            </a:r>
            <a:r>
              <a:rPr lang="de-DE" dirty="0" err="1" smtClean="0"/>
              <a:t>data</a:t>
            </a:r>
            <a:r>
              <a:rPr lang="de-DE" dirty="0" smtClean="0"/>
              <a:t> on</a:t>
            </a:r>
          </a:p>
          <a:p>
            <a:pPr marL="703262" indent="-342900"/>
            <a:r>
              <a:rPr lang="de-DE" sz="2000" dirty="0" smtClean="0"/>
              <a:t>an </a:t>
            </a:r>
            <a:r>
              <a:rPr lang="de-DE" sz="2000" dirty="0" err="1" smtClean="0"/>
              <a:t>active</a:t>
            </a:r>
            <a:r>
              <a:rPr lang="de-DE" sz="2000" dirty="0" smtClean="0"/>
              <a:t> </a:t>
            </a:r>
            <a:r>
              <a:rPr lang="de-DE" sz="2000" dirty="0" err="1" smtClean="0"/>
              <a:t>map</a:t>
            </a:r>
            <a:r>
              <a:rPr lang="de-DE" sz="2000" dirty="0" smtClean="0"/>
              <a:t> (</a:t>
            </a:r>
            <a:r>
              <a:rPr lang="de-DE" sz="2000" dirty="0" err="1" smtClean="0"/>
              <a:t>locators</a:t>
            </a:r>
            <a:r>
              <a:rPr lang="de-DE" sz="2000" dirty="0" smtClean="0"/>
              <a:t>)</a:t>
            </a:r>
            <a:endParaRPr lang="de-DE" sz="2000" dirty="0"/>
          </a:p>
          <a:p>
            <a:pPr marL="703262" indent="-342900"/>
            <a:r>
              <a:rPr lang="de-DE" sz="2000" dirty="0" smtClean="0"/>
              <a:t>in </a:t>
            </a:r>
            <a:r>
              <a:rPr lang="de-DE" sz="2000" dirty="0" err="1" smtClean="0"/>
              <a:t>fixed</a:t>
            </a:r>
            <a:r>
              <a:rPr lang="de-DE" sz="2000" dirty="0" smtClean="0"/>
              <a:t> </a:t>
            </a:r>
            <a:r>
              <a:rPr lang="de-DE" sz="2000" dirty="0" err="1" smtClean="0"/>
              <a:t>panels</a:t>
            </a:r>
            <a:r>
              <a:rPr lang="de-DE" sz="2000" dirty="0" smtClean="0"/>
              <a:t> (</a:t>
            </a:r>
            <a:r>
              <a:rPr lang="de-DE" sz="2000" dirty="0" err="1" smtClean="0"/>
              <a:t>text</a:t>
            </a:r>
            <a:r>
              <a:rPr lang="de-DE" sz="2000" dirty="0" smtClean="0"/>
              <a:t>)</a:t>
            </a:r>
            <a:endParaRPr lang="de-DE" sz="2000" dirty="0"/>
          </a:p>
        </p:txBody>
      </p:sp>
      <p:sp>
        <p:nvSpPr>
          <p:cNvPr id="4" name="Textplatzhalter 3"/>
          <p:cNvSpPr>
            <a:spLocks noGrp="1"/>
          </p:cNvSpPr>
          <p:nvPr>
            <p:ph type="body" sz="half" idx="2"/>
          </p:nvPr>
        </p:nvSpPr>
        <p:spPr/>
        <p:txBody>
          <a:bodyPr/>
          <a:lstStyle/>
          <a:p>
            <a:endParaRPr lang="de-DE" dirty="0"/>
          </a:p>
        </p:txBody>
      </p:sp>
    </p:spTree>
    <p:extLst>
      <p:ext uri="{BB962C8B-B14F-4D97-AF65-F5344CB8AC3E}">
        <p14:creationId xmlns:p14="http://schemas.microsoft.com/office/powerpoint/2010/main" val="893536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4212" y="685800"/>
            <a:ext cx="4114055" cy="4038600"/>
          </a:xfrm>
        </p:spPr>
        <p:txBody>
          <a:bodyPr/>
          <a:lstStyle/>
          <a:p>
            <a:r>
              <a:rPr lang="de-DE" dirty="0" smtClean="0"/>
              <a:t>Technologies</a:t>
            </a:r>
            <a:endParaRPr lang="de-DE" dirty="0"/>
          </a:p>
        </p:txBody>
      </p:sp>
      <p:sp>
        <p:nvSpPr>
          <p:cNvPr id="3" name="Inhaltsplatzhalter 2"/>
          <p:cNvSpPr>
            <a:spLocks noGrp="1"/>
          </p:cNvSpPr>
          <p:nvPr>
            <p:ph idx="1"/>
          </p:nvPr>
        </p:nvSpPr>
        <p:spPr/>
        <p:txBody>
          <a:bodyPr/>
          <a:lstStyle/>
          <a:p>
            <a:pPr marL="45720" indent="0">
              <a:buNone/>
            </a:pPr>
            <a:r>
              <a:rPr lang="de-DE" dirty="0"/>
              <a:t>X-Technologies</a:t>
            </a:r>
          </a:p>
          <a:p>
            <a:pPr marL="45720" indent="0">
              <a:buNone/>
            </a:pPr>
            <a:r>
              <a:rPr lang="de-DE" dirty="0" smtClean="0"/>
              <a:t>HTML</a:t>
            </a:r>
          </a:p>
          <a:p>
            <a:pPr marL="45720" indent="0">
              <a:buNone/>
            </a:pPr>
            <a:r>
              <a:rPr lang="de-DE" dirty="0" smtClean="0"/>
              <a:t>JS (</a:t>
            </a:r>
            <a:r>
              <a:rPr lang="de-DE" dirty="0" err="1" smtClean="0"/>
              <a:t>jQuery</a:t>
            </a:r>
            <a:r>
              <a:rPr lang="de-DE" dirty="0" smtClean="0"/>
              <a:t>, </a:t>
            </a:r>
            <a:r>
              <a:rPr lang="de-DE" dirty="0" err="1" smtClean="0"/>
              <a:t>Leaflet</a:t>
            </a:r>
            <a:r>
              <a:rPr lang="de-DE" dirty="0" smtClean="0"/>
              <a:t>)</a:t>
            </a:r>
            <a:endParaRPr lang="de-DE" dirty="0"/>
          </a:p>
          <a:p>
            <a:pPr marL="45720" indent="0">
              <a:buNone/>
            </a:pPr>
            <a:r>
              <a:rPr lang="de-DE" dirty="0" smtClean="0"/>
              <a:t>CSS</a:t>
            </a:r>
          </a:p>
          <a:p>
            <a:pPr marL="45720" indent="0">
              <a:buNone/>
            </a:pPr>
            <a:endParaRPr lang="de-DE" dirty="0" smtClean="0"/>
          </a:p>
          <a:p>
            <a:pPr marL="45720" indent="0">
              <a:buNone/>
            </a:pPr>
            <a:r>
              <a:rPr lang="de-DE" dirty="0" err="1"/>
              <a:t>BaseX</a:t>
            </a:r>
            <a:endParaRPr lang="de-DE" dirty="0"/>
          </a:p>
          <a:p>
            <a:pPr marL="45720" indent="0">
              <a:buNone/>
            </a:pPr>
            <a:r>
              <a:rPr lang="de-DE" dirty="0" smtClean="0"/>
              <a:t>ZOTERO</a:t>
            </a:r>
          </a:p>
          <a:p>
            <a:pPr marL="45720" indent="0">
              <a:buNone/>
            </a:pPr>
            <a:r>
              <a:rPr lang="de-DE" dirty="0" smtClean="0"/>
              <a:t>VLE</a:t>
            </a:r>
            <a:endParaRPr lang="de-DE" dirty="0"/>
          </a:p>
        </p:txBody>
      </p:sp>
      <p:sp>
        <p:nvSpPr>
          <p:cNvPr id="4" name="Textplatzhalter 3"/>
          <p:cNvSpPr>
            <a:spLocks noGrp="1"/>
          </p:cNvSpPr>
          <p:nvPr>
            <p:ph type="body" sz="half" idx="2"/>
          </p:nvPr>
        </p:nvSpPr>
        <p:spPr/>
        <p:txBody>
          <a:bodyPr/>
          <a:lstStyle/>
          <a:p>
            <a:r>
              <a:rPr lang="de-DE" dirty="0" smtClean="0"/>
              <a:t>&amp; Tools</a:t>
            </a:r>
            <a:endParaRPr lang="de-DE" dirty="0"/>
          </a:p>
        </p:txBody>
      </p:sp>
    </p:spTree>
    <p:extLst>
      <p:ext uri="{BB962C8B-B14F-4D97-AF65-F5344CB8AC3E}">
        <p14:creationId xmlns:p14="http://schemas.microsoft.com/office/powerpoint/2010/main" val="413327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ontinental_World_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54439A8-AEAD-4747-A105-B15A7CD0218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Serie Weltkarten, Präsentation Welt (Breitbild)</Template>
  <TotalTime>0</TotalTime>
  <Words>494</Words>
  <Application>Microsoft Office PowerPoint</Application>
  <PresentationFormat>Benutzerdefiniert</PresentationFormat>
  <Paragraphs>152</Paragraphs>
  <Slides>27</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27</vt:i4>
      </vt:variant>
    </vt:vector>
  </HeadingPairs>
  <TitlesOfParts>
    <vt:vector size="33" baseType="lpstr">
      <vt:lpstr>Arial</vt:lpstr>
      <vt:lpstr>Century Gothic</vt:lpstr>
      <vt:lpstr>Tahoma</vt:lpstr>
      <vt:lpstr>Wingdings</vt:lpstr>
      <vt:lpstr>幼圆</vt:lpstr>
      <vt:lpstr>Continental_World_16x9</vt:lpstr>
      <vt:lpstr>VICAV 3.0</vt:lpstr>
      <vt:lpstr>Preliminiaries</vt:lpstr>
      <vt:lpstr>Perspectives</vt:lpstr>
      <vt:lpstr>Language Resources</vt:lpstr>
      <vt:lpstr>Language Resources</vt:lpstr>
      <vt:lpstr>Requirements</vt:lpstr>
      <vt:lpstr>Design Principles</vt:lpstr>
      <vt:lpstr>Structure</vt:lpstr>
      <vt:lpstr>Technologies</vt:lpstr>
      <vt:lpstr>Technologies</vt:lpstr>
      <vt:lpstr>Technologies</vt:lpstr>
      <vt:lpstr>workflows</vt:lpstr>
      <vt:lpstr>workflows</vt:lpstr>
      <vt:lpstr>workflows</vt:lpstr>
      <vt:lpstr>workflows</vt:lpstr>
      <vt:lpstr>workflows</vt:lpstr>
      <vt:lpstr>workflows</vt:lpstr>
      <vt:lpstr>workflows</vt:lpstr>
      <vt:lpstr>Features</vt:lpstr>
      <vt:lpstr>First Attempts</vt:lpstr>
      <vt:lpstr>First Attempts</vt:lpstr>
      <vt:lpstr>Current Look</vt:lpstr>
      <vt:lpstr>Future</vt:lpstr>
      <vt:lpstr>Credits</vt:lpstr>
      <vt:lpstr>Credits</vt:lpstr>
      <vt:lpstr>PowerPoint-Präsentation</vt:lpstr>
      <vt:lpstr>PowerPoint-Präsentation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2018-04-11T10:22:18Z</dcterms:created>
  <dcterms:modified xsi:type="dcterms:W3CDTF">2018-07-11T13:47:40Z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TC028048919991</vt:lpwstr>
  </property>
</Properties>
</file>