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5" r:id="rId29"/>
    <p:sldId id="284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83660-38C4-40E5-9BEE-3A6341EF50BA}" type="datetimeFigureOut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9177-F86C-42E1-AD95-E52502E0ABF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93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62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Bron:</a:t>
            </a:r>
          </a:p>
          <a:p>
            <a:r>
              <a:rPr lang="nl-NL" dirty="0" smtClean="0"/>
              <a:t>Design </a:t>
            </a:r>
            <a:r>
              <a:rPr lang="nl-NL" dirty="0" err="1" smtClean="0"/>
              <a:t>patterns</a:t>
            </a:r>
            <a:r>
              <a:rPr lang="nl-NL" dirty="0" smtClean="0"/>
              <a:t>, de Nederlandse editie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09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Bron:</a:t>
            </a:r>
          </a:p>
          <a:p>
            <a:r>
              <a:rPr lang="nl-NL" dirty="0" smtClean="0"/>
              <a:t>https://carldanley.com/js-singleton-pattern/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17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Bron:</a:t>
            </a:r>
          </a:p>
          <a:p>
            <a:r>
              <a:rPr lang="nl-NL" dirty="0" smtClean="0"/>
              <a:t>https://carldanley.com/js-singleton-pattern/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75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Punt 3:</a:t>
            </a:r>
          </a:p>
          <a:p>
            <a:r>
              <a:rPr lang="nl-NL" dirty="0" err="1" smtClean="0"/>
              <a:t>Refactoring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Patterns</a:t>
            </a:r>
            <a:endParaRPr lang="nl-NL" baseline="0" dirty="0" smtClean="0"/>
          </a:p>
          <a:p>
            <a:r>
              <a:rPr lang="nl-NL" baseline="0" dirty="0" err="1" smtClean="0"/>
              <a:t>Joshua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Kerievsky</a:t>
            </a:r>
            <a:endParaRPr lang="nl-NL" baseline="0" dirty="0" smtClean="0"/>
          </a:p>
          <a:p>
            <a:r>
              <a:rPr lang="nl-NL" baseline="0" dirty="0" smtClean="0"/>
              <a:t>P 296</a:t>
            </a:r>
          </a:p>
          <a:p>
            <a:r>
              <a:rPr lang="nl-NL" baseline="0" dirty="0" smtClean="0"/>
              <a:t>ISBN: 0-321-21335-1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515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9177-F86C-42E1-AD95-E52502E0ABFF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184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DAD6-F4A4-4964-A0FC-C3AE92A5339A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0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4A46-9708-4D93-9D40-5F522BFB1FED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27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593E-50BC-4272-984E-16CB5A04B914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85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DBCB-E003-4EFD-90D6-E5981E136356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18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5287-E9B9-4F2A-A03A-D21B5D2F3D5E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27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5D0A5-81B0-4331-B264-5056C582302D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75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C51D-E87F-4088-B598-6FE0C94E07A1}" type="datetime1">
              <a:rPr lang="nl-NL" smtClean="0"/>
              <a:t>13-4-2015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80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3DE98-1265-40B2-BE2D-1BA572FA495D}" type="datetime1">
              <a:rPr lang="nl-NL" smtClean="0"/>
              <a:t>13-4-2015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68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D957-26CE-4308-9375-2C92CAF1322A}" type="datetime1">
              <a:rPr lang="nl-NL" smtClean="0"/>
              <a:t>13-4-2015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936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E568-6FBE-4E9B-A616-9C5853478237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15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E270-817E-48D7-9C0A-A23BF3F952F0}" type="datetime1">
              <a:rPr lang="nl-NL" smtClean="0"/>
              <a:t>13-4-2015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96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5225-AEA4-41FD-A326-D834C07880AA}" type="datetime1">
              <a:rPr lang="nl-NL" smtClean="0"/>
              <a:t>13-4-2015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E0D8-DE07-4B47-AC9F-20A2ADCB2C7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987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Design </a:t>
            </a:r>
            <a:r>
              <a:rPr lang="nl-NL" dirty="0" err="1" smtClean="0"/>
              <a:t>patterns</a:t>
            </a:r>
            <a:r>
              <a:rPr lang="nl-NL" dirty="0" smtClean="0"/>
              <a:t> 1</a:t>
            </a:r>
            <a:br>
              <a:rPr lang="nl-NL" dirty="0" smtClean="0"/>
            </a:br>
            <a:r>
              <a:rPr lang="nl-NL" dirty="0" smtClean="0"/>
              <a:t>Week 2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smtClean="0"/>
              <a:t>Creatiepatronen:</a:t>
            </a:r>
          </a:p>
          <a:p>
            <a:r>
              <a:rPr lang="nl-NL" dirty="0" smtClean="0"/>
              <a:t>Waarom eigenlijk?</a:t>
            </a:r>
          </a:p>
          <a:p>
            <a:r>
              <a:rPr lang="nl-NL" dirty="0" smtClean="0"/>
              <a:t>Singleton</a:t>
            </a:r>
          </a:p>
          <a:p>
            <a:r>
              <a:rPr lang="nl-NL" dirty="0" smtClean="0"/>
              <a:t>Prototype</a:t>
            </a:r>
          </a:p>
          <a:p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9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10</a:t>
            </a:fld>
            <a:endParaRPr lang="nl-NL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59259"/>
            <a:ext cx="8111195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mySingleton.getInstance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alerts "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2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mySingleton.getInstance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someOtherMethod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alerts "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4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24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kumimoji="0" lang="nl-NL" altLang="nl-NL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376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Singleton: enkele opmerkingen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constructor</a:t>
            </a:r>
            <a:r>
              <a:rPr lang="nl-NL" dirty="0" smtClean="0"/>
              <a:t> is private of </a:t>
            </a:r>
            <a:r>
              <a:rPr lang="nl-NL" dirty="0" err="1" smtClean="0"/>
              <a:t>protected</a:t>
            </a:r>
            <a:r>
              <a:rPr lang="nl-NL" dirty="0" smtClean="0"/>
              <a:t> (waarom eigenlijk???)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Instance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</a:t>
            </a:r>
            <a:r>
              <a:rPr lang="nl-NL" dirty="0" err="1" smtClean="0"/>
              <a:t>synchronized</a:t>
            </a:r>
            <a:r>
              <a:rPr lang="nl-NL" dirty="0" smtClean="0"/>
              <a:t> of niet</a:t>
            </a:r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smtClean="0"/>
              <a:t>Nu niet belangrijk: in C++ problemen…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r>
              <a:rPr lang="nl-NL" dirty="0" err="1" smtClean="0"/>
              <a:t>Singletonitis</a:t>
            </a:r>
            <a:r>
              <a:rPr lang="nl-NL" dirty="0" smtClean="0"/>
              <a:t>: een ziekelijke neiging om singletons te maken…</a:t>
            </a:r>
          </a:p>
          <a:p>
            <a:r>
              <a:rPr lang="nl-NL" dirty="0" smtClean="0"/>
              <a:t>Sommige ICT–</a:t>
            </a:r>
            <a:r>
              <a:rPr lang="nl-NL" dirty="0" err="1" smtClean="0"/>
              <a:t>ers</a:t>
            </a:r>
            <a:r>
              <a:rPr lang="nl-NL" dirty="0" smtClean="0"/>
              <a:t> zien het Singleton–patroon als een </a:t>
            </a:r>
            <a:r>
              <a:rPr lang="nl-NL" dirty="0" err="1" smtClean="0"/>
              <a:t>antipattern</a:t>
            </a:r>
            <a:r>
              <a:rPr lang="nl-NL" dirty="0" smtClean="0"/>
              <a:t>…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598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 patroon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nl-NL" dirty="0" smtClean="0"/>
              <a:t>Doel: Het als een instantie van een prototype specificeren van soorten objecten die gemaakt moeten worden en het creëren van nieuwe objecten door dat prototype te kopiëren.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 startAt="3"/>
            </a:pPr>
            <a:r>
              <a:rPr lang="nl-NL" dirty="0" smtClean="0"/>
              <a:t>Motivatie: één keer een object maken; vervolgens dit object steeds kopiëren als je dat ene object nodig hebt.</a:t>
            </a:r>
          </a:p>
          <a:p>
            <a:pPr marL="457200" lvl="1" indent="0">
              <a:buNone/>
            </a:pP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 </a:t>
            </a:r>
            <a:r>
              <a:rPr lang="nl-NL" sz="2800" dirty="0" smtClean="0"/>
              <a:t>Voorbeeld: muziektekens in een muziekschrijf </a:t>
            </a:r>
            <a:r>
              <a:rPr lang="nl-NL" sz="2800" dirty="0" err="1" smtClean="0"/>
              <a:t>app</a:t>
            </a:r>
            <a:r>
              <a:rPr lang="nl-NL" sz="2800" dirty="0" smtClean="0"/>
              <a:t>…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09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Prototype: voorbeeld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copy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endParaRPr lang="nl-N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77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Prototype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Prototype bijzonder in </a:t>
            </a:r>
            <a:r>
              <a:rPr lang="nl-NL" dirty="0" err="1" smtClean="0"/>
              <a:t>JavaScript</a:t>
            </a:r>
            <a:endParaRPr lang="nl-NL" dirty="0" smtClean="0"/>
          </a:p>
          <a:p>
            <a:r>
              <a:rPr lang="nl-NL" dirty="0" smtClean="0"/>
              <a:t>Copy </a:t>
            </a:r>
            <a:r>
              <a:rPr lang="nl-NL" dirty="0" err="1" smtClean="0"/>
              <a:t>constructor</a:t>
            </a:r>
            <a:r>
              <a:rPr lang="nl-NL" dirty="0" smtClean="0"/>
              <a:t> en dergelijke belangrijk in C++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Belangrijk patroon, maar wel goed te begrijpen…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117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patroon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nl-NL" dirty="0" smtClean="0"/>
              <a:t>Definieert een interface voor het maken van het object maar laat het aan de subklassen over te besluiten van welke klasse er een instantie gemaakt moet worden.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maakt het klassen mogelijk het maken van instanties aan subklassen over te laten.</a:t>
            </a:r>
          </a:p>
          <a:p>
            <a:pPr marL="457200" lvl="1" indent="0">
              <a:buNone/>
            </a:pPr>
            <a:r>
              <a:rPr lang="nl-NL" sz="2800" dirty="0" smtClean="0"/>
              <a:t> Ook bekend onder: Virtual </a:t>
            </a:r>
            <a:r>
              <a:rPr lang="nl-NL" sz="2800" dirty="0" err="1" smtClean="0"/>
              <a:t>constructor</a:t>
            </a:r>
            <a:endParaRPr lang="nl-NL" sz="2800" dirty="0"/>
          </a:p>
          <a:p>
            <a:pPr marL="0" indent="0">
              <a:buNone/>
            </a:pPr>
            <a:endParaRPr lang="nl-NL" sz="32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133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16</a:t>
            </a:fld>
            <a:endParaRPr lang="nl-NL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447800" y="1716024"/>
            <a:ext cx="6248400" cy="4572000"/>
            <a:chOff x="624" y="1104"/>
            <a:chExt cx="3936" cy="288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4" y="1104"/>
              <a:ext cx="1440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Product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nl-NL" sz="2400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624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000"/>
              <a:ext cx="1440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ConcreteProduct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nl-NL" sz="2400"/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624" y="32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296" y="2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152" y="2376"/>
              <a:ext cx="14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296" y="2376"/>
              <a:ext cx="14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152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296" y="259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3120" y="1104"/>
              <a:ext cx="1440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Creator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FactoryMethod()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120" y="13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20" y="3000"/>
              <a:ext cx="1440" cy="9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ConcreteCreator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nl-NL" sz="2400"/>
                <a:t>FactoryMethod()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nl-NL" altLang="nl-NL" sz="240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120" y="32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792" y="20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648" y="2376"/>
              <a:ext cx="14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792" y="2376"/>
              <a:ext cx="144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4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92" y="2592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064" y="340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5" name="Tijdelijke aanduiding voor voettekst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672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nl-NL" dirty="0"/>
              <a:t>In de practicumopdracht dien je een logische schakeling met allerlei componenten te </a:t>
            </a:r>
            <a:r>
              <a:rPr lang="nl-NL" altLang="nl-NL" dirty="0" smtClean="0"/>
              <a:t>simuleren.</a:t>
            </a:r>
          </a:p>
          <a:p>
            <a:pPr marL="0" indent="0">
              <a:buNone/>
            </a:pPr>
            <a:r>
              <a:rPr lang="nl-NL" altLang="nl-NL" dirty="0" smtClean="0"/>
              <a:t>Als </a:t>
            </a:r>
            <a:r>
              <a:rPr lang="nl-NL" altLang="nl-NL" dirty="0"/>
              <a:t>de component beschreven wordt met “AND” dien je een </a:t>
            </a:r>
            <a:r>
              <a:rPr lang="nl-NL" altLang="nl-NL" dirty="0" err="1"/>
              <a:t>and</a:t>
            </a:r>
            <a:r>
              <a:rPr lang="nl-NL" altLang="nl-NL" dirty="0"/>
              <a:t>-component in te </a:t>
            </a:r>
            <a:r>
              <a:rPr lang="nl-NL" altLang="nl-NL" dirty="0" smtClean="0"/>
              <a:t>bouwen.</a:t>
            </a:r>
          </a:p>
          <a:p>
            <a:pPr marL="0" indent="0">
              <a:buNone/>
            </a:pPr>
            <a:r>
              <a:rPr lang="nl-NL" altLang="nl-NL" dirty="0" smtClean="0"/>
              <a:t>Als </a:t>
            </a:r>
            <a:r>
              <a:rPr lang="nl-NL" altLang="nl-NL" dirty="0"/>
              <a:t>het beschreven wordt met een “OR” moet je iets anders maken en met een “NOT” weer iets </a:t>
            </a:r>
            <a:r>
              <a:rPr lang="nl-NL" altLang="nl-NL" dirty="0" smtClean="0"/>
              <a:t>anders.</a:t>
            </a:r>
          </a:p>
          <a:p>
            <a:pPr marL="0" indent="0">
              <a:buNone/>
            </a:pPr>
            <a:r>
              <a:rPr lang="nl-NL" altLang="nl-NL" dirty="0" smtClean="0"/>
              <a:t>Een </a:t>
            </a:r>
            <a:r>
              <a:rPr lang="nl-NL" altLang="nl-NL" dirty="0" err="1"/>
              <a:t>factory</a:t>
            </a:r>
            <a:r>
              <a:rPr lang="nl-NL" altLang="nl-NL" dirty="0"/>
              <a:t> </a:t>
            </a:r>
            <a:r>
              <a:rPr lang="nl-NL" altLang="nl-NL" dirty="0" err="1"/>
              <a:t>method</a:t>
            </a:r>
            <a:r>
              <a:rPr lang="nl-NL" altLang="nl-NL" dirty="0"/>
              <a:t> kan hier goed gebruikt worden.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226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19655"/>
            <a:ext cx="10515600" cy="3186875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dient dus aan de hand van een String een instantie te maken:</a:t>
            </a:r>
          </a:p>
          <a:p>
            <a:pPr>
              <a:buNone/>
            </a:pPr>
            <a:r>
              <a:rPr lang="en-US" altLang="nl-NL" dirty="0"/>
              <a:t>"AND"	</a:t>
            </a:r>
            <a:r>
              <a:rPr lang="en-US" altLang="nl-NL" dirty="0">
                <a:sym typeface="Symbol" panose="05050102010706020507" pitchFamily="18" charset="2"/>
              </a:rPr>
              <a:t>	</a:t>
            </a:r>
            <a:r>
              <a:rPr lang="en-US" altLang="nl-NL" dirty="0" err="1">
                <a:sym typeface="Symbol" panose="05050102010706020507" pitchFamily="18" charset="2"/>
              </a:rPr>
              <a:t>instantie</a:t>
            </a:r>
            <a:r>
              <a:rPr lang="en-US" altLang="nl-NL" dirty="0">
                <a:sym typeface="Symbol" panose="05050102010706020507" pitchFamily="18" charset="2"/>
              </a:rPr>
              <a:t> van </a:t>
            </a:r>
            <a:r>
              <a:rPr lang="en-US" altLang="nl-NL" dirty="0" smtClean="0">
                <a:sym typeface="Symbol" panose="05050102010706020507" pitchFamily="18" charset="2"/>
              </a:rPr>
              <a:t>de </a:t>
            </a:r>
            <a:r>
              <a:rPr lang="en-US" altLang="nl-NL" dirty="0" err="1" smtClean="0">
                <a:sym typeface="Symbol" panose="05050102010706020507" pitchFamily="18" charset="2"/>
              </a:rPr>
              <a:t>klasse</a:t>
            </a:r>
            <a:r>
              <a:rPr lang="en-US" altLang="nl-NL" dirty="0" smtClean="0">
                <a:sym typeface="Symbol" panose="05050102010706020507" pitchFamily="18" charset="2"/>
              </a:rPr>
              <a:t> AND</a:t>
            </a:r>
            <a:endParaRPr lang="en-US" altLang="nl-NL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nl-NL" dirty="0"/>
              <a:t>"OR"		</a:t>
            </a:r>
            <a:r>
              <a:rPr lang="en-US" altLang="nl-NL" dirty="0">
                <a:sym typeface="Symbol" panose="05050102010706020507" pitchFamily="18" charset="2"/>
              </a:rPr>
              <a:t>	</a:t>
            </a:r>
            <a:r>
              <a:rPr lang="en-US" altLang="nl-NL" dirty="0" err="1">
                <a:sym typeface="Symbol" panose="05050102010706020507" pitchFamily="18" charset="2"/>
              </a:rPr>
              <a:t>instantie</a:t>
            </a:r>
            <a:r>
              <a:rPr lang="en-US" altLang="nl-NL" dirty="0">
                <a:sym typeface="Symbol" panose="05050102010706020507" pitchFamily="18" charset="2"/>
              </a:rPr>
              <a:t> van </a:t>
            </a:r>
            <a:r>
              <a:rPr lang="en-US" altLang="nl-NL" dirty="0" smtClean="0">
                <a:sym typeface="Symbol" panose="05050102010706020507" pitchFamily="18" charset="2"/>
              </a:rPr>
              <a:t>de </a:t>
            </a:r>
            <a:r>
              <a:rPr lang="en-US" altLang="nl-NL" dirty="0" err="1" smtClean="0">
                <a:sym typeface="Symbol" panose="05050102010706020507" pitchFamily="18" charset="2"/>
              </a:rPr>
              <a:t>klasse</a:t>
            </a:r>
            <a:r>
              <a:rPr lang="en-US" altLang="nl-NL" dirty="0" smtClean="0">
                <a:sym typeface="Symbol" panose="05050102010706020507" pitchFamily="18" charset="2"/>
              </a:rPr>
              <a:t> OR</a:t>
            </a:r>
            <a:endParaRPr lang="en-US" altLang="nl-NL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nl-NL" dirty="0"/>
              <a:t>"NOT"	</a:t>
            </a:r>
            <a:r>
              <a:rPr lang="en-US" altLang="nl-NL" dirty="0">
                <a:sym typeface="Symbol" panose="05050102010706020507" pitchFamily="18" charset="2"/>
              </a:rPr>
              <a:t>	</a:t>
            </a:r>
            <a:r>
              <a:rPr lang="en-US" altLang="nl-NL" dirty="0" err="1">
                <a:sym typeface="Symbol" panose="05050102010706020507" pitchFamily="18" charset="2"/>
              </a:rPr>
              <a:t>instantie</a:t>
            </a:r>
            <a:r>
              <a:rPr lang="en-US" altLang="nl-NL" dirty="0">
                <a:sym typeface="Symbol" panose="05050102010706020507" pitchFamily="18" charset="2"/>
              </a:rPr>
              <a:t> van </a:t>
            </a:r>
            <a:r>
              <a:rPr lang="en-US" altLang="nl-NL" dirty="0" smtClean="0">
                <a:sym typeface="Symbol" panose="05050102010706020507" pitchFamily="18" charset="2"/>
              </a:rPr>
              <a:t>de </a:t>
            </a:r>
            <a:r>
              <a:rPr lang="en-US" altLang="nl-NL" dirty="0" err="1" smtClean="0">
                <a:sym typeface="Symbol" panose="05050102010706020507" pitchFamily="18" charset="2"/>
              </a:rPr>
              <a:t>klasse</a:t>
            </a:r>
            <a:r>
              <a:rPr lang="en-US" altLang="nl-NL" dirty="0" smtClean="0">
                <a:sym typeface="Symbol" panose="05050102010706020507" pitchFamily="18" charset="2"/>
              </a:rPr>
              <a:t> NOT</a:t>
            </a:r>
            <a:endParaRPr lang="nl-NL" altLang="nl-NL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492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: ongewenste 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nl-NL" altLang="nl-NL" b="1" dirty="0" err="1">
                <a:latin typeface="Courier New" panose="02070309020205020404" pitchFamily="49" charset="0"/>
              </a:rPr>
              <a:t>static</a:t>
            </a:r>
            <a:r>
              <a:rPr lang="nl-NL" altLang="nl-NL" b="1" dirty="0">
                <a:latin typeface="Courier New" panose="02070309020205020404" pitchFamily="49" charset="0"/>
              </a:rPr>
              <a:t> Component </a:t>
            </a:r>
            <a:r>
              <a:rPr lang="nl-NL" altLang="nl-NL" b="1" dirty="0" err="1">
                <a:latin typeface="Courier New" panose="02070309020205020404" pitchFamily="49" charset="0"/>
              </a:rPr>
              <a:t>create</a:t>
            </a:r>
            <a:r>
              <a:rPr lang="nl-NL" altLang="nl-NL" b="1" dirty="0">
                <a:latin typeface="Courier New" panose="02070309020205020404" pitchFamily="49" charset="0"/>
              </a:rPr>
              <a:t>( String </a:t>
            </a:r>
            <a:r>
              <a:rPr lang="nl-NL" altLang="nl-NL" b="1" dirty="0" err="1">
                <a:latin typeface="Courier New" panose="02070309020205020404" pitchFamily="49" charset="0"/>
              </a:rPr>
              <a:t>text</a:t>
            </a:r>
            <a:r>
              <a:rPr lang="nl-NL" altLang="nl-NL" b="1" dirty="0">
                <a:latin typeface="Courier New" panose="02070309020205020404" pitchFamily="49" charset="0"/>
              </a:rPr>
              <a:t> )</a:t>
            </a:r>
            <a:endParaRPr lang="en-US" altLang="nl-NL" b="1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{</a:t>
            </a:r>
            <a:r>
              <a:rPr lang="en-US" altLang="nl-NL" b="1" dirty="0">
                <a:latin typeface="Courier New" panose="02070309020205020404" pitchFamily="49" charset="0"/>
              </a:rPr>
              <a:t>		</a:t>
            </a:r>
            <a:r>
              <a:rPr lang="nl-NL" altLang="nl-NL" b="1" dirty="0">
                <a:latin typeface="Courier New" panose="02070309020205020404" pitchFamily="49" charset="0"/>
              </a:rPr>
              <a:t>// zie boek op p</a:t>
            </a:r>
            <a:r>
              <a:rPr lang="en-US" altLang="nl-NL" b="1" dirty="0">
                <a:latin typeface="Courier New" panose="02070309020205020404" pitchFamily="49" charset="0"/>
              </a:rPr>
              <a:t> </a:t>
            </a:r>
            <a:r>
              <a:rPr lang="nl-NL" altLang="nl-NL" b="1" dirty="0">
                <a:latin typeface="Courier New" panose="02070309020205020404" pitchFamily="49" charset="0"/>
              </a:rPr>
              <a:t>120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</a:t>
            </a:r>
            <a:r>
              <a:rPr lang="nl-NL" altLang="nl-NL" b="1" dirty="0" err="1">
                <a:latin typeface="Courier New" panose="02070309020205020404" pitchFamily="49" charset="0"/>
              </a:rPr>
              <a:t>if</a:t>
            </a:r>
            <a:r>
              <a:rPr lang="nl-NL" altLang="nl-NL" b="1" dirty="0">
                <a:latin typeface="Courier New" panose="02070309020205020404" pitchFamily="49" charset="0"/>
              </a:rPr>
              <a:t> ( </a:t>
            </a:r>
            <a:r>
              <a:rPr lang="nl-NL" altLang="nl-NL" b="1" dirty="0" err="1">
                <a:latin typeface="Courier New" panose="02070309020205020404" pitchFamily="49" charset="0"/>
              </a:rPr>
              <a:t>text.equals</a:t>
            </a:r>
            <a:r>
              <a:rPr lang="nl-NL" altLang="nl-NL" b="1" dirty="0">
                <a:latin typeface="Courier New" panose="02070309020205020404" pitchFamily="49" charset="0"/>
              </a:rPr>
              <a:t>(“AND”) )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	return new AND();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</a:t>
            </a:r>
            <a:r>
              <a:rPr lang="nl-NL" altLang="nl-NL" b="1" dirty="0" err="1">
                <a:latin typeface="Courier New" panose="02070309020205020404" pitchFamily="49" charset="0"/>
              </a:rPr>
              <a:t>if</a:t>
            </a:r>
            <a:r>
              <a:rPr lang="nl-NL" altLang="nl-NL" b="1" dirty="0">
                <a:latin typeface="Courier New" panose="02070309020205020404" pitchFamily="49" charset="0"/>
              </a:rPr>
              <a:t> ( </a:t>
            </a:r>
            <a:r>
              <a:rPr lang="nl-NL" altLang="nl-NL" b="1" dirty="0" err="1">
                <a:latin typeface="Courier New" panose="02070309020205020404" pitchFamily="49" charset="0"/>
              </a:rPr>
              <a:t>text.equals</a:t>
            </a:r>
            <a:r>
              <a:rPr lang="nl-NL" altLang="nl-NL" b="1" dirty="0">
                <a:latin typeface="Courier New" panose="02070309020205020404" pitchFamily="49" charset="0"/>
              </a:rPr>
              <a:t>(“OR”) )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	return new OR();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</a:t>
            </a:r>
            <a:r>
              <a:rPr lang="nl-NL" altLang="nl-NL" b="1" dirty="0" err="1">
                <a:latin typeface="Courier New" panose="02070309020205020404" pitchFamily="49" charset="0"/>
              </a:rPr>
              <a:t>if</a:t>
            </a:r>
            <a:r>
              <a:rPr lang="nl-NL" altLang="nl-NL" b="1" dirty="0">
                <a:latin typeface="Courier New" panose="02070309020205020404" pitchFamily="49" charset="0"/>
              </a:rPr>
              <a:t> ( </a:t>
            </a:r>
            <a:r>
              <a:rPr lang="nl-NL" altLang="nl-NL" b="1" dirty="0" err="1">
                <a:latin typeface="Courier New" panose="02070309020205020404" pitchFamily="49" charset="0"/>
              </a:rPr>
              <a:t>text.equals</a:t>
            </a:r>
            <a:r>
              <a:rPr lang="nl-NL" altLang="nl-NL" b="1" dirty="0">
                <a:latin typeface="Courier New" panose="02070309020205020404" pitchFamily="49" charset="0"/>
              </a:rPr>
              <a:t>(“NOT”) )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	return new NOT();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	return </a:t>
            </a:r>
            <a:r>
              <a:rPr lang="nl-NL" altLang="nl-NL" b="1" dirty="0" err="1">
                <a:latin typeface="Courier New" panose="02070309020205020404" pitchFamily="49" charset="0"/>
              </a:rPr>
              <a:t>null</a:t>
            </a:r>
            <a:r>
              <a:rPr lang="nl-NL" altLang="nl-NL" b="1" dirty="0">
                <a:latin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nl-NL" altLang="nl-NL" b="1" dirty="0">
                <a:latin typeface="Courier New" panose="02070309020205020404" pitchFamily="49" charset="0"/>
              </a:rPr>
              <a:t>}	</a:t>
            </a:r>
            <a:r>
              <a:rPr lang="nl-NL" altLang="nl-NL" b="1" dirty="0">
                <a:solidFill>
                  <a:srgbClr val="FF0000"/>
                </a:solidFill>
                <a:latin typeface="Courier New" panose="02070309020205020404" pitchFamily="49" charset="0"/>
              </a:rPr>
              <a:t>// waarom ongewenst ??? (Hij doet het goed…)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71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Creatiepatronen: waarom eigenlijk???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Hoe maken we objecten in Java, C#, …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Ding </a:t>
            </a:r>
            <a:r>
              <a:rPr lang="nl-NL" dirty="0" err="1" smtClean="0"/>
              <a:t>ding</a:t>
            </a:r>
            <a:r>
              <a:rPr lang="nl-NL" dirty="0" smtClean="0"/>
              <a:t> = new Ding();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(Waarom eigenlijk moeilijk doen???)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093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Waarom ongewenste code???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altLang="nl-NL" dirty="0" smtClean="0"/>
              <a:t>	In </a:t>
            </a:r>
            <a:r>
              <a:rPr lang="nl-NL" altLang="nl-NL" dirty="0"/>
              <a:t>bovenstaande methode ‘kent’ de </a:t>
            </a:r>
            <a:r>
              <a:rPr lang="nl-NL" altLang="nl-NL" dirty="0" err="1"/>
              <a:t>factory</a:t>
            </a:r>
            <a:r>
              <a:rPr lang="nl-NL" altLang="nl-NL" dirty="0"/>
              <a:t> </a:t>
            </a:r>
            <a:r>
              <a:rPr lang="nl-NL" altLang="nl-NL" dirty="0" err="1"/>
              <a:t>method</a:t>
            </a:r>
            <a:r>
              <a:rPr lang="nl-NL" altLang="nl-NL" dirty="0"/>
              <a:t> alle afgeleide klassen van Component. In een klassendiagram is het een ‘spin in het web’.</a:t>
            </a:r>
          </a:p>
          <a:p>
            <a:pPr>
              <a:buNone/>
            </a:pPr>
            <a:r>
              <a:rPr lang="nl-NL" altLang="nl-NL" smtClean="0"/>
              <a:t>	Je </a:t>
            </a:r>
            <a:r>
              <a:rPr lang="nl-NL" altLang="nl-NL" dirty="0"/>
              <a:t>hebt te maken met ‘high </a:t>
            </a:r>
            <a:r>
              <a:rPr lang="nl-NL" altLang="nl-NL" dirty="0" err="1"/>
              <a:t>coupling</a:t>
            </a:r>
            <a:r>
              <a:rPr lang="nl-NL" altLang="nl-NL" dirty="0"/>
              <a:t>’ of ‘high binding’. Dat is ongewenst gedrag, omdat je veel afhankelijkheden hebt. Dat maakt het hergebruik vrijwel zeker </a:t>
            </a:r>
            <a:r>
              <a:rPr lang="nl-NL" altLang="nl-NL" dirty="0" smtClean="0"/>
              <a:t>onmogelijk</a:t>
            </a:r>
            <a:r>
              <a:rPr lang="nl-NL" altLang="nl-NL" dirty="0"/>
              <a:t> </a:t>
            </a:r>
            <a:r>
              <a:rPr lang="nl-NL" altLang="nl-NL" dirty="0" smtClean="0"/>
              <a:t>(strijdig met modulaire compositie)</a:t>
            </a:r>
            <a:endParaRPr lang="nl-NL" alt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371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Waar we naar toe willen…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220712" y="1825625"/>
            <a:ext cx="4133088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kent alleen de basisklasse.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De afgeleide klassen worden op ‘slinkse wijze’ gekoppeld aan de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21</a:t>
            </a:fld>
            <a:endParaRPr lang="nl-NL"/>
          </a:p>
        </p:txBody>
      </p:sp>
      <p:grpSp>
        <p:nvGrpSpPr>
          <p:cNvPr id="32" name="Groep 31"/>
          <p:cNvGrpSpPr/>
          <p:nvPr/>
        </p:nvGrpSpPr>
        <p:grpSpPr>
          <a:xfrm>
            <a:off x="381000" y="2133600"/>
            <a:ext cx="6467856" cy="3352800"/>
            <a:chOff x="381000" y="2133600"/>
            <a:chExt cx="6467856" cy="3352800"/>
          </a:xfrm>
        </p:grpSpPr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381000" y="2590800"/>
              <a:ext cx="2286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grpSp>
          <p:nvGrpSpPr>
            <p:cNvPr id="31" name="Groep 30"/>
            <p:cNvGrpSpPr/>
            <p:nvPr/>
          </p:nvGrpSpPr>
          <p:grpSpPr>
            <a:xfrm>
              <a:off x="381000" y="2133600"/>
              <a:ext cx="6467856" cy="3352800"/>
              <a:chOff x="381000" y="2133600"/>
              <a:chExt cx="6467856" cy="3352800"/>
            </a:xfrm>
          </p:grpSpPr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3038856" y="2133600"/>
                <a:ext cx="3810000" cy="3352800"/>
                <a:chOff x="3216" y="960"/>
                <a:chExt cx="2400" cy="2112"/>
              </a:xfrm>
            </p:grpSpPr>
            <p:grpSp>
              <p:nvGrpSpPr>
                <p:cNvPr id="7" name="Group 6"/>
                <p:cNvGrpSpPr>
                  <a:grpSpLocks/>
                </p:cNvGrpSpPr>
                <p:nvPr/>
              </p:nvGrpSpPr>
              <p:grpSpPr bwMode="auto">
                <a:xfrm>
                  <a:off x="4032" y="960"/>
                  <a:ext cx="720" cy="639"/>
                  <a:chOff x="3648" y="960"/>
                  <a:chExt cx="720" cy="639"/>
                </a:xfrm>
              </p:grpSpPr>
              <p:sp>
                <p:nvSpPr>
                  <p:cNvPr id="26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72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nl-NL" sz="2400"/>
                      <a:t>Node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nl-NL" altLang="nl-NL" sz="2400"/>
                  </a:p>
                </p:txBody>
              </p:sp>
              <p:sp>
                <p:nvSpPr>
                  <p:cNvPr id="27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8" name="Group 7"/>
                <p:cNvGrpSpPr>
                  <a:grpSpLocks/>
                </p:cNvGrpSpPr>
                <p:nvPr/>
              </p:nvGrpSpPr>
              <p:grpSpPr bwMode="auto">
                <a:xfrm>
                  <a:off x="4032" y="2433"/>
                  <a:ext cx="720" cy="639"/>
                  <a:chOff x="3648" y="960"/>
                  <a:chExt cx="720" cy="639"/>
                </a:xfrm>
              </p:grpSpPr>
              <p:sp>
                <p:nvSpPr>
                  <p:cNvPr id="2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72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nl-NL" sz="2400"/>
                      <a:t>AND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nl-NL" altLang="nl-NL" sz="2400"/>
                  </a:p>
                </p:txBody>
              </p:sp>
              <p:sp>
                <p:nvSpPr>
                  <p:cNvPr id="2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9" name="Group 10"/>
                <p:cNvGrpSpPr>
                  <a:grpSpLocks/>
                </p:cNvGrpSpPr>
                <p:nvPr/>
              </p:nvGrpSpPr>
              <p:grpSpPr bwMode="auto">
                <a:xfrm>
                  <a:off x="4896" y="2433"/>
                  <a:ext cx="720" cy="639"/>
                  <a:chOff x="3648" y="960"/>
                  <a:chExt cx="720" cy="639"/>
                </a:xfrm>
              </p:grpSpPr>
              <p:sp>
                <p:nvSpPr>
                  <p:cNvPr id="22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72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nl-NL" sz="2400"/>
                      <a:t>OR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nl-NL" altLang="nl-NL" sz="2400"/>
                  </a:p>
                </p:txBody>
              </p:sp>
              <p:sp>
                <p:nvSpPr>
                  <p:cNvPr id="2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nl-NL"/>
                  </a:p>
                </p:txBody>
              </p:sp>
            </p:grpSp>
            <p:grpSp>
              <p:nvGrpSpPr>
                <p:cNvPr id="10" name="Group 13"/>
                <p:cNvGrpSpPr>
                  <a:grpSpLocks/>
                </p:cNvGrpSpPr>
                <p:nvPr/>
              </p:nvGrpSpPr>
              <p:grpSpPr bwMode="auto">
                <a:xfrm>
                  <a:off x="3216" y="2433"/>
                  <a:ext cx="720" cy="639"/>
                  <a:chOff x="3648" y="960"/>
                  <a:chExt cx="720" cy="639"/>
                </a:xfrm>
              </p:grpSpPr>
              <p:sp>
                <p:nvSpPr>
                  <p:cNvPr id="2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48" y="960"/>
                    <a:ext cx="720" cy="639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nl-NL" sz="2400"/>
                      <a:t>NOT</a:t>
                    </a:r>
                  </a:p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nl-NL" altLang="nl-NL" sz="2400"/>
                  </a:p>
                </p:txBody>
              </p:sp>
              <p:sp>
                <p:nvSpPr>
                  <p:cNvPr id="2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248"/>
                    <a:ext cx="7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nl-NL"/>
                  </a:p>
                </p:txBody>
              </p:sp>
            </p:grpSp>
            <p:sp>
              <p:nvSpPr>
                <p:cNvPr id="1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272" y="1791"/>
                  <a:ext cx="144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2" name="Line 17"/>
                <p:cNvSpPr>
                  <a:spLocks noChangeShapeType="1"/>
                </p:cNvSpPr>
                <p:nvPr/>
              </p:nvSpPr>
              <p:spPr bwMode="auto">
                <a:xfrm>
                  <a:off x="4416" y="1791"/>
                  <a:ext cx="192" cy="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3" name="Line 18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4" name="Line 19"/>
                <p:cNvSpPr>
                  <a:spLocks noChangeShapeType="1"/>
                </p:cNvSpPr>
                <p:nvPr/>
              </p:nvSpPr>
              <p:spPr bwMode="auto">
                <a:xfrm>
                  <a:off x="4416" y="1599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5" name="Line 20"/>
                <p:cNvSpPr>
                  <a:spLocks noChangeShapeType="1"/>
                </p:cNvSpPr>
                <p:nvPr/>
              </p:nvSpPr>
              <p:spPr bwMode="auto">
                <a:xfrm>
                  <a:off x="5280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6" name="Line 21"/>
                <p:cNvSpPr>
                  <a:spLocks noChangeShapeType="1"/>
                </p:cNvSpPr>
                <p:nvPr/>
              </p:nvSpPr>
              <p:spPr bwMode="auto">
                <a:xfrm>
                  <a:off x="4416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7" name="Line 22"/>
                <p:cNvSpPr>
                  <a:spLocks noChangeShapeType="1"/>
                </p:cNvSpPr>
                <p:nvPr/>
              </p:nvSpPr>
              <p:spPr bwMode="auto">
                <a:xfrm>
                  <a:off x="3552" y="2256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8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552" y="2256"/>
                  <a:ext cx="17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  <p:sp>
              <p:nvSpPr>
                <p:cNvPr id="19" name="Line 24"/>
                <p:cNvSpPr>
                  <a:spLocks noChangeShapeType="1"/>
                </p:cNvSpPr>
                <p:nvPr/>
              </p:nvSpPr>
              <p:spPr bwMode="auto">
                <a:xfrm>
                  <a:off x="4416" y="2016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NL"/>
                </a:p>
              </p:txBody>
            </p:sp>
          </p:grp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381000" y="2133600"/>
                <a:ext cx="2286000" cy="15621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nl-NL" sz="2400" dirty="0" err="1"/>
                  <a:t>FactoryMethod</a:t>
                </a:r>
                <a:endParaRPr lang="en-US" altLang="nl-NL" sz="2400" dirty="0"/>
              </a:p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nl-NL" sz="2400" dirty="0"/>
                  <a:t>Create( String )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nl-NL" altLang="nl-NL" sz="2400" dirty="0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2667000" y="2819400"/>
                <a:ext cx="1676400" cy="60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122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Low binding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smtClean="0"/>
              <a:t>Ik hou steeds de volgende werkwijze aan:</a:t>
            </a:r>
          </a:p>
          <a:p>
            <a:pPr marL="0" indent="0">
              <a:buNone/>
            </a:pPr>
            <a:r>
              <a:rPr lang="nl-NL" dirty="0" smtClean="0"/>
              <a:t>De </a:t>
            </a: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 bevat een map: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 algn="ctr">
              <a:buNone/>
            </a:pPr>
            <a:r>
              <a:rPr lang="nl-NL" dirty="0" smtClean="0"/>
              <a:t>[</a:t>
            </a:r>
            <a:r>
              <a:rPr lang="nl-NL" dirty="0" err="1" smtClean="0"/>
              <a:t>id</a:t>
            </a:r>
            <a:r>
              <a:rPr lang="nl-NL" dirty="0" smtClean="0"/>
              <a:t>] </a:t>
            </a:r>
            <a:r>
              <a:rPr lang="nl-NL" dirty="0" smtClean="0">
                <a:sym typeface="Wingdings" panose="05000000000000000000" pitchFamily="2" charset="2"/>
              </a:rPr>
              <a:t> object</a:t>
            </a:r>
          </a:p>
          <a:p>
            <a:pPr marL="0" indent="0">
              <a:buNone/>
            </a:pPr>
            <a:endParaRPr lang="nl-NL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dirty="0"/>
              <a:t>w</a:t>
            </a:r>
            <a:r>
              <a:rPr lang="nl-NL" dirty="0" smtClean="0"/>
              <a:t>aarbij de </a:t>
            </a:r>
            <a:r>
              <a:rPr lang="nl-NL" dirty="0" err="1" smtClean="0"/>
              <a:t>id</a:t>
            </a:r>
            <a:r>
              <a:rPr lang="nl-NL" dirty="0" smtClean="0"/>
              <a:t> in het practicum “AND”, “OR”, “NOT”, … kan zijn.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Het object is in staat om het gewenste object te creëren:</a:t>
            </a:r>
          </a:p>
          <a:p>
            <a:pPr marL="0" indent="0">
              <a:buNone/>
            </a:pPr>
            <a:r>
              <a:rPr lang="nl-NL" dirty="0" smtClean="0"/>
              <a:t>Je kunt hier denken aan het gebruik van het Prototype–patroon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26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Low binding </a:t>
            </a:r>
            <a:r>
              <a:rPr lang="nl-NL" dirty="0" err="1" smtClean="0"/>
              <a:t>factory</a:t>
            </a:r>
            <a:r>
              <a:rPr lang="nl-NL" dirty="0" smtClean="0"/>
              <a:t> in practicum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Je bent verplicht een low binding </a:t>
            </a:r>
            <a:r>
              <a:rPr lang="nl-NL" dirty="0" err="1" smtClean="0"/>
              <a:t>factory</a:t>
            </a:r>
            <a:r>
              <a:rPr lang="nl-NL" dirty="0" smtClean="0"/>
              <a:t> te implementeren in je uitwerking van het practicum.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Anders een cijfer kleiner dan 4,0 !!!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1290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Low binding </a:t>
            </a:r>
            <a:r>
              <a:rPr lang="nl-NL" dirty="0" err="1" smtClean="0"/>
              <a:t>factory</a:t>
            </a:r>
            <a:r>
              <a:rPr lang="nl-NL" dirty="0" smtClean="0"/>
              <a:t> in Java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584" y="1825625"/>
            <a:ext cx="12091416" cy="4351338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nl-NL" altLang="nl-NL" dirty="0"/>
              <a:t>In Java is het mogelijk om gebruik te maken van een ‘</a:t>
            </a:r>
            <a:r>
              <a:rPr lang="nl-NL" altLang="nl-NL" dirty="0" err="1"/>
              <a:t>ServiceLoader</a:t>
            </a:r>
            <a:r>
              <a:rPr lang="nl-NL" altLang="nl-NL" dirty="0"/>
              <a:t>’ om de benodigde klassen in </a:t>
            </a:r>
            <a:r>
              <a:rPr lang="nl-NL" altLang="nl-NL" dirty="0" smtClean="0"/>
              <a:t>de map (in dit voorbeeld een </a:t>
            </a:r>
            <a:r>
              <a:rPr lang="nl-NL" altLang="nl-NL" dirty="0" err="1" smtClean="0"/>
              <a:t>HashMap</a:t>
            </a:r>
            <a:r>
              <a:rPr lang="nl-NL" altLang="nl-NL" dirty="0" smtClean="0"/>
              <a:t>) te </a:t>
            </a:r>
            <a:r>
              <a:rPr lang="nl-NL" altLang="nl-NL" dirty="0"/>
              <a:t>plaatsen: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pPr marL="0" indent="0">
              <a:buFontTx/>
              <a:buNone/>
            </a:pP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AbstractCommand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FontTx/>
              <a:buNone/>
            </a:pP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Loader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ServiceLoader.load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AbstractCommand.class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endParaRPr lang="nl-NL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nl-NL" alt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alt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AbstractCommand</a:t>
            </a:r>
            <a:r>
              <a:rPr lang="nl-NL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nl-NL" alt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loader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nl-NL" altLang="nl-NL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commands.put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command.getClass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getSimpleName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nl-NL" altLang="nl-NL" sz="2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nl-NL" altLang="nl-NL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nl-NL" alt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altLang="nl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20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Low binding </a:t>
            </a:r>
            <a:r>
              <a:rPr lang="nl-NL" dirty="0" err="1"/>
              <a:t>factory</a:t>
            </a:r>
            <a:r>
              <a:rPr lang="nl-NL" dirty="0"/>
              <a:t> in Java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altLang="nl-NL" dirty="0"/>
              <a:t>Voor het gebruik van de </a:t>
            </a:r>
            <a:r>
              <a:rPr lang="nl-NL" altLang="nl-NL" dirty="0" err="1"/>
              <a:t>ServiceLoader</a:t>
            </a:r>
            <a:r>
              <a:rPr lang="nl-NL" altLang="nl-NL" dirty="0"/>
              <a:t> is het van belang om aan te geven welke bestanden geladen worden.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pPr marL="0" indent="0">
              <a:buFontTx/>
              <a:buNone/>
            </a:pPr>
            <a:r>
              <a:rPr lang="nl-NL" altLang="nl-NL" dirty="0"/>
              <a:t>Je dient daarom een bestand te definiëren in de </a:t>
            </a:r>
            <a:r>
              <a:rPr lang="nl-NL" altLang="nl-NL" dirty="0" smtClean="0"/>
              <a:t>subdirectory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pPr marL="0" indent="0" algn="ctr">
              <a:buFontTx/>
              <a:buNone/>
            </a:pPr>
            <a:r>
              <a:rPr lang="nl-NL" alt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META-INF\services</a:t>
            </a:r>
            <a:endParaRPr lang="nl-NL" alt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37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Low binding </a:t>
            </a:r>
            <a:r>
              <a:rPr lang="nl-NL" dirty="0" err="1"/>
              <a:t>factory</a:t>
            </a:r>
            <a:r>
              <a:rPr lang="nl-NL" dirty="0"/>
              <a:t> in Java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Daar staat in een bestand welke klassen geladen dienen te worden door de </a:t>
            </a:r>
            <a:r>
              <a:rPr lang="nl-NL" dirty="0" err="1" smtClean="0"/>
              <a:t>ServiceLoader</a:t>
            </a:r>
            <a:r>
              <a:rPr lang="nl-NL" dirty="0" smtClean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altLang="nl-NL" dirty="0"/>
              <a:t>Dit kan je later nog aanpassen</a:t>
            </a:r>
          </a:p>
          <a:p>
            <a:pPr marL="0" indent="0">
              <a:buNone/>
            </a:pPr>
            <a:endParaRPr lang="nl-NL" altLang="nl-NL" dirty="0" smtClean="0"/>
          </a:p>
          <a:p>
            <a:pPr marL="0" indent="0">
              <a:buNone/>
            </a:pPr>
            <a:r>
              <a:rPr lang="nl-NL" altLang="nl-NL" dirty="0" smtClean="0"/>
              <a:t>Zie </a:t>
            </a:r>
            <a:r>
              <a:rPr lang="nl-NL" altLang="nl-NL" dirty="0"/>
              <a:t>de voorbeeldcode…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7533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Low binding </a:t>
            </a:r>
            <a:r>
              <a:rPr lang="nl-NL" dirty="0" err="1"/>
              <a:t>factory</a:t>
            </a:r>
            <a:r>
              <a:rPr lang="nl-NL" dirty="0"/>
              <a:t> in Java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altLang="nl-NL" dirty="0" smtClean="0"/>
              <a:t>In </a:t>
            </a:r>
            <a:r>
              <a:rPr lang="nl-NL" altLang="nl-NL" dirty="0"/>
              <a:t>Java is het mogelijk </a:t>
            </a:r>
            <a:r>
              <a:rPr lang="nl-NL" altLang="nl-NL" dirty="0" smtClean="0"/>
              <a:t>ook om </a:t>
            </a:r>
            <a:r>
              <a:rPr lang="nl-NL" altLang="nl-NL" dirty="0" err="1"/>
              <a:t>Reflection</a:t>
            </a:r>
            <a:r>
              <a:rPr lang="nl-NL" altLang="nl-NL" dirty="0"/>
              <a:t> te gebruiken: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pPr marL="0" indent="0">
              <a:buFontTx/>
              <a:buNone/>
            </a:pPr>
            <a:r>
              <a:rPr lang="nl-NL" altLang="nl-NL" dirty="0"/>
              <a:t>De klasse heet: </a:t>
            </a:r>
            <a:r>
              <a:rPr lang="nl-NL" altLang="nl-NL" dirty="0" err="1"/>
              <a:t>java.lang.Class</a:t>
            </a:r>
            <a:endParaRPr lang="nl-NL" alt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Dit wordt niet door iedereen gezien als een elegante oplossing…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648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Low binding </a:t>
            </a:r>
            <a:r>
              <a:rPr lang="nl-NL" dirty="0" err="1"/>
              <a:t>factory</a:t>
            </a:r>
            <a:r>
              <a:rPr lang="nl-NL" dirty="0"/>
              <a:t> in Java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50392" y="1825625"/>
            <a:ext cx="10951464" cy="43513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nl-NL" altLang="nl-NL" dirty="0"/>
              <a:t>Je kunt bijvoorbeeld in een XML –bestand de relaties definiëren:</a:t>
            </a:r>
          </a:p>
          <a:p>
            <a:pPr marL="0" indent="0">
              <a:buFontTx/>
              <a:buNone/>
            </a:pPr>
            <a:endParaRPr lang="nl-NL" altLang="nl-NL" dirty="0"/>
          </a:p>
          <a:p>
            <a:pPr marL="0" indent="0">
              <a:buFontTx/>
              <a:buNone/>
            </a:pPr>
            <a:r>
              <a:rPr lang="nl-NL" alt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&lt;Node&gt;</a:t>
            </a:r>
          </a:p>
          <a:p>
            <a:pPr marL="0" indent="0">
              <a:buFontTx/>
              <a:buNone/>
            </a:pPr>
            <a:r>
              <a:rPr lang="nl-NL" alt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&lt;name&gt;NOT&lt;/name&gt;</a:t>
            </a:r>
          </a:p>
          <a:p>
            <a:pPr marL="0" indent="0">
              <a:buFontTx/>
              <a:buNone/>
            </a:pPr>
            <a:r>
              <a:rPr lang="nl-NL" alt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alt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class&gt;</a:t>
            </a:r>
            <a:r>
              <a:rPr lang="nl-NL" alt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com.avans.node.NotNode</a:t>
            </a:r>
            <a:r>
              <a:rPr lang="nl-NL" alt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&lt;/class&gt;</a:t>
            </a:r>
          </a:p>
          <a:p>
            <a:pPr marL="0" indent="0">
              <a:buFontTx/>
              <a:buNone/>
            </a:pPr>
            <a:r>
              <a:rPr lang="nl-NL" alt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&lt;/Node&gt;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542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Low binding </a:t>
            </a:r>
            <a:r>
              <a:rPr lang="nl-NL" dirty="0" err="1" smtClean="0"/>
              <a:t>factory</a:t>
            </a:r>
            <a:r>
              <a:rPr lang="nl-NL" dirty="0" smtClean="0"/>
              <a:t> in C#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nl-NL" dirty="0"/>
              <a:t>In C# is het mogelijk om aan elke klasse te vragen wat zijn basisklasse is.</a:t>
            </a:r>
          </a:p>
          <a:p>
            <a:pPr marL="0" indent="0">
              <a:buFontTx/>
              <a:buNone/>
              <a:defRPr/>
            </a:pPr>
            <a:r>
              <a:rPr lang="nl-NL" dirty="0"/>
              <a:t>Deze klasse heet </a:t>
            </a:r>
            <a:r>
              <a:rPr lang="nl-NL" dirty="0" err="1"/>
              <a:t>Reflection</a:t>
            </a:r>
            <a:endParaRPr lang="nl-NL" dirty="0"/>
          </a:p>
          <a:p>
            <a:pPr marL="0" indent="0">
              <a:buFontTx/>
              <a:buNone/>
              <a:defRPr/>
            </a:pPr>
            <a:endParaRPr lang="nl-NL" dirty="0"/>
          </a:p>
          <a:p>
            <a:pPr marL="0" indent="0">
              <a:buFontTx/>
              <a:buNone/>
              <a:defRPr/>
            </a:pPr>
            <a:r>
              <a:rPr lang="nl-NL" dirty="0"/>
              <a:t>Werkwijze:</a:t>
            </a:r>
          </a:p>
          <a:p>
            <a:pPr>
              <a:defRPr/>
            </a:pPr>
            <a:r>
              <a:rPr lang="nl-NL" dirty="0"/>
              <a:t>Vraag aan elke klasse wat zijn basisklasse is.</a:t>
            </a:r>
          </a:p>
          <a:p>
            <a:pPr>
              <a:defRPr/>
            </a:pPr>
            <a:r>
              <a:rPr lang="nl-NL" dirty="0"/>
              <a:t>Indien de klasse voldoet, voeg ‘m toe aan een container.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Kijk naar </a:t>
            </a:r>
            <a:r>
              <a:rPr lang="nl-NL" smtClean="0"/>
              <a:t>de voorbeeldcode…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3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Creatiepatronen: waarom eigenlijk???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 smtClean="0"/>
              <a:t>Een tweede klant wil net een ander ding. De code wordt overal (…):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Ding </a:t>
            </a:r>
            <a:r>
              <a:rPr lang="nl-NL" dirty="0" err="1" smtClean="0"/>
              <a:t>ding</a:t>
            </a:r>
            <a:r>
              <a:rPr lang="nl-NL" dirty="0" smtClean="0"/>
              <a:t> = new </a:t>
            </a:r>
            <a:r>
              <a:rPr lang="nl-NL" dirty="0" err="1" smtClean="0"/>
              <a:t>EenAnderDing</a:t>
            </a:r>
            <a:r>
              <a:rPr lang="nl-NL" dirty="0" smtClean="0"/>
              <a:t>();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e</a:t>
            </a:r>
            <a:r>
              <a:rPr lang="nl-NL" dirty="0" smtClean="0"/>
              <a:t>n een derde klant heeft weer andere eisen en wensen: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Ding </a:t>
            </a:r>
            <a:r>
              <a:rPr lang="nl-NL" dirty="0" err="1" smtClean="0"/>
              <a:t>ding</a:t>
            </a:r>
            <a:r>
              <a:rPr lang="nl-NL" dirty="0" smtClean="0"/>
              <a:t> = new </a:t>
            </a:r>
            <a:r>
              <a:rPr lang="nl-NL" dirty="0" err="1" smtClean="0"/>
              <a:t>NogAnderDing</a:t>
            </a:r>
            <a:r>
              <a:rPr lang="nl-NL" dirty="0" smtClean="0"/>
              <a:t>();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</a:t>
            </a:r>
            <a:r>
              <a:rPr lang="nl-NL" dirty="0" smtClean="0"/>
              <a:t>n dat op veertig plekken…		(niet voldaan aan modulaire continuïteit)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1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Creatiepatronen: waarom eigenlijk???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Dat is eenvoudig te verhelpen: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Ding </a:t>
            </a:r>
            <a:r>
              <a:rPr lang="nl-NL" dirty="0" err="1" smtClean="0"/>
              <a:t>ding</a:t>
            </a:r>
            <a:r>
              <a:rPr lang="nl-NL" dirty="0" smtClean="0"/>
              <a:t> = </a:t>
            </a:r>
            <a:r>
              <a:rPr lang="nl-NL" dirty="0" err="1" smtClean="0"/>
              <a:t>Ding.create</a:t>
            </a:r>
            <a:r>
              <a:rPr lang="nl-NL" dirty="0" smtClean="0"/>
              <a:t>();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/>
              <a:t>e</a:t>
            </a:r>
            <a:r>
              <a:rPr lang="nl-NL" dirty="0" smtClean="0"/>
              <a:t>n we hebben ons eerste creatiepatroon (een eenvoudige </a:t>
            </a:r>
            <a:r>
              <a:rPr lang="nl-NL" dirty="0" err="1" smtClean="0"/>
              <a:t>factory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Hoe ziet de implementatie van methode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Ding.create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/>
              <a:t> er uit??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26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Hoe ziet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Ding.create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dirty="0" smtClean="0"/>
              <a:t> er uit??</a:t>
            </a:r>
            <a:br>
              <a:rPr lang="nl-NL" dirty="0" smtClean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66253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De meest eenvoudige versie is (uiteraard):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Ding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return new Ding();          // voor klant 1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return new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EenAnderDing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// voor klant 2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NogAnderDing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// voor klant 3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0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GoF</a:t>
            </a:r>
            <a:r>
              <a:rPr lang="nl-NL" dirty="0" smtClean="0"/>
              <a:t> behandelen 5 creatiepatronen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NL" dirty="0" smtClean="0"/>
              <a:t>Abstract </a:t>
            </a:r>
            <a:r>
              <a:rPr lang="nl-NL" dirty="0" err="1" smtClean="0"/>
              <a:t>factory</a:t>
            </a:r>
            <a:r>
              <a:rPr lang="nl-NL" dirty="0" smtClean="0"/>
              <a:t>	(niet behandeld)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Builder			(niet behandeld)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 smtClean="0"/>
              <a:t>Factory</a:t>
            </a:r>
            <a:r>
              <a:rPr lang="nl-NL" dirty="0" smtClean="0"/>
              <a:t> </a:t>
            </a:r>
            <a:r>
              <a:rPr lang="nl-NL" dirty="0" err="1" smtClean="0"/>
              <a:t>method</a:t>
            </a:r>
            <a:r>
              <a:rPr lang="nl-NL" dirty="0" smtClean="0"/>
              <a:t>	(3</a:t>
            </a:r>
            <a:r>
              <a:rPr lang="nl-NL" baseline="30000" dirty="0" smtClean="0"/>
              <a:t>e</a:t>
            </a:r>
            <a:r>
              <a:rPr lang="nl-N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Prototype		(2</a:t>
            </a:r>
            <a:r>
              <a:rPr lang="nl-NL" baseline="30000" dirty="0" smtClean="0"/>
              <a:t>e</a:t>
            </a:r>
            <a:r>
              <a:rPr lang="nl-NL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smtClean="0"/>
              <a:t>Singleton		(1</a:t>
            </a:r>
            <a:r>
              <a:rPr lang="nl-NL" baseline="30000" dirty="0" smtClean="0"/>
              <a:t>e</a:t>
            </a:r>
            <a:r>
              <a:rPr lang="nl-NL" dirty="0" smtClean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5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Singleton patroon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nl-NL" dirty="0" smtClean="0"/>
              <a:t>Doel: zorgt </a:t>
            </a:r>
            <a:r>
              <a:rPr lang="nl-NL" i="1" dirty="0"/>
              <a:t>e</a:t>
            </a:r>
            <a:r>
              <a:rPr lang="nl-NL" i="1" dirty="0" smtClean="0"/>
              <a:t>r</a:t>
            </a:r>
            <a:r>
              <a:rPr lang="nl-NL" dirty="0" smtClean="0"/>
              <a:t> voor dat een klasse </a:t>
            </a:r>
            <a:r>
              <a:rPr lang="nl-NL" dirty="0" smtClean="0">
                <a:solidFill>
                  <a:schemeClr val="accent1"/>
                </a:solidFill>
              </a:rPr>
              <a:t>(maximaal)</a:t>
            </a:r>
            <a:r>
              <a:rPr lang="nl-NL" dirty="0" smtClean="0"/>
              <a:t> slechts één enkele instantie heeft en een globaal toegangspunt daartoe.</a:t>
            </a:r>
          </a:p>
          <a:p>
            <a:pPr marL="0" indent="0">
              <a:buNone/>
            </a:pPr>
            <a:endParaRPr lang="nl-NL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nl-NL" dirty="0" smtClean="0"/>
              <a:t>Motivatie: Het is voor sommige klassen belangrijk precies één klasse te hebben: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Printer </a:t>
            </a:r>
            <a:r>
              <a:rPr lang="nl-NL" dirty="0" err="1" smtClean="0"/>
              <a:t>spooler</a:t>
            </a:r>
            <a:endParaRPr lang="nl-NL" dirty="0" smtClean="0"/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Bestandssysteem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Vensterbeheerder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nl-NL" dirty="0" smtClean="0"/>
              <a:t>…</a:t>
            </a:r>
          </a:p>
          <a:p>
            <a:pPr marL="457200" lvl="1" indent="0">
              <a:buNone/>
            </a:pPr>
            <a:r>
              <a:rPr lang="nl-NL" sz="2800" dirty="0" smtClean="0"/>
              <a:t>De klasse houdt zelf zijn enige instantie bij…</a:t>
            </a:r>
            <a:endParaRPr lang="nl-NL" sz="2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763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Singleton patroon: globaal toegangspunt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ublic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_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0" indent="0">
              <a:buNone/>
            </a:pP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_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MySingeton</a:t>
            </a: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_</a:t>
            </a:r>
            <a:r>
              <a:rPr lang="nl-NL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endParaRPr lang="nl-NL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dirty="0" smtClean="0">
                <a:latin typeface="Calibri" panose="020F0502020204030204" pitchFamily="34" charset="0"/>
                <a:cs typeface="Courier New" panose="02070309020205020404" pitchFamily="49" charset="0"/>
              </a:rPr>
              <a:t>Hoe werkt het ???</a:t>
            </a:r>
            <a:endParaRPr lang="nl-NL" dirty="0"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2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E0D8-DE07-4B47-AC9F-20A2ADCB2C77}" type="slidenum">
              <a:rPr lang="nl-NL" smtClean="0"/>
              <a:t>9</a:t>
            </a:fld>
            <a:endParaRPr lang="nl-NL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643" y="-172719"/>
            <a:ext cx="10368643" cy="71404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mySingleton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var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600" b="1" dirty="0" err="1" smtClean="0">
                <a:solidFill>
                  <a:srgbClr val="0086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96989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b="1" dirty="0">
                <a:solidFill>
                  <a:srgbClr val="9698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altLang="nl-NL" sz="1600" b="1" dirty="0" smtClean="0">
                <a:solidFill>
                  <a:srgbClr val="96989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initializeNewModule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altLang="nl-NL" sz="1600" b="1" dirty="0" err="1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this.clicks</a:t>
            </a:r>
            <a:r>
              <a:rPr lang="nl-NL" altLang="nl-NL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alert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myOtherMethod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alert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DF5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clicks: '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this.clicks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l-NL" altLang="nl-NL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clicks          </a:t>
            </a:r>
            <a:r>
              <a:rPr lang="nl-NL" altLang="nl-NL" sz="1600" b="1" dirty="0" smtClean="0">
                <a:solidFill>
                  <a:srgbClr val="A71D5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altLang="nl-NL" sz="1600" b="1" dirty="0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0,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someOtherMethod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myOtherMethod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handles the prevention of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additional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96989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instantiations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nl-NL" altLang="nl-NL" sz="1600" b="1" dirty="0" err="1">
                <a:solidFill>
                  <a:srgbClr val="0086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795DA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initializeNewModule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}; </a:t>
            </a:r>
            <a:endParaRPr kumimoji="0" lang="nl-NL" altLang="nl-NL" sz="16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)( </a:t>
            </a:r>
            <a:r>
              <a:rPr kumimoji="0" lang="nl-NL" altLang="nl-NL" sz="1600" b="1" i="0" u="none" strike="noStrike" cap="none" normalizeH="0" baseline="0" dirty="0" err="1" smtClean="0">
                <a:ln>
                  <a:noFill/>
                </a:ln>
                <a:solidFill>
                  <a:srgbClr val="0086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kumimoji="0" lang="nl-NL" altLang="nl-NL" sz="16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kumimoji="0" lang="nl-NL" altLang="nl-NL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patterns 1 Week 2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50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1242</Words>
  <Application>Microsoft Office PowerPoint</Application>
  <PresentationFormat>Breedbeeld</PresentationFormat>
  <Paragraphs>302</Paragraphs>
  <Slides>29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Wingdings</vt:lpstr>
      <vt:lpstr>Kantoorthema</vt:lpstr>
      <vt:lpstr>Design patterns 1 Week 2</vt:lpstr>
      <vt:lpstr>Creatiepatronen: waarom eigenlijk???</vt:lpstr>
      <vt:lpstr>Creatiepatronen: waarom eigenlijk???</vt:lpstr>
      <vt:lpstr>Creatiepatronen: waarom eigenlijk???</vt:lpstr>
      <vt:lpstr>Hoe ziet Ding.create() er uit?? </vt:lpstr>
      <vt:lpstr>The GoF behandelen 5 creatiepatronen</vt:lpstr>
      <vt:lpstr>Singleton patroon</vt:lpstr>
      <vt:lpstr>Singleton patroon: globaal toegangspunt</vt:lpstr>
      <vt:lpstr>PowerPoint-presentatie</vt:lpstr>
      <vt:lpstr>Toepassing</vt:lpstr>
      <vt:lpstr>Singleton: enkele opmerkingen</vt:lpstr>
      <vt:lpstr>Prototype patroon</vt:lpstr>
      <vt:lpstr>Prototype: voorbeeld code</vt:lpstr>
      <vt:lpstr>Prototype</vt:lpstr>
      <vt:lpstr>Factory method patroon</vt:lpstr>
      <vt:lpstr>Factory method</vt:lpstr>
      <vt:lpstr>Voorbeeld Factory method</vt:lpstr>
      <vt:lpstr>Voorbeeld Factory method</vt:lpstr>
      <vt:lpstr>Factory method: ongewenste code</vt:lpstr>
      <vt:lpstr>Waarom ongewenste code???</vt:lpstr>
      <vt:lpstr>Waar we naar toe willen…</vt:lpstr>
      <vt:lpstr>Low binding factory method</vt:lpstr>
      <vt:lpstr>Low binding factory in practicum</vt:lpstr>
      <vt:lpstr>Low binding factory in Java</vt:lpstr>
      <vt:lpstr>Low binding factory in Java</vt:lpstr>
      <vt:lpstr>Low binding factory in Java</vt:lpstr>
      <vt:lpstr>Low binding factory in Java</vt:lpstr>
      <vt:lpstr>Low binding factory in Java</vt:lpstr>
      <vt:lpstr>Low binding factory in C#</vt:lpstr>
    </vt:vector>
  </TitlesOfParts>
  <Company>Avans Hogeschool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1 Week 2</dc:title>
  <dc:creator>Bert Hoeks</dc:creator>
  <cp:lastModifiedBy>Bert Hoeks</cp:lastModifiedBy>
  <cp:revision>60</cp:revision>
  <dcterms:created xsi:type="dcterms:W3CDTF">2015-03-16T15:58:35Z</dcterms:created>
  <dcterms:modified xsi:type="dcterms:W3CDTF">2015-04-13T07:24:10Z</dcterms:modified>
</cp:coreProperties>
</file>