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1"/>
  </p:sldMasterIdLst>
  <p:notesMasterIdLst>
    <p:notesMasterId r:id="rId10"/>
  </p:notesMasterIdLst>
  <p:sldIdLst>
    <p:sldId id="269" r:id="rId2"/>
    <p:sldId id="279" r:id="rId3"/>
    <p:sldId id="280" r:id="rId4"/>
    <p:sldId id="281" r:id="rId5"/>
    <p:sldId id="282" r:id="rId6"/>
    <p:sldId id="283" r:id="rId7"/>
    <p:sldId id="284" r:id="rId8"/>
    <p:sldId id="285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1719"/>
    <a:srgbClr val="134263"/>
    <a:srgbClr val="1482AC"/>
    <a:srgbClr val="FFC000"/>
    <a:srgbClr val="0C2036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12BA5-9CF8-4F5F-8B3C-F9C6382405D0}" type="datetimeFigureOut">
              <a:rPr lang="it-IT" smtClean="0"/>
              <a:t>05/02/2016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A5121-A64A-4A9C-8B21-AB5B4E3217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565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egnaposto immagine diapositiva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266" name="Segnaposto note 2"/>
          <p:cNvSpPr>
            <a:spLocks noGrp="1"/>
          </p:cNvSpPr>
          <p:nvPr>
            <p:ph type="body" idx="1"/>
          </p:nvPr>
        </p:nvSpPr>
        <p:spPr>
          <a:xfrm>
            <a:off x="946151" y="4862513"/>
            <a:ext cx="5207000" cy="286197"/>
          </a:xfrm>
          <a:noFill/>
        </p:spPr>
        <p:txBody>
          <a:bodyPr/>
          <a:lstStyle/>
          <a:p>
            <a:endParaRPr lang="it-IT" smtClean="0"/>
          </a:p>
        </p:txBody>
      </p:sp>
      <p:sp>
        <p:nvSpPr>
          <p:cNvPr id="11267" name="Segnaposto numero diapositiva 3"/>
          <p:cNvSpPr>
            <a:spLocks noGrp="1"/>
          </p:cNvSpPr>
          <p:nvPr>
            <p:ph type="sldNum" sz="quarter" idx="5"/>
          </p:nvPr>
        </p:nvSpPr>
        <p:spPr>
          <a:xfrm>
            <a:off x="4024314" y="9948416"/>
            <a:ext cx="3074987" cy="286197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defTabSz="952423"/>
            <a:fld id="{53A3E3AB-70B1-4AB1-9FFB-F2C26DD6C3B8}" type="slidenum">
              <a:rPr lang="it-IT" smtClean="0">
                <a:latin typeface="Arial" charset="0"/>
                <a:cs typeface="Arial" charset="0"/>
              </a:rPr>
              <a:pPr defTabSz="952423"/>
              <a:t>1</a:t>
            </a:fld>
            <a:endParaRPr lang="it-IT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789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6001" y="4981353"/>
            <a:ext cx="7773599" cy="1080000"/>
          </a:xfrm>
        </p:spPr>
        <p:txBody>
          <a:bodyPr vert="horz" lIns="0" tIns="45720" rIns="91440" bIns="180000" rtlCol="0" anchor="ctr">
            <a:noAutofit/>
          </a:bodyPr>
          <a:lstStyle>
            <a:lvl1pPr algn="r">
              <a:defRPr lang="en-US" sz="9600" spc="200" dirty="0">
                <a:latin typeface="Tw Cen MT Condensed" panose="020B0606020104020203" pitchFamily="34" charset="0"/>
              </a:defRPr>
            </a:lvl1pPr>
          </a:lstStyle>
          <a:p>
            <a:pPr lvl="0" algn="r"/>
            <a:r>
              <a:rPr lang="it-IT" dirty="0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35600" y="4981353"/>
            <a:ext cx="3200400" cy="1080000"/>
          </a:xfrm>
        </p:spPr>
        <p:txBody>
          <a:bodyPr vert="horz" lIns="91440" tIns="46800" rIns="90000" bIns="45720" rtlCol="0" anchor="ctr">
            <a:noAutofit/>
          </a:bodyPr>
          <a:lstStyle>
            <a:lvl1pPr>
              <a:defRPr lang="en-US" sz="2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6001" y="6470704"/>
            <a:ext cx="2154143" cy="274320"/>
          </a:xfrm>
        </p:spPr>
        <p:txBody>
          <a:bodyPr/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it-IT" smtClean="0"/>
              <a:t>Dicembre 2015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smtClean="0"/>
              <a:t>ACDQ srl © All rights reserved</a:t>
            </a:r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4981353"/>
            <a:ext cx="0" cy="1080000"/>
          </a:xfrm>
          <a:prstGeom prst="line">
            <a:avLst/>
          </a:prstGeom>
          <a:ln w="19050">
            <a:solidFill>
              <a:srgbClr val="1417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gnaposto immagine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572000"/>
          </a:xfrm>
          <a:solidFill>
            <a:schemeClr val="accent2"/>
          </a:solidFill>
        </p:spPr>
        <p:txBody>
          <a:bodyPr/>
          <a:lstStyle/>
          <a:p>
            <a:r>
              <a:rPr lang="it-IT" smtClean="0"/>
              <a:t>Fare clic sull'icona per inserire un'immagine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3547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000" y="1303468"/>
            <a:ext cx="11280000" cy="48600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6000" y="6470704"/>
            <a:ext cx="2158920" cy="274320"/>
          </a:xfrm>
        </p:spPr>
        <p:txBody>
          <a:bodyPr/>
          <a:lstStyle/>
          <a:p>
            <a:r>
              <a:rPr lang="it-IT" smtClean="0"/>
              <a:t>Dicembre 2015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ACDQ srl © All rights reserved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09167" y="6470704"/>
            <a:ext cx="973667" cy="274320"/>
          </a:xfrm>
        </p:spPr>
        <p:txBody>
          <a:bodyPr/>
          <a:lstStyle/>
          <a:p>
            <a:fld id="{3D364ACC-8B0E-4FA6-94AF-60F4FA95C3FE}" type="slidenum">
              <a:rPr lang="it-IT" smtClean="0"/>
              <a:t>‹N›</a:t>
            </a:fld>
            <a:endParaRPr lang="it-IT"/>
          </a:p>
        </p:txBody>
      </p:sp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8505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>
          <a:xfrm>
            <a:off x="6350" y="1"/>
            <a:ext cx="12185652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01" y="4981352"/>
            <a:ext cx="7773599" cy="1080001"/>
          </a:xfrm>
        </p:spPr>
        <p:txBody>
          <a:bodyPr anchor="ctr">
            <a:noAutofit/>
          </a:bodyPr>
          <a:lstStyle>
            <a:lvl1pPr algn="r">
              <a:defRPr sz="4400" b="0" spc="200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81352"/>
            <a:ext cx="3125400" cy="1080001"/>
          </a:xfrm>
        </p:spPr>
        <p:txBody>
          <a:bodyPr lIns="91440" rIns="9144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6000" y="6470704"/>
            <a:ext cx="2158920" cy="274320"/>
          </a:xfrm>
        </p:spPr>
        <p:txBody>
          <a:bodyPr/>
          <a:lstStyle/>
          <a:p>
            <a:r>
              <a:rPr lang="it-IT" smtClean="0"/>
              <a:t>Dicembre 2015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ACDQ srl © All rights reserved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09167" y="6470704"/>
            <a:ext cx="973667" cy="274320"/>
          </a:xfrm>
        </p:spPr>
        <p:txBody>
          <a:bodyPr/>
          <a:lstStyle/>
          <a:p>
            <a:fld id="{3D364ACC-8B0E-4FA6-94AF-60F4FA95C3FE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4981352"/>
            <a:ext cx="0" cy="108000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gnaposto immagine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572000"/>
          </a:xfrm>
          <a:solidFill>
            <a:schemeClr val="accent2"/>
          </a:solidFill>
        </p:spPr>
        <p:txBody>
          <a:bodyPr/>
          <a:lstStyle/>
          <a:p>
            <a:r>
              <a:rPr lang="it-IT" smtClean="0"/>
              <a:t>Fare clic sull'icona per inserire un'immagine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7694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000" y="1303469"/>
            <a:ext cx="5520000" cy="817581"/>
          </a:xfrm>
        </p:spPr>
        <p:txBody>
          <a:bodyPr lIns="137160" rIns="13716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rgbClr val="002060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000" y="2332788"/>
            <a:ext cx="5520000" cy="39600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000" y="1303469"/>
            <a:ext cx="5520000" cy="817581"/>
          </a:xfrm>
        </p:spPr>
        <p:txBody>
          <a:bodyPr lIns="137160" rIns="13716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000" y="2332788"/>
            <a:ext cx="5520000" cy="39600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Dicembre 2015</a:t>
            </a:r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ACDQ srl © All rights reserved</a:t>
            </a:r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4ACC-8B0E-4FA6-94AF-60F4FA95C3FE}" type="slidenum">
              <a:rPr lang="it-IT" smtClean="0"/>
              <a:t>‹N›</a:t>
            </a:fld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4478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Dicembre 2015</a:t>
            </a:r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ACDQ srl © All rights reserved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4ACC-8B0E-4FA6-94AF-60F4FA95C3FE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943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6000" y="318324"/>
            <a:ext cx="11280000" cy="900000"/>
          </a:xfrm>
          <a:prstGeom prst="rect">
            <a:avLst/>
          </a:prstGeom>
        </p:spPr>
        <p:txBody>
          <a:bodyPr vert="horz" lIns="0" tIns="45720" rIns="91440" bIns="180000" rtlCol="0" anchor="ctr">
            <a:no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000" y="1303468"/>
            <a:ext cx="11280000" cy="4860000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6001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it-IT" smtClean="0"/>
              <a:t>Dicembre 2015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6000" y="6470704"/>
            <a:ext cx="48000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ACDQ srl © All rights reserved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09167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3D364ACC-8B0E-4FA6-94AF-60F4FA95C3FE}" type="slidenum">
              <a:rPr lang="it-IT" smtClean="0"/>
              <a:pPr/>
              <a:t>‹N›</a:t>
            </a:fld>
            <a:endParaRPr lang="it-IT"/>
          </a:p>
        </p:txBody>
      </p:sp>
      <p:cxnSp>
        <p:nvCxnSpPr>
          <p:cNvPr id="8" name="Straight Connector 6"/>
          <p:cNvCxnSpPr/>
          <p:nvPr userDrawn="1"/>
        </p:nvCxnSpPr>
        <p:spPr>
          <a:xfrm>
            <a:off x="456000" y="1105724"/>
            <a:ext cx="1440000" cy="0"/>
          </a:xfrm>
          <a:prstGeom prst="line">
            <a:avLst/>
          </a:prstGeom>
          <a:ln w="19050">
            <a:solidFill>
              <a:srgbClr val="1417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87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6" r:id="rId4"/>
    <p:sldLayoutId id="2147483897" r:id="rId5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it-IT" dirty="0" smtClean="0"/>
              <a:t>software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Struttura e paradigmi adottati</a:t>
            </a:r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Dicembre 2015</a:t>
            </a:r>
            <a:endParaRPr lang="it-IT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ACDQ srl © All rights reserved</a:t>
            </a:r>
            <a:endParaRPr lang="it-IT"/>
          </a:p>
        </p:txBody>
      </p:sp>
      <p:pic>
        <p:nvPicPr>
          <p:cNvPr id="5" name="Segnaposto immagine 4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01" b="210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7224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it-IT" sz="2800" dirty="0" smtClean="0"/>
              <a:t>Tecnologie utilizzate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it-IT" sz="2800" dirty="0"/>
              <a:t>Tipo di design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it-IT" sz="2800" dirty="0" err="1"/>
              <a:t>Testing</a:t>
            </a:r>
            <a:endParaRPr lang="it-IT" sz="2800" dirty="0"/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it-IT" sz="2800" dirty="0"/>
              <a:t>Prossimi passi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AGENDA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Dicembre 2015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ACDQ srl © All rights reserved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4ACC-8B0E-4FA6-94AF-60F4FA95C3FE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565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it-IT" sz="2800" dirty="0" smtClean="0"/>
              <a:t>Applicazione web sviluppata in JAVA 7, JSP e </a:t>
            </a:r>
            <a:r>
              <a:rPr lang="it-IT" sz="2800" dirty="0" err="1" smtClean="0"/>
              <a:t>Servlet</a:t>
            </a:r>
            <a:endParaRPr lang="it-IT" sz="2800" dirty="0" smtClean="0"/>
          </a:p>
          <a:p>
            <a:pPr marL="363538" lvl="1" indent="-136525"/>
            <a:r>
              <a:rPr lang="it-IT" sz="2000" dirty="0" err="1"/>
              <a:t>P</a:t>
            </a:r>
            <a:r>
              <a:rPr lang="it-IT" sz="2000" dirty="0" err="1" smtClean="0"/>
              <a:t>erchè</a:t>
            </a:r>
            <a:r>
              <a:rPr lang="it-IT" sz="2000" dirty="0" smtClean="0"/>
              <a:t>:</a:t>
            </a:r>
          </a:p>
          <a:p>
            <a:pPr marL="538163" lvl="2" indent="-136525"/>
            <a:r>
              <a:rPr lang="it-IT" sz="1600" dirty="0" smtClean="0"/>
              <a:t>Modularità o Riuso del codice</a:t>
            </a:r>
          </a:p>
          <a:p>
            <a:pPr marL="538163" lvl="2" indent="-136525"/>
            <a:r>
              <a:rPr lang="it-IT" sz="1600" dirty="0" smtClean="0"/>
              <a:t>Standard riconosciuto</a:t>
            </a:r>
          </a:p>
          <a:p>
            <a:pPr marL="538163" lvl="2" indent="-136525"/>
            <a:r>
              <a:rPr lang="it-IT" sz="1600" dirty="0" smtClean="0"/>
              <a:t>Ampio supporto dalla comunità di sviluppatori</a:t>
            </a:r>
          </a:p>
          <a:p>
            <a:pPr lvl="2"/>
            <a:endParaRPr lang="it-IT" sz="1600" dirty="0" smtClean="0"/>
          </a:p>
          <a:p>
            <a:pPr marL="363538" lvl="1" indent="-136525"/>
            <a:r>
              <a:rPr lang="it-IT" sz="2000" dirty="0"/>
              <a:t>L’interfaccia grafica, che per i nostri scopi è solo un pannello di controllo interno, è realizzata in html + </a:t>
            </a:r>
            <a:r>
              <a:rPr lang="it-IT" sz="2000" dirty="0" err="1"/>
              <a:t>javascript</a:t>
            </a:r>
            <a:r>
              <a:rPr lang="it-IT" sz="2000" dirty="0"/>
              <a:t> + </a:t>
            </a:r>
            <a:r>
              <a:rPr lang="it-IT" sz="2000" dirty="0" err="1"/>
              <a:t>css</a:t>
            </a:r>
            <a:r>
              <a:rPr lang="it-IT" sz="2000" dirty="0"/>
              <a:t> + </a:t>
            </a:r>
            <a:r>
              <a:rPr lang="it-IT" sz="2000" dirty="0" err="1" smtClean="0"/>
              <a:t>jquery</a:t>
            </a:r>
            <a:endParaRPr lang="it-IT" sz="2000" dirty="0" smtClean="0"/>
          </a:p>
          <a:p>
            <a:pPr marL="396177" indent="-342900"/>
            <a:endParaRPr lang="it-IT" sz="2400" dirty="0" smtClean="0"/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it-IT" sz="2800" dirty="0" smtClean="0"/>
              <a:t>Application server </a:t>
            </a:r>
            <a:r>
              <a:rPr lang="it-IT" sz="2800" dirty="0" err="1" smtClean="0"/>
              <a:t>Tomcat</a:t>
            </a:r>
            <a:endParaRPr lang="it-IT" sz="2800" dirty="0"/>
          </a:p>
          <a:p>
            <a:pPr marL="189802" indent="-136525"/>
            <a:endParaRPr lang="it-IT" sz="240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Tecnologie utilizzate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Dicembre 2015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ACDQ srl © All rights reserved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4ACC-8B0E-4FA6-94AF-60F4FA95C3FE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570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Tecnologie utilizzate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it-IT" sz="2800" dirty="0"/>
              <a:t>Database relazionale </a:t>
            </a:r>
            <a:r>
              <a:rPr lang="it-IT" sz="2800" dirty="0" err="1"/>
              <a:t>Mysql</a:t>
            </a:r>
            <a:endParaRPr lang="it-IT" sz="2800" dirty="0"/>
          </a:p>
          <a:p>
            <a:pPr marL="363538" lvl="1" indent="-136525"/>
            <a:r>
              <a:rPr lang="it-IT" sz="2000" dirty="0" smtClean="0"/>
              <a:t>Nel «caso pessimo» di 500 eventi gestiti tutti insieme stimo una dimensione massima della tabella più grande di circa 50k </a:t>
            </a:r>
            <a:r>
              <a:rPr lang="it-IT" sz="2000" dirty="0" err="1" smtClean="0"/>
              <a:t>tuple</a:t>
            </a:r>
            <a:r>
              <a:rPr lang="it-IT" sz="2000" dirty="0" smtClean="0"/>
              <a:t>, le altre ne avrebbero qualche migliaio al massimo - il database è quindi piccolo </a:t>
            </a:r>
          </a:p>
          <a:p>
            <a:pPr marL="363538" lvl="1" indent="-136525"/>
            <a:r>
              <a:rPr lang="it-IT" sz="2000" dirty="0" smtClean="0"/>
              <a:t>Le tabelle sono poche e le join tra di loro semplici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it-IT" sz="2800" dirty="0"/>
              <a:t>2 Interfacce web service </a:t>
            </a:r>
          </a:p>
          <a:p>
            <a:pPr marL="363538" lvl="1" indent="-136525"/>
            <a:r>
              <a:rPr lang="it-IT" sz="2000" dirty="0"/>
              <a:t>SOAP (libreria CXF di Apache) in quanto utilizza il moderno standard JAX-WS</a:t>
            </a:r>
          </a:p>
          <a:p>
            <a:pPr marL="363538" lvl="1" indent="-136525"/>
            <a:r>
              <a:rPr lang="it-IT" sz="2000" dirty="0" err="1"/>
              <a:t>Rest</a:t>
            </a:r>
            <a:r>
              <a:rPr lang="it-IT" sz="2000" dirty="0"/>
              <a:t> (specifica JAX-RS e implementazione </a:t>
            </a:r>
            <a:r>
              <a:rPr lang="it-IT" sz="2000" dirty="0" err="1"/>
              <a:t>RestEasy</a:t>
            </a:r>
            <a:r>
              <a:rPr lang="it-IT" sz="2000" dirty="0"/>
              <a:t>)</a:t>
            </a:r>
          </a:p>
          <a:p>
            <a:pPr marL="538163" lvl="2" indent="-136525"/>
            <a:r>
              <a:rPr lang="it-IT" sz="1600" dirty="0" smtClean="0"/>
              <a:t>Come formato di interscambio dei dati usiamo JSON</a:t>
            </a:r>
          </a:p>
          <a:p>
            <a:pPr marL="363538" lvl="1" indent="-136525"/>
            <a:r>
              <a:rPr lang="it-IT" sz="2000" dirty="0"/>
              <a:t>Tramite una di queste interfacce i clienti prenderanno le informazioni che produciamo</a:t>
            </a:r>
          </a:p>
          <a:p>
            <a:pPr marL="363538" lvl="1" indent="-136525"/>
            <a:r>
              <a:rPr lang="it-IT" sz="2000" dirty="0"/>
              <a:t>La logica implementata nel web service è «light» rispetto a quella che viene eseguita al momento di registrazione di un evento su cui far eseguire l’algoritmo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Dicembre 2015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ACDQ srl © All rights reserved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4ACC-8B0E-4FA6-94AF-60F4FA95C3FE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886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TECNOLOGIE UTILIZZATE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it-IT" sz="2800" dirty="0"/>
              <a:t>Ci sono 5 progetti su ambiente di sviluppo </a:t>
            </a:r>
            <a:r>
              <a:rPr lang="it-IT" sz="2800" dirty="0" err="1"/>
              <a:t>Eclipse</a:t>
            </a:r>
            <a:r>
              <a:rPr lang="it-IT" sz="2800" dirty="0"/>
              <a:t>:</a:t>
            </a:r>
          </a:p>
          <a:p>
            <a:pPr lvl="1"/>
            <a:r>
              <a:rPr lang="it-IT" sz="2000" dirty="0" smtClean="0"/>
              <a:t>L’applicazione web</a:t>
            </a:r>
          </a:p>
          <a:p>
            <a:pPr lvl="1"/>
            <a:r>
              <a:rPr lang="it-IT" sz="2000" dirty="0" smtClean="0"/>
              <a:t>un progetto contenente la logica core dell’applicazione esposta tramite api java</a:t>
            </a:r>
          </a:p>
          <a:p>
            <a:pPr lvl="1"/>
            <a:r>
              <a:rPr lang="it-IT" sz="2000" dirty="0" smtClean="0"/>
              <a:t>Il progetto </a:t>
            </a:r>
            <a:r>
              <a:rPr lang="it-IT" sz="2000" dirty="0" err="1" smtClean="0"/>
              <a:t>Rest</a:t>
            </a:r>
            <a:endParaRPr lang="it-IT" sz="2000" dirty="0" smtClean="0"/>
          </a:p>
          <a:p>
            <a:pPr lvl="1"/>
            <a:r>
              <a:rPr lang="it-IT" sz="2000" dirty="0" smtClean="0"/>
              <a:t>Il progetto SOAP</a:t>
            </a:r>
          </a:p>
          <a:p>
            <a:pPr lvl="1"/>
            <a:r>
              <a:rPr lang="it-IT" sz="2000" dirty="0" smtClean="0"/>
              <a:t>L’algoritmo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it-IT" sz="2800" dirty="0" smtClean="0"/>
              <a:t>Il </a:t>
            </a:r>
            <a:r>
              <a:rPr lang="it-IT" sz="2800" dirty="0" err="1" smtClean="0"/>
              <a:t>versionamento</a:t>
            </a:r>
            <a:r>
              <a:rPr lang="it-IT" sz="2800" dirty="0" smtClean="0"/>
              <a:t> del codice è fatto tramite </a:t>
            </a:r>
            <a:r>
              <a:rPr lang="it-IT" sz="2800" dirty="0" err="1" smtClean="0"/>
              <a:t>Git</a:t>
            </a:r>
            <a:endParaRPr lang="it-IT" sz="280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Dicembre 2015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ACDQ srl © All rights reserved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4ACC-8B0E-4FA6-94AF-60F4FA95C3FE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024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TIPO DI DESIGN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it-IT" sz="2800" dirty="0" smtClean="0"/>
              <a:t>L’approccio adottato nella fase di sviluppo iniziale è DDD (Domain </a:t>
            </a:r>
            <a:r>
              <a:rPr lang="it-IT" sz="2800" dirty="0" err="1" smtClean="0"/>
              <a:t>Driven</a:t>
            </a:r>
            <a:r>
              <a:rPr lang="it-IT" sz="2800" dirty="0" smtClean="0"/>
              <a:t> Design) perché:</a:t>
            </a:r>
          </a:p>
          <a:p>
            <a:pPr marL="444500" lvl="1" indent="-136525"/>
            <a:r>
              <a:rPr lang="it-IT" sz="2000" dirty="0" smtClean="0"/>
              <a:t>Dovendo sviluppare degli algoritmi come parte core dell’applicazione è fondamentale concentrarsi sul dominio e sulla logica per fare in modo di poter sviluppare/migliorare in modo iterativo la logica potendo contare su un design delle informazioni scalabile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it-IT" sz="2800" dirty="0"/>
              <a:t>In futuro, per i nuovi algoritmi l’approccio sarà ancora DDD, per quelli da raffinare e per le chiamate web </a:t>
            </a:r>
            <a:r>
              <a:rPr lang="it-IT" sz="2800" dirty="0" err="1"/>
              <a:t>services</a:t>
            </a:r>
            <a:r>
              <a:rPr lang="it-IT" sz="2800" dirty="0"/>
              <a:t> come parte «core», l’approccio TDD (Test </a:t>
            </a:r>
            <a:r>
              <a:rPr lang="it-IT" sz="2800" dirty="0" err="1"/>
              <a:t>Driven</a:t>
            </a:r>
            <a:r>
              <a:rPr lang="it-IT" sz="2800" dirty="0"/>
              <a:t> Design) si presta meglio</a:t>
            </a:r>
          </a:p>
          <a:p>
            <a:pPr lvl="1"/>
            <a:endParaRPr lang="it-IT" sz="2000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Dicembre 2015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ACDQ srl © All rights reserved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4ACC-8B0E-4FA6-94AF-60F4FA95C3FE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36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Testing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it-IT" sz="2800" dirty="0" smtClean="0"/>
              <a:t>Oltre a </a:t>
            </a:r>
            <a:r>
              <a:rPr lang="it-IT" sz="2800" dirty="0" err="1" smtClean="0"/>
              <a:t>user</a:t>
            </a:r>
            <a:r>
              <a:rPr lang="it-IT" sz="2800" dirty="0" smtClean="0"/>
              <a:t> test sul pannello di controllo GUI vengono effettuati dei test di carico di chiamate web service su un piccolo server di sviluppo preso da Aruba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Dicembre 2015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ACDQ srl © All rights reserved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4ACC-8B0E-4FA6-94AF-60F4FA95C3FE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075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Prossimi passi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it-IT" sz="2800" dirty="0" smtClean="0"/>
              <a:t>Beta </a:t>
            </a:r>
            <a:r>
              <a:rPr lang="it-IT" sz="2800" dirty="0" err="1" smtClean="0"/>
              <a:t>testing</a:t>
            </a:r>
            <a:endParaRPr lang="it-IT" sz="2800" dirty="0" smtClean="0"/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it-IT" sz="2800" dirty="0" smtClean="0"/>
              <a:t>Messa on line su un server di produzione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it-IT" sz="2800" dirty="0" smtClean="0"/>
              <a:t>Affinamento/aggiunta degli algoritmi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it-IT" sz="2800" dirty="0" smtClean="0"/>
              <a:t>Performance e </a:t>
            </a:r>
            <a:r>
              <a:rPr lang="it-IT" sz="2800" dirty="0"/>
              <a:t>s</a:t>
            </a:r>
            <a:r>
              <a:rPr lang="it-IT" sz="2800" dirty="0" smtClean="0"/>
              <a:t>icurezza delle chiamate </a:t>
            </a:r>
            <a:r>
              <a:rPr lang="it-IT" sz="2800" dirty="0" smtClean="0"/>
              <a:t>web </a:t>
            </a:r>
            <a:r>
              <a:rPr lang="it-IT" sz="2800" dirty="0" err="1" smtClean="0"/>
              <a:t>services</a:t>
            </a:r>
            <a:endParaRPr lang="it-IT" sz="280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Dicembre 2015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ACDQ srl © All rights reserved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4ACC-8B0E-4FA6-94AF-60F4FA95C3FE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439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Integral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e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ldOut_Template 16_9" id="{1E7ECEB0-0DE8-4D38-B4C8-40B7F10F259F}" vid="{A4C52A12-9B53-406E-A74E-1F0CA8A79D8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SoldOut_Template 16_9</Template>
  <TotalTime>1501</TotalTime>
  <Words>453</Words>
  <Application>Microsoft Office PowerPoint</Application>
  <PresentationFormat>Widescreen</PresentationFormat>
  <Paragraphs>70</Paragraphs>
  <Slides>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4" baseType="lpstr">
      <vt:lpstr>Arial</vt:lpstr>
      <vt:lpstr>Calibri</vt:lpstr>
      <vt:lpstr>Tw Cen MT</vt:lpstr>
      <vt:lpstr>Tw Cen MT Condensed</vt:lpstr>
      <vt:lpstr>Wingdings 3</vt:lpstr>
      <vt:lpstr>Integrale</vt:lpstr>
      <vt:lpstr>software</vt:lpstr>
      <vt:lpstr>AGENDA</vt:lpstr>
      <vt:lpstr>Tecnologie utilizzate</vt:lpstr>
      <vt:lpstr>Tecnologie utilizzate</vt:lpstr>
      <vt:lpstr>TECNOLOGIE UTILIZZATE</vt:lpstr>
      <vt:lpstr>TIPO DI DESIGN</vt:lpstr>
      <vt:lpstr>Testing</vt:lpstr>
      <vt:lpstr>Prossimi passi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Milo Corcione</dc:creator>
  <cp:lastModifiedBy>massimo dell'erba</cp:lastModifiedBy>
  <cp:revision>16</cp:revision>
  <dcterms:created xsi:type="dcterms:W3CDTF">2016-02-04T11:42:02Z</dcterms:created>
  <dcterms:modified xsi:type="dcterms:W3CDTF">2016-02-05T13:58:02Z</dcterms:modified>
</cp:coreProperties>
</file>