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0" r:id="rId5"/>
    <p:sldId id="263" r:id="rId6"/>
    <p:sldId id="262" r:id="rId7"/>
    <p:sldId id="264" r:id="rId8"/>
    <p:sldId id="259"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8446" autoAdjust="0"/>
  </p:normalViewPr>
  <p:slideViewPr>
    <p:cSldViewPr snapToGrid="0">
      <p:cViewPr varScale="1">
        <p:scale>
          <a:sx n="53" d="100"/>
          <a:sy n="53" d="100"/>
        </p:scale>
        <p:origin x="1176"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3004B-1EAB-4A4F-9FE0-5AE23F8507ED}" type="datetimeFigureOut">
              <a:rPr lang="en-AU" smtClean="0"/>
              <a:t>24/03/2023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BB262-0F0D-400F-9B3C-42F85DB42CB8}" type="slidenum">
              <a:rPr lang="en-AU" smtClean="0"/>
              <a:t>‹#›</a:t>
            </a:fld>
            <a:endParaRPr lang="en-AU"/>
          </a:p>
        </p:txBody>
      </p:sp>
    </p:spTree>
    <p:extLst>
      <p:ext uri="{BB962C8B-B14F-4D97-AF65-F5344CB8AC3E}">
        <p14:creationId xmlns:p14="http://schemas.microsoft.com/office/powerpoint/2010/main" val="135105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plot of concentration of growth factor (on the x axis) vs gene expression (on the y axis), showing that as concentration increases, gene expression appears to also increase.</a:t>
            </a:r>
          </a:p>
        </p:txBody>
      </p:sp>
      <p:sp>
        <p:nvSpPr>
          <p:cNvPr id="4" name="Slide Number Placeholder 3"/>
          <p:cNvSpPr>
            <a:spLocks noGrp="1"/>
          </p:cNvSpPr>
          <p:nvPr>
            <p:ph type="sldNum" sz="quarter" idx="5"/>
          </p:nvPr>
        </p:nvSpPr>
        <p:spPr/>
        <p:txBody>
          <a:bodyPr/>
          <a:lstStyle/>
          <a:p>
            <a:fld id="{548BB262-0F0D-400F-9B3C-42F85DB42CB8}" type="slidenum">
              <a:rPr lang="en-AU" smtClean="0"/>
              <a:t>2</a:t>
            </a:fld>
            <a:endParaRPr lang="en-AU"/>
          </a:p>
        </p:txBody>
      </p:sp>
    </p:spTree>
    <p:extLst>
      <p:ext uri="{BB962C8B-B14F-4D97-AF65-F5344CB8AC3E}">
        <p14:creationId xmlns:p14="http://schemas.microsoft.com/office/powerpoint/2010/main" val="196192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plot of concentration versus gene expression, coloured by cell line and treatment.</a:t>
            </a:r>
          </a:p>
        </p:txBody>
      </p:sp>
      <p:sp>
        <p:nvSpPr>
          <p:cNvPr id="4" name="Slide Number Placeholder 3"/>
          <p:cNvSpPr>
            <a:spLocks noGrp="1"/>
          </p:cNvSpPr>
          <p:nvPr>
            <p:ph type="sldNum" sz="quarter" idx="5"/>
          </p:nvPr>
        </p:nvSpPr>
        <p:spPr/>
        <p:txBody>
          <a:bodyPr/>
          <a:lstStyle/>
          <a:p>
            <a:fld id="{548BB262-0F0D-400F-9B3C-42F85DB42CB8}" type="slidenum">
              <a:rPr lang="en-AU" smtClean="0"/>
              <a:t>3</a:t>
            </a:fld>
            <a:endParaRPr lang="en-AU"/>
          </a:p>
        </p:txBody>
      </p:sp>
    </p:spTree>
    <p:extLst>
      <p:ext uri="{BB962C8B-B14F-4D97-AF65-F5344CB8AC3E}">
        <p14:creationId xmlns:p14="http://schemas.microsoft.com/office/powerpoint/2010/main" val="240999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plot of concentration versus gene expression coloured according to cell line and treatment group, split into separate subplots. A three-way mixed ANOVA conducted upon this data indicates that there is a statistically significant interaction effect between cell line, treatment and concentration (</a:t>
            </a:r>
            <a:r>
              <a:rPr lang="en-AU" b="0" i="0" u="none" strike="noStrike" dirty="0">
                <a:solidFill>
                  <a:srgbClr val="333333"/>
                </a:solidFill>
                <a:effectLst/>
                <a:latin typeface="MathJax_Math-italic"/>
              </a:rPr>
              <a:t>F</a:t>
            </a:r>
            <a:r>
              <a:rPr lang="en-AU" b="0" i="0" u="none" strike="noStrike" dirty="0">
                <a:solidFill>
                  <a:srgbClr val="333333"/>
                </a:solidFill>
                <a:effectLst/>
                <a:latin typeface="MathJax_Main"/>
              </a:rPr>
              <a:t>(10,30)=2.244, </a:t>
            </a:r>
            <a:r>
              <a:rPr lang="en-AU" dirty="0"/>
              <a:t>p = 0.0043). </a:t>
            </a:r>
          </a:p>
        </p:txBody>
      </p:sp>
      <p:sp>
        <p:nvSpPr>
          <p:cNvPr id="4" name="Slide Number Placeholder 3"/>
          <p:cNvSpPr>
            <a:spLocks noGrp="1"/>
          </p:cNvSpPr>
          <p:nvPr>
            <p:ph type="sldNum" sz="quarter" idx="5"/>
          </p:nvPr>
        </p:nvSpPr>
        <p:spPr/>
        <p:txBody>
          <a:bodyPr/>
          <a:lstStyle/>
          <a:p>
            <a:fld id="{548BB262-0F0D-400F-9B3C-42F85DB42CB8}" type="slidenum">
              <a:rPr lang="en-AU" smtClean="0"/>
              <a:t>4</a:t>
            </a:fld>
            <a:endParaRPr lang="en-AU"/>
          </a:p>
        </p:txBody>
      </p:sp>
    </p:spTree>
    <p:extLst>
      <p:ext uri="{BB962C8B-B14F-4D97-AF65-F5344CB8AC3E}">
        <p14:creationId xmlns:p14="http://schemas.microsoft.com/office/powerpoint/2010/main" val="186243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plot of cell line (wild-type or cell-type 101; on the x axis) versus gene expression (on the y axis), coloured by cell line. This plot shows that whilst the cell-type 101 cell line may increase the gene expression (compared to the wild-type cell line), it is not the only factor.</a:t>
            </a:r>
          </a:p>
        </p:txBody>
      </p:sp>
      <p:sp>
        <p:nvSpPr>
          <p:cNvPr id="4" name="Slide Number Placeholder 3"/>
          <p:cNvSpPr>
            <a:spLocks noGrp="1"/>
          </p:cNvSpPr>
          <p:nvPr>
            <p:ph type="sldNum" sz="quarter" idx="5"/>
          </p:nvPr>
        </p:nvSpPr>
        <p:spPr/>
        <p:txBody>
          <a:bodyPr/>
          <a:lstStyle/>
          <a:p>
            <a:fld id="{548BB262-0F0D-400F-9B3C-42F85DB42CB8}" type="slidenum">
              <a:rPr lang="en-AU" smtClean="0"/>
              <a:t>5</a:t>
            </a:fld>
            <a:endParaRPr lang="en-AU"/>
          </a:p>
        </p:txBody>
      </p:sp>
    </p:spTree>
    <p:extLst>
      <p:ext uri="{BB962C8B-B14F-4D97-AF65-F5344CB8AC3E}">
        <p14:creationId xmlns:p14="http://schemas.microsoft.com/office/powerpoint/2010/main" val="215674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plot of concentration (on the x axis) versus gene expression (on the y axis), coloured by treatment type. This plot shows that there appears to be an increase in gene expression for the activating factor 42 treatment over the placebo treatment, which is confirmed by the post-hoc testing.</a:t>
            </a:r>
          </a:p>
        </p:txBody>
      </p:sp>
      <p:sp>
        <p:nvSpPr>
          <p:cNvPr id="4" name="Slide Number Placeholder 3"/>
          <p:cNvSpPr>
            <a:spLocks noGrp="1"/>
          </p:cNvSpPr>
          <p:nvPr>
            <p:ph type="sldNum" sz="quarter" idx="5"/>
          </p:nvPr>
        </p:nvSpPr>
        <p:spPr/>
        <p:txBody>
          <a:bodyPr/>
          <a:lstStyle/>
          <a:p>
            <a:fld id="{548BB262-0F0D-400F-9B3C-42F85DB42CB8}" type="slidenum">
              <a:rPr lang="en-AU" smtClean="0"/>
              <a:t>6</a:t>
            </a:fld>
            <a:endParaRPr lang="en-AU"/>
          </a:p>
        </p:txBody>
      </p:sp>
    </p:spTree>
    <p:extLst>
      <p:ext uri="{BB962C8B-B14F-4D97-AF65-F5344CB8AC3E}">
        <p14:creationId xmlns:p14="http://schemas.microsoft.com/office/powerpoint/2010/main" val="253170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plot of concentration versus gene expression, with treatment type indicated by colour and each cell line in a separate sub-plot. </a:t>
            </a:r>
          </a:p>
          <a:p>
            <a:r>
              <a:rPr lang="en-AU" dirty="0"/>
              <a:t>On these plots are shown models of gene expression as a function of concentration, for each treatment and cell line.</a:t>
            </a:r>
          </a:p>
        </p:txBody>
      </p:sp>
      <p:sp>
        <p:nvSpPr>
          <p:cNvPr id="4" name="Slide Number Placeholder 3"/>
          <p:cNvSpPr>
            <a:spLocks noGrp="1"/>
          </p:cNvSpPr>
          <p:nvPr>
            <p:ph type="sldNum" sz="quarter" idx="5"/>
          </p:nvPr>
        </p:nvSpPr>
        <p:spPr/>
        <p:txBody>
          <a:bodyPr/>
          <a:lstStyle/>
          <a:p>
            <a:fld id="{548BB262-0F0D-400F-9B3C-42F85DB42CB8}" type="slidenum">
              <a:rPr lang="en-AU" smtClean="0"/>
              <a:t>7</a:t>
            </a:fld>
            <a:endParaRPr lang="en-AU"/>
          </a:p>
        </p:txBody>
      </p:sp>
    </p:spTree>
    <p:extLst>
      <p:ext uri="{BB962C8B-B14F-4D97-AF65-F5344CB8AC3E}">
        <p14:creationId xmlns:p14="http://schemas.microsoft.com/office/powerpoint/2010/main" val="316251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boxplot of treatment (placebo or activating factor 42) on the x axis versus gene expression on the y axis, showing that there appears to be greater gene expression for the activating factor than for the placebo.</a:t>
            </a:r>
          </a:p>
        </p:txBody>
      </p:sp>
      <p:sp>
        <p:nvSpPr>
          <p:cNvPr id="4" name="Slide Number Placeholder 3"/>
          <p:cNvSpPr>
            <a:spLocks noGrp="1"/>
          </p:cNvSpPr>
          <p:nvPr>
            <p:ph type="sldNum" sz="quarter" idx="5"/>
          </p:nvPr>
        </p:nvSpPr>
        <p:spPr/>
        <p:txBody>
          <a:bodyPr/>
          <a:lstStyle/>
          <a:p>
            <a:fld id="{548BB262-0F0D-400F-9B3C-42F85DB42CB8}" type="slidenum">
              <a:rPr lang="en-AU" smtClean="0"/>
              <a:t>8</a:t>
            </a:fld>
            <a:endParaRPr lang="en-AU"/>
          </a:p>
        </p:txBody>
      </p:sp>
    </p:spTree>
    <p:extLst>
      <p:ext uri="{BB962C8B-B14F-4D97-AF65-F5344CB8AC3E}">
        <p14:creationId xmlns:p14="http://schemas.microsoft.com/office/powerpoint/2010/main" val="8720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boxplot of cell line (wild-type or cell-type 101) on the x axis versus gene expression on the y axis.</a:t>
            </a:r>
          </a:p>
        </p:txBody>
      </p:sp>
      <p:sp>
        <p:nvSpPr>
          <p:cNvPr id="4" name="Slide Number Placeholder 3"/>
          <p:cNvSpPr>
            <a:spLocks noGrp="1"/>
          </p:cNvSpPr>
          <p:nvPr>
            <p:ph type="sldNum" sz="quarter" idx="5"/>
          </p:nvPr>
        </p:nvSpPr>
        <p:spPr/>
        <p:txBody>
          <a:bodyPr/>
          <a:lstStyle/>
          <a:p>
            <a:fld id="{548BB262-0F0D-400F-9B3C-42F85DB42CB8}" type="slidenum">
              <a:rPr lang="en-AU" smtClean="0"/>
              <a:t>9</a:t>
            </a:fld>
            <a:endParaRPr lang="en-AU"/>
          </a:p>
        </p:txBody>
      </p:sp>
    </p:spTree>
    <p:extLst>
      <p:ext uri="{BB962C8B-B14F-4D97-AF65-F5344CB8AC3E}">
        <p14:creationId xmlns:p14="http://schemas.microsoft.com/office/powerpoint/2010/main" val="2749633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83C4-B56B-2D41-7594-4B4D6F39B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4008C5B-987A-1D43-320E-617E253F2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D3B3C0D-30A1-ECE2-437F-95185EEA93A8}"/>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7E5E58AE-9F32-35F0-4B72-D7DEC6A72E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9D76BB-1A9A-740C-39E3-91EDD31B125A}"/>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98451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2C8B-58E7-5501-9991-A11F9CD9CBE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248D1A9-94B1-9D61-FA84-842E3DEAF6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22FC131-F22E-2B76-8CE0-B85A3271D260}"/>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88F5F4A5-CB8C-72B4-279B-13A613411C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B6C8847-B220-6B9A-E58F-B0613CB4FF7E}"/>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136906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257F9-C2D6-A37A-CF10-F0CF46C507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25F77E-900E-A121-270D-1CD151154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001F09-7337-8347-BC09-E4CA873BF208}"/>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2CEC1A34-A323-278E-5A6D-A4DEC3BA08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272984-F849-B4F5-54A7-4C144FD14C4A}"/>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33965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4120-A3D1-F943-A737-6251399A04C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E16B15C-97DA-FA44-9858-CB4E841EE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46001A-9394-D911-3033-68174E2555DA}"/>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2AD4261A-31C8-FE84-EED9-EA6D5DAB1EE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465D93-97AE-22B8-B64B-8C8D6B030147}"/>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35397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68E0-6BB3-C821-BE48-06089B8C3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706A2FB-F651-70E4-7154-AB8472FA7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DC49E-14C9-512C-1FB8-A0BE0AE6B8A5}"/>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91C73D73-5655-E9CD-8851-AF8DC6F8857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50ACBA-DBB8-FC32-5235-21AC646FA09D}"/>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32067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F234-6DA7-3FB0-9722-BD180E2AD7C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0343C46-05DF-7ED5-A7BE-45451F873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D3FC7A1-9815-7DB4-6791-66140BE6F9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17B7DD2-2EEE-8C92-57FE-A84FA6B54897}"/>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6" name="Footer Placeholder 5">
            <a:extLst>
              <a:ext uri="{FF2B5EF4-FFF2-40B4-BE49-F238E27FC236}">
                <a16:creationId xmlns:a16="http://schemas.microsoft.com/office/drawing/2014/main" id="{D4B9DCD3-7079-659B-F552-4157F0339F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964BFC-B3CE-9B6F-FFC3-D860C3981193}"/>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187106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5D93-9B6B-EDB7-6687-55ABA339E0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D96A04A-1049-5DEF-C5AC-A20CB950B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8EA5D8-04D0-5E70-B857-8DBF6A636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73EA546-9F64-0701-C92E-C7F386843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40665-CE80-C0C4-00AE-7F34B26E3D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A4D1CE7-B3A0-045D-05B3-6327B07B1CD9}"/>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8" name="Footer Placeholder 7">
            <a:extLst>
              <a:ext uri="{FF2B5EF4-FFF2-40B4-BE49-F238E27FC236}">
                <a16:creationId xmlns:a16="http://schemas.microsoft.com/office/drawing/2014/main" id="{6A201C74-CD76-53CA-2C72-8B8C6CF922A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738B133-378D-D2F0-E1C1-B50A7E900601}"/>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279090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B354-62DE-06BA-13B7-239343EAF43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4F1F8AA-EC92-B18E-3E51-2680CBC02231}"/>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4" name="Footer Placeholder 3">
            <a:extLst>
              <a:ext uri="{FF2B5EF4-FFF2-40B4-BE49-F238E27FC236}">
                <a16:creationId xmlns:a16="http://schemas.microsoft.com/office/drawing/2014/main" id="{FF058732-8D2B-F880-09D7-27A734F15E0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E68E4EF-623A-A9BB-E6E2-013E48AECC5F}"/>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1965870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697CF-D661-5A24-2F4B-103811301A8B}"/>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3" name="Footer Placeholder 2">
            <a:extLst>
              <a:ext uri="{FF2B5EF4-FFF2-40B4-BE49-F238E27FC236}">
                <a16:creationId xmlns:a16="http://schemas.microsoft.com/office/drawing/2014/main" id="{2550AE92-34A2-7AE5-ED94-2B33D49C58A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891580-414E-938C-A9C5-4C9627CCD320}"/>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202764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4143-FB2C-128E-C867-DBEDAC002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AD5812A-AFB3-8005-6E9D-B25400B2F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F3BE266-532C-A5CE-ACFC-095C4CB38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E0B21-6DF1-FD54-7FD4-4AC04C221921}"/>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6" name="Footer Placeholder 5">
            <a:extLst>
              <a:ext uri="{FF2B5EF4-FFF2-40B4-BE49-F238E27FC236}">
                <a16:creationId xmlns:a16="http://schemas.microsoft.com/office/drawing/2014/main" id="{242E4DF4-5E4E-FBD8-26A4-C5C591651F4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B4293CD-524A-D82A-537E-84BCC8AEA9BE}"/>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56301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28D5-DD91-34B6-65D0-906B1FDCD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657D872-1853-8AFE-5911-376CAAF50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5BFCBF6-6F04-ED3A-46BA-921EDE9DD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B8581-8F32-F831-4397-C781CD422166}"/>
              </a:ext>
            </a:extLst>
          </p:cNvPr>
          <p:cNvSpPr>
            <a:spLocks noGrp="1"/>
          </p:cNvSpPr>
          <p:nvPr>
            <p:ph type="dt" sz="half" idx="10"/>
          </p:nvPr>
        </p:nvSpPr>
        <p:spPr/>
        <p:txBody>
          <a:bodyPr/>
          <a:lstStyle/>
          <a:p>
            <a:fld id="{CB6A6F9C-B498-4A12-9AB8-61956A6058B7}" type="datetimeFigureOut">
              <a:rPr lang="en-AU" smtClean="0"/>
              <a:t>24/03/2023</a:t>
            </a:fld>
            <a:endParaRPr lang="en-AU"/>
          </a:p>
        </p:txBody>
      </p:sp>
      <p:sp>
        <p:nvSpPr>
          <p:cNvPr id="6" name="Footer Placeholder 5">
            <a:extLst>
              <a:ext uri="{FF2B5EF4-FFF2-40B4-BE49-F238E27FC236}">
                <a16:creationId xmlns:a16="http://schemas.microsoft.com/office/drawing/2014/main" id="{6520B28C-78AA-B407-51AE-DF5AF69BB55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358F86F-B540-124A-A867-4705576F729A}"/>
              </a:ext>
            </a:extLst>
          </p:cNvPr>
          <p:cNvSpPr>
            <a:spLocks noGrp="1"/>
          </p:cNvSpPr>
          <p:nvPr>
            <p:ph type="sldNum" sz="quarter" idx="12"/>
          </p:nvPr>
        </p:nvSpPr>
        <p:spPr/>
        <p:txBody>
          <a:bodyPr/>
          <a:lstStyle/>
          <a:p>
            <a:fld id="{DE244992-9A08-4689-9C0D-757F898876FB}" type="slidenum">
              <a:rPr lang="en-AU" smtClean="0"/>
              <a:t>‹#›</a:t>
            </a:fld>
            <a:endParaRPr lang="en-AU"/>
          </a:p>
        </p:txBody>
      </p:sp>
    </p:spTree>
    <p:extLst>
      <p:ext uri="{BB962C8B-B14F-4D97-AF65-F5344CB8AC3E}">
        <p14:creationId xmlns:p14="http://schemas.microsoft.com/office/powerpoint/2010/main" val="206882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C2FB3-93FC-0D9A-B740-956510E19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1C047E0-BAB6-ABE3-B92A-8DB36E52B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A031B2-B6DA-3757-2560-80E963CE2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A6F9C-B498-4A12-9AB8-61956A6058B7}" type="datetimeFigureOut">
              <a:rPr lang="en-AU" smtClean="0"/>
              <a:t>24/03/2023</a:t>
            </a:fld>
            <a:endParaRPr lang="en-AU"/>
          </a:p>
        </p:txBody>
      </p:sp>
      <p:sp>
        <p:nvSpPr>
          <p:cNvPr id="5" name="Footer Placeholder 4">
            <a:extLst>
              <a:ext uri="{FF2B5EF4-FFF2-40B4-BE49-F238E27FC236}">
                <a16:creationId xmlns:a16="http://schemas.microsoft.com/office/drawing/2014/main" id="{25A02B1E-EEA6-2ABD-7785-CCF77FC988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1FB1F0E-0D09-8D0D-1B81-8AC00EC2F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44992-9A08-4689-9C0D-757F898876FB}" type="slidenum">
              <a:rPr lang="en-AU" smtClean="0"/>
              <a:t>‹#›</a:t>
            </a:fld>
            <a:endParaRPr lang="en-AU"/>
          </a:p>
        </p:txBody>
      </p:sp>
    </p:spTree>
    <p:extLst>
      <p:ext uri="{BB962C8B-B14F-4D97-AF65-F5344CB8AC3E}">
        <p14:creationId xmlns:p14="http://schemas.microsoft.com/office/powerpoint/2010/main" val="2898116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7480-72AC-CFA3-E9B8-04EE45E2D8CC}"/>
              </a:ext>
            </a:extLst>
          </p:cNvPr>
          <p:cNvSpPr>
            <a:spLocks noGrp="1"/>
          </p:cNvSpPr>
          <p:nvPr>
            <p:ph type="ctrTitle"/>
          </p:nvPr>
        </p:nvSpPr>
        <p:spPr/>
        <p:txBody>
          <a:bodyPr/>
          <a:lstStyle/>
          <a:p>
            <a:r>
              <a:rPr lang="en-AU" dirty="0"/>
              <a:t>Statistical analysis</a:t>
            </a:r>
          </a:p>
        </p:txBody>
      </p:sp>
      <p:sp>
        <p:nvSpPr>
          <p:cNvPr id="3" name="Subtitle 2">
            <a:extLst>
              <a:ext uri="{FF2B5EF4-FFF2-40B4-BE49-F238E27FC236}">
                <a16:creationId xmlns:a16="http://schemas.microsoft.com/office/drawing/2014/main" id="{EE26EF17-7AE8-AB46-0D96-E1AB9EB21A7A}"/>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5203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5C589-09ED-C710-7C83-5CE05E2BBF25}"/>
              </a:ext>
            </a:extLst>
          </p:cNvPr>
          <p:cNvSpPr>
            <a:spLocks noGrp="1"/>
          </p:cNvSpPr>
          <p:nvPr>
            <p:ph type="title"/>
          </p:nvPr>
        </p:nvSpPr>
        <p:spPr/>
        <p:txBody>
          <a:bodyPr/>
          <a:lstStyle/>
          <a:p>
            <a:r>
              <a:rPr lang="en-AU" dirty="0"/>
              <a:t>Concentration vs gene expression</a:t>
            </a:r>
          </a:p>
        </p:txBody>
      </p:sp>
      <p:pic>
        <p:nvPicPr>
          <p:cNvPr id="6" name="Content Placeholder 5">
            <a:extLst>
              <a:ext uri="{FF2B5EF4-FFF2-40B4-BE49-F238E27FC236}">
                <a16:creationId xmlns:a16="http://schemas.microsoft.com/office/drawing/2014/main" id="{2A384C98-D51C-1174-3AF6-A52D946F325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4662" y="1825625"/>
            <a:ext cx="8702676" cy="4351338"/>
          </a:xfrm>
        </p:spPr>
      </p:pic>
    </p:spTree>
    <p:extLst>
      <p:ext uri="{BB962C8B-B14F-4D97-AF65-F5344CB8AC3E}">
        <p14:creationId xmlns:p14="http://schemas.microsoft.com/office/powerpoint/2010/main" val="154272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0636-E18D-B089-CBD1-EB4DA292F8D1}"/>
              </a:ext>
            </a:extLst>
          </p:cNvPr>
          <p:cNvSpPr>
            <a:spLocks noGrp="1"/>
          </p:cNvSpPr>
          <p:nvPr>
            <p:ph type="title"/>
          </p:nvPr>
        </p:nvSpPr>
        <p:spPr/>
        <p:txBody>
          <a:bodyPr>
            <a:normAutofit/>
          </a:bodyPr>
          <a:lstStyle/>
          <a:p>
            <a:r>
              <a:rPr lang="en-AU" dirty="0"/>
              <a:t>Concentration vs gene expression (coloured by cell line and treatment)</a:t>
            </a:r>
          </a:p>
        </p:txBody>
      </p:sp>
      <p:pic>
        <p:nvPicPr>
          <p:cNvPr id="6" name="Content Placeholder 5">
            <a:extLst>
              <a:ext uri="{FF2B5EF4-FFF2-40B4-BE49-F238E27FC236}">
                <a16:creationId xmlns:a16="http://schemas.microsoft.com/office/drawing/2014/main" id="{92D1046D-67AD-1C44-3DFC-3CFE9DFC4F6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4662" y="1825625"/>
            <a:ext cx="8702676" cy="4351338"/>
          </a:xfrm>
        </p:spPr>
      </p:pic>
    </p:spTree>
    <p:extLst>
      <p:ext uri="{BB962C8B-B14F-4D97-AF65-F5344CB8AC3E}">
        <p14:creationId xmlns:p14="http://schemas.microsoft.com/office/powerpoint/2010/main" val="360811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B78B-BBD9-F504-45A4-8CFB0B12F6A5}"/>
              </a:ext>
            </a:extLst>
          </p:cNvPr>
          <p:cNvSpPr>
            <a:spLocks noGrp="1"/>
          </p:cNvSpPr>
          <p:nvPr>
            <p:ph type="title"/>
          </p:nvPr>
        </p:nvSpPr>
        <p:spPr/>
        <p:txBody>
          <a:bodyPr>
            <a:normAutofit/>
          </a:bodyPr>
          <a:lstStyle/>
          <a:p>
            <a:r>
              <a:rPr lang="en-AU" dirty="0"/>
              <a:t>Concentration vs gene expression (grouped by cell line and treatment)</a:t>
            </a:r>
          </a:p>
        </p:txBody>
      </p:sp>
      <p:pic>
        <p:nvPicPr>
          <p:cNvPr id="6" name="Content Placeholder 5">
            <a:extLst>
              <a:ext uri="{FF2B5EF4-FFF2-40B4-BE49-F238E27FC236}">
                <a16:creationId xmlns:a16="http://schemas.microsoft.com/office/drawing/2014/main" id="{D97471BB-6001-7F9C-5B14-471129F61AE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5197" y="1825625"/>
            <a:ext cx="5221605" cy="4351338"/>
          </a:xfrm>
        </p:spPr>
      </p:pic>
    </p:spTree>
    <p:extLst>
      <p:ext uri="{BB962C8B-B14F-4D97-AF65-F5344CB8AC3E}">
        <p14:creationId xmlns:p14="http://schemas.microsoft.com/office/powerpoint/2010/main" val="36194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D242-30F7-8AAB-AD05-1B703C01AE63}"/>
              </a:ext>
            </a:extLst>
          </p:cNvPr>
          <p:cNvSpPr>
            <a:spLocks noGrp="1"/>
          </p:cNvSpPr>
          <p:nvPr>
            <p:ph type="title"/>
          </p:nvPr>
        </p:nvSpPr>
        <p:spPr/>
        <p:txBody>
          <a:bodyPr>
            <a:normAutofit/>
          </a:bodyPr>
          <a:lstStyle/>
          <a:p>
            <a:r>
              <a:rPr lang="en-AU" dirty="0"/>
              <a:t>Concentration vs gene expression (coloured by cell line)</a:t>
            </a:r>
          </a:p>
        </p:txBody>
      </p:sp>
      <p:pic>
        <p:nvPicPr>
          <p:cNvPr id="6" name="Content Placeholder 5">
            <a:extLst>
              <a:ext uri="{FF2B5EF4-FFF2-40B4-BE49-F238E27FC236}">
                <a16:creationId xmlns:a16="http://schemas.microsoft.com/office/drawing/2014/main" id="{94914636-63AE-B759-2BD3-9A770D5A3750}"/>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4930" y="1825625"/>
            <a:ext cx="6962140" cy="4351338"/>
          </a:xfrm>
        </p:spPr>
      </p:pic>
    </p:spTree>
    <p:extLst>
      <p:ext uri="{BB962C8B-B14F-4D97-AF65-F5344CB8AC3E}">
        <p14:creationId xmlns:p14="http://schemas.microsoft.com/office/powerpoint/2010/main" val="207343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309C-AF68-7494-D501-E273CD7497A8}"/>
              </a:ext>
            </a:extLst>
          </p:cNvPr>
          <p:cNvSpPr>
            <a:spLocks noGrp="1"/>
          </p:cNvSpPr>
          <p:nvPr>
            <p:ph type="title"/>
          </p:nvPr>
        </p:nvSpPr>
        <p:spPr/>
        <p:txBody>
          <a:bodyPr>
            <a:normAutofit/>
          </a:bodyPr>
          <a:lstStyle/>
          <a:p>
            <a:r>
              <a:rPr lang="en-AU" dirty="0"/>
              <a:t>Concentration vs gene expression (coloured by treatment)</a:t>
            </a:r>
          </a:p>
        </p:txBody>
      </p:sp>
      <p:pic>
        <p:nvPicPr>
          <p:cNvPr id="6" name="Content Placeholder 5">
            <a:extLst>
              <a:ext uri="{FF2B5EF4-FFF2-40B4-BE49-F238E27FC236}">
                <a16:creationId xmlns:a16="http://schemas.microsoft.com/office/drawing/2014/main" id="{81309F36-3513-4F29-9388-FDBF3EA179E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14930" y="1825625"/>
            <a:ext cx="6962140" cy="4351338"/>
          </a:xfrm>
        </p:spPr>
      </p:pic>
    </p:spTree>
    <p:extLst>
      <p:ext uri="{BB962C8B-B14F-4D97-AF65-F5344CB8AC3E}">
        <p14:creationId xmlns:p14="http://schemas.microsoft.com/office/powerpoint/2010/main" val="121032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B3C5-D75C-5C89-196A-5260F1CC65AE}"/>
              </a:ext>
            </a:extLst>
          </p:cNvPr>
          <p:cNvSpPr>
            <a:spLocks noGrp="1"/>
          </p:cNvSpPr>
          <p:nvPr>
            <p:ph type="title"/>
          </p:nvPr>
        </p:nvSpPr>
        <p:spPr/>
        <p:txBody>
          <a:bodyPr/>
          <a:lstStyle/>
          <a:p>
            <a:r>
              <a:rPr lang="en-AU" dirty="0"/>
              <a:t>Concentration vs gene expression (grouped by cell line, coloured by treatment)</a:t>
            </a:r>
          </a:p>
        </p:txBody>
      </p:sp>
      <p:pic>
        <p:nvPicPr>
          <p:cNvPr id="11" name="Content Placeholder 10">
            <a:extLst>
              <a:ext uri="{FF2B5EF4-FFF2-40B4-BE49-F238E27FC236}">
                <a16:creationId xmlns:a16="http://schemas.microsoft.com/office/drawing/2014/main" id="{436BD9CC-9C9B-38CC-EBF0-C9831079D64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4662" y="1825625"/>
            <a:ext cx="8702676" cy="4351338"/>
          </a:xfrm>
        </p:spPr>
      </p:pic>
    </p:spTree>
    <p:extLst>
      <p:ext uri="{BB962C8B-B14F-4D97-AF65-F5344CB8AC3E}">
        <p14:creationId xmlns:p14="http://schemas.microsoft.com/office/powerpoint/2010/main" val="18970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E907-515E-74FE-6A54-8D84F2E4BE2D}"/>
              </a:ext>
            </a:extLst>
          </p:cNvPr>
          <p:cNvSpPr>
            <a:spLocks noGrp="1"/>
          </p:cNvSpPr>
          <p:nvPr>
            <p:ph type="title"/>
          </p:nvPr>
        </p:nvSpPr>
        <p:spPr/>
        <p:txBody>
          <a:bodyPr/>
          <a:lstStyle/>
          <a:p>
            <a:r>
              <a:rPr lang="en-AU" dirty="0"/>
              <a:t>Treatment vs gene expression</a:t>
            </a:r>
          </a:p>
        </p:txBody>
      </p:sp>
      <p:pic>
        <p:nvPicPr>
          <p:cNvPr id="6" name="Content Placeholder 5">
            <a:extLst>
              <a:ext uri="{FF2B5EF4-FFF2-40B4-BE49-F238E27FC236}">
                <a16:creationId xmlns:a16="http://schemas.microsoft.com/office/drawing/2014/main" id="{5EFADDD9-A5DE-345E-0B81-ECF36F17EE9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9871" y="1825625"/>
            <a:ext cx="5312258" cy="4351338"/>
          </a:xfrm>
        </p:spPr>
      </p:pic>
    </p:spTree>
    <p:extLst>
      <p:ext uri="{BB962C8B-B14F-4D97-AF65-F5344CB8AC3E}">
        <p14:creationId xmlns:p14="http://schemas.microsoft.com/office/powerpoint/2010/main" val="228153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EF19-B91B-373C-82CB-31BBE6507E12}"/>
              </a:ext>
            </a:extLst>
          </p:cNvPr>
          <p:cNvSpPr>
            <a:spLocks noGrp="1"/>
          </p:cNvSpPr>
          <p:nvPr>
            <p:ph type="title"/>
          </p:nvPr>
        </p:nvSpPr>
        <p:spPr/>
        <p:txBody>
          <a:bodyPr/>
          <a:lstStyle/>
          <a:p>
            <a:r>
              <a:rPr lang="en-AU" dirty="0"/>
              <a:t>Cell line vs gene expression</a:t>
            </a:r>
          </a:p>
        </p:txBody>
      </p:sp>
      <p:pic>
        <p:nvPicPr>
          <p:cNvPr id="6" name="Content Placeholder 5">
            <a:extLst>
              <a:ext uri="{FF2B5EF4-FFF2-40B4-BE49-F238E27FC236}">
                <a16:creationId xmlns:a16="http://schemas.microsoft.com/office/drawing/2014/main" id="{CFA501A5-776C-D790-49AB-CB5CD11AEA6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5197" y="1825625"/>
            <a:ext cx="5221605" cy="4351338"/>
          </a:xfrm>
        </p:spPr>
      </p:pic>
    </p:spTree>
    <p:extLst>
      <p:ext uri="{BB962C8B-B14F-4D97-AF65-F5344CB8AC3E}">
        <p14:creationId xmlns:p14="http://schemas.microsoft.com/office/powerpoint/2010/main" val="2792446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411</Words>
  <Application>Microsoft Office PowerPoint</Application>
  <PresentationFormat>Widescreen</PresentationFormat>
  <Paragraphs>26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MathJax_Main</vt:lpstr>
      <vt:lpstr>MathJax_Math-italic</vt:lpstr>
      <vt:lpstr>Office Theme</vt:lpstr>
      <vt:lpstr>Statistical analysis</vt:lpstr>
      <vt:lpstr>Concentration vs gene expression</vt:lpstr>
      <vt:lpstr>Concentration vs gene expression (coloured by cell line and treatment)</vt:lpstr>
      <vt:lpstr>Concentration vs gene expression (grouped by cell line and treatment)</vt:lpstr>
      <vt:lpstr>Concentration vs gene expression (coloured by cell line)</vt:lpstr>
      <vt:lpstr>Concentration vs gene expression (coloured by treatment)</vt:lpstr>
      <vt:lpstr>Concentration vs gene expression (grouped by cell line, coloured by treatment)</vt:lpstr>
      <vt:lpstr>Treatment vs gene expression</vt:lpstr>
      <vt:lpstr>Cell line vs gene expression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Stephenson</dc:creator>
  <cp:lastModifiedBy>Alexandra Stephenson</cp:lastModifiedBy>
  <cp:revision>13</cp:revision>
  <dcterms:created xsi:type="dcterms:W3CDTF">2023-03-20T23:35:40Z</dcterms:created>
  <dcterms:modified xsi:type="dcterms:W3CDTF">2023-03-24T00:08:45Z</dcterms:modified>
</cp:coreProperties>
</file>