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D4E45C2-E94E-4B20-965C-7CDC5E85D6B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259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3C"/>
    <a:srgbClr val="464F55"/>
    <a:srgbClr val="8BD3E6"/>
    <a:srgbClr val="D2D755"/>
    <a:srgbClr val="FFD100"/>
    <a:srgbClr val="DBDBDD"/>
    <a:srgbClr val="007096"/>
    <a:srgbClr val="5E6A71"/>
    <a:srgbClr val="FDBF57"/>
    <a:srgbClr val="D5D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53" autoAdjust="0"/>
    <p:restoredTop sz="96154" autoAdjust="0"/>
  </p:normalViewPr>
  <p:slideViewPr>
    <p:cSldViewPr snapToGrid="0" snapToObjects="1">
      <p:cViewPr>
        <p:scale>
          <a:sx n="66" d="100"/>
          <a:sy n="66" d="100"/>
        </p:scale>
        <p:origin x="32" y="-7240"/>
      </p:cViewPr>
      <p:guideLst>
        <p:guide orient="horz" pos="10259"/>
        <p:guide pos="6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9F3A7FF-300E-B84F-A2D0-CDCDE713DCB9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7C11621C-3EA7-C342-A130-13C6D43C8C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4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1296" rtl="0" eaLnBrk="1" latinLnBrk="0" hangingPunct="1">
      <a:defRPr sz="4608" b="0" i="0" kern="1200">
        <a:solidFill>
          <a:schemeClr val="tx1"/>
        </a:solidFill>
        <a:latin typeface="Arial" charset="0"/>
        <a:ea typeface="+mn-ea"/>
        <a:cs typeface="+mn-cs"/>
      </a:defRPr>
    </a:lvl1pPr>
    <a:lvl2pPr marL="1755648" algn="l" defTabSz="3511296" rtl="0" eaLnBrk="1" latinLnBrk="0" hangingPunct="1">
      <a:defRPr sz="4608" b="0" i="0" kern="1200">
        <a:solidFill>
          <a:schemeClr val="tx1"/>
        </a:solidFill>
        <a:latin typeface="Arial" charset="0"/>
        <a:ea typeface="+mn-ea"/>
        <a:cs typeface="+mn-cs"/>
      </a:defRPr>
    </a:lvl2pPr>
    <a:lvl3pPr marL="3511296" algn="l" defTabSz="3511296" rtl="0" eaLnBrk="1" latinLnBrk="0" hangingPunct="1">
      <a:defRPr sz="4608" b="0" i="0" kern="1200">
        <a:solidFill>
          <a:schemeClr val="tx1"/>
        </a:solidFill>
        <a:latin typeface="Arial" charset="0"/>
        <a:ea typeface="+mn-ea"/>
        <a:cs typeface="+mn-cs"/>
      </a:defRPr>
    </a:lvl3pPr>
    <a:lvl4pPr marL="5266944" algn="l" defTabSz="3511296" rtl="0" eaLnBrk="1" latinLnBrk="0" hangingPunct="1">
      <a:defRPr sz="4608" b="0" i="0" kern="1200">
        <a:solidFill>
          <a:schemeClr val="tx1"/>
        </a:solidFill>
        <a:latin typeface="Arial" charset="0"/>
        <a:ea typeface="+mn-ea"/>
        <a:cs typeface="+mn-cs"/>
      </a:defRPr>
    </a:lvl4pPr>
    <a:lvl5pPr marL="7022592" algn="l" defTabSz="3511296" rtl="0" eaLnBrk="1" latinLnBrk="0" hangingPunct="1">
      <a:defRPr sz="4608" b="0" i="0" kern="1200">
        <a:solidFill>
          <a:schemeClr val="tx1"/>
        </a:solidFill>
        <a:latin typeface="Arial" charset="0"/>
        <a:ea typeface="+mn-ea"/>
        <a:cs typeface="+mn-cs"/>
      </a:defRPr>
    </a:lvl5pPr>
    <a:lvl6pPr marL="8778240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2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9019901-3816-7849-9A03-CDBB98ED1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6202876"/>
            <a:ext cx="21945600" cy="53439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D538D7-689C-1541-A8ED-8A40D861B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31546801"/>
            <a:ext cx="15617952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6F374-5F80-A04B-BAD3-95CCACF71C83}"/>
              </a:ext>
            </a:extLst>
          </p:cNvPr>
          <p:cNvSpPr/>
          <p:nvPr userDrawn="1"/>
        </p:nvSpPr>
        <p:spPr>
          <a:xfrm>
            <a:off x="4844716" y="0"/>
            <a:ext cx="12256168" cy="4937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33CCCE-1881-1543-80EA-D252A9E26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937759"/>
            <a:ext cx="21945599" cy="1316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7E4CBE-07BD-F445-8215-8F9238894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44716" y="0"/>
            <a:ext cx="12256168" cy="4937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">
            <a:extLst>
              <a:ext uri="{FF2B5EF4-FFF2-40B4-BE49-F238E27FC236}">
                <a16:creationId xmlns:a16="http://schemas.microsoft.com/office/drawing/2014/main" id="{9F834383-94D0-7E4C-BCAE-DAC829951A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25439" y="3"/>
            <a:ext cx="11155681" cy="4937757"/>
          </a:xfrm>
        </p:spPr>
        <p:txBody>
          <a:bodyPr bIns="0" anchor="ctr" anchorCtr="0">
            <a:noAutofit/>
          </a:bodyPr>
          <a:lstStyle>
            <a:lvl1pPr>
              <a:lnSpc>
                <a:spcPct val="112000"/>
              </a:lnSpc>
              <a:defRPr lang="en-CA" sz="480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CA" dirty="0">
                <a:solidFill>
                  <a:srgbClr val="FFFFFF"/>
                </a:solidFill>
                <a:effectLst/>
                <a:latin typeface="Univers LT Std" panose="020B0603020202020204" pitchFamily="34" charset="0"/>
              </a:rPr>
              <a:t>(Title Placeholder) </a:t>
            </a:r>
            <a:br>
              <a:rPr lang="en-CA" dirty="0">
                <a:solidFill>
                  <a:srgbClr val="FFFFFF"/>
                </a:solidFill>
                <a:effectLst/>
                <a:latin typeface="Univers LT Std" panose="020B0603020202020204" pitchFamily="34" charset="0"/>
              </a:rPr>
            </a:br>
            <a:r>
              <a:rPr lang="en-CA" dirty="0">
                <a:solidFill>
                  <a:srgbClr val="FFFFFF"/>
                </a:solidFill>
                <a:effectLst/>
                <a:latin typeface="Univers LT Std" panose="020B0603020202020204" pitchFamily="34" charset="0"/>
              </a:rPr>
              <a:t>Stacked versions of McMaster Logo Lockups can be download online through the brand resources library at </a:t>
            </a:r>
            <a:r>
              <a:rPr lang="en-CA" dirty="0" err="1">
                <a:solidFill>
                  <a:srgbClr val="FFFFFF"/>
                </a:solidFill>
                <a:effectLst/>
                <a:latin typeface="Univers LT Std" panose="020B0603020202020204" pitchFamily="34" charset="0"/>
              </a:rPr>
              <a:t>brand.mcmaster.ca</a:t>
            </a:r>
            <a:endParaRPr lang="en-CA" dirty="0">
              <a:solidFill>
                <a:srgbClr val="FFFFFF"/>
              </a:solidFill>
              <a:effectLst/>
              <a:latin typeface="Univers LT Std" panose="020B0603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F9644F-6016-9F4C-8A96-AEFADBD74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590" y="31722899"/>
            <a:ext cx="952500" cy="952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3A3D20-975C-984C-840A-10667043D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617952" y="31546801"/>
            <a:ext cx="6327647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McMaster Univesrity Brighter World Logo">
            <a:extLst>
              <a:ext uri="{FF2B5EF4-FFF2-40B4-BE49-F238E27FC236}">
                <a16:creationId xmlns:a16="http://schemas.microsoft.com/office/drawing/2014/main" id="{67216E59-2069-0342-8E4A-686E933749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78326" y="32029401"/>
            <a:ext cx="4406900" cy="406400"/>
          </a:xfrm>
          <a:prstGeom prst="rect">
            <a:avLst/>
          </a:prstGeom>
        </p:spPr>
      </p:pic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2D65C28B-027E-B549-B95D-D8DBB539E2C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459325" y="2763838"/>
            <a:ext cx="4081463" cy="1871662"/>
          </a:xfrm>
        </p:spPr>
        <p:txBody>
          <a:bodyPr/>
          <a:lstStyle/>
          <a:p>
            <a:r>
              <a:rPr lang="en-US" dirty="0"/>
              <a:t>Secondary Logo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478F0BC-32A3-E540-880B-CCF9D02D45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7459325" y="488471"/>
            <a:ext cx="4081463" cy="1871662"/>
          </a:xfrm>
        </p:spPr>
        <p:txBody>
          <a:bodyPr/>
          <a:lstStyle/>
          <a:p>
            <a:r>
              <a:rPr lang="en-US" dirty="0"/>
              <a:t>Secondary Logo</a:t>
            </a:r>
          </a:p>
        </p:txBody>
      </p:sp>
    </p:spTree>
    <p:extLst>
      <p:ext uri="{BB962C8B-B14F-4D97-AF65-F5344CB8AC3E}">
        <p14:creationId xmlns:p14="http://schemas.microsoft.com/office/powerpoint/2010/main" val="106162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 descr="Master Title"/>
          <p:cNvSpPr>
            <a:spLocks noGrp="1"/>
          </p:cNvSpPr>
          <p:nvPr>
            <p:ph type="title"/>
          </p:nvPr>
        </p:nvSpPr>
        <p:spPr>
          <a:xfrm>
            <a:off x="482145" y="0"/>
            <a:ext cx="21074522" cy="4830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" descr="Slide Content"/>
          <p:cNvSpPr>
            <a:spLocks noGrp="1"/>
          </p:cNvSpPr>
          <p:nvPr>
            <p:ph type="body" idx="1"/>
          </p:nvPr>
        </p:nvSpPr>
        <p:spPr>
          <a:xfrm>
            <a:off x="482145" y="5462393"/>
            <a:ext cx="21074522" cy="23943194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Divider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17380938" y="30463289"/>
            <a:ext cx="538682" cy="1752602"/>
          </a:xfrm>
          <a:prstGeom prst="rect">
            <a:avLst/>
          </a:prstGeom>
        </p:spPr>
        <p:txBody>
          <a:bodyPr vert="horz" lIns="68580" tIns="34290" rIns="68580" bIns="3429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92929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dirty="0">
                <a:solidFill>
                  <a:schemeClr val="tx1"/>
                </a:solidFill>
              </a:rPr>
              <a:t>|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68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/>
  <p:txStyles>
    <p:titleStyle>
      <a:lvl1pPr algn="l" defTabSz="342900" rtl="0" eaLnBrk="1" latinLnBrk="0" hangingPunct="1">
        <a:lnSpc>
          <a:spcPct val="150000"/>
        </a:lnSpc>
        <a:spcBef>
          <a:spcPct val="0"/>
        </a:spcBef>
        <a:buNone/>
        <a:defRPr sz="1800" b="0" i="0" kern="1200">
          <a:solidFill>
            <a:schemeClr val="accent1"/>
          </a:solidFill>
          <a:latin typeface="Arial" charset="0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rgbClr val="7C0040"/>
        </a:buClr>
        <a:buFont typeface="Arial"/>
        <a:buChar char="•"/>
        <a:defRPr sz="2000" b="0" i="0" kern="1200">
          <a:solidFill>
            <a:schemeClr val="tx1">
              <a:lumMod val="50000"/>
            </a:schemeClr>
          </a:solidFill>
          <a:latin typeface="Arial" charset="0"/>
          <a:ea typeface="+mn-ea"/>
          <a:cs typeface="+mn-cs"/>
        </a:defRPr>
      </a:lvl1pPr>
      <a:lvl2pPr marL="485213" indent="-214313" algn="l" defTabSz="3429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rgbClr val="7C0040"/>
        </a:buClr>
        <a:buSzPct val="65000"/>
        <a:buFont typeface="Courier New" panose="02070309020205020404" pitchFamily="49" charset="0"/>
        <a:buChar char="o"/>
        <a:defRPr sz="2000" b="0" i="0" kern="1200">
          <a:solidFill>
            <a:schemeClr val="tx1">
              <a:lumMod val="50000"/>
            </a:schemeClr>
          </a:solidFill>
          <a:latin typeface="Arial" charset="0"/>
          <a:ea typeface="+mn-ea"/>
          <a:cs typeface="+mn-cs"/>
        </a:defRPr>
      </a:lvl2pPr>
      <a:lvl3pPr marL="677250" indent="-171450" algn="l" defTabSz="3429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tx1">
            <a:lumMod val="60000"/>
            <a:lumOff val="40000"/>
          </a:schemeClr>
        </a:buClr>
        <a:buFont typeface="Arial"/>
        <a:buChar char="•"/>
        <a:defRPr sz="2000" b="0" i="0" kern="1200">
          <a:solidFill>
            <a:schemeClr val="tx1">
              <a:lumMod val="50000"/>
            </a:schemeClr>
          </a:solidFill>
          <a:latin typeface="Arial" charset="0"/>
          <a:ea typeface="+mn-ea"/>
          <a:cs typeface="+mn-cs"/>
        </a:defRPr>
      </a:lvl3pPr>
      <a:lvl4pPr marL="876150" indent="-171450" algn="l" defTabSz="3429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tx1">
            <a:lumMod val="60000"/>
            <a:lumOff val="40000"/>
          </a:schemeClr>
        </a:buClr>
        <a:buSzPct val="65000"/>
        <a:buFont typeface="Courier New" panose="02070309020205020404" pitchFamily="49" charset="0"/>
        <a:buChar char="o"/>
        <a:defRPr sz="2000" b="0" i="0" kern="1200">
          <a:solidFill>
            <a:schemeClr val="tx1">
              <a:lumMod val="50000"/>
            </a:schemeClr>
          </a:solidFill>
          <a:latin typeface="Arial" charset="0"/>
          <a:ea typeface="+mn-ea"/>
          <a:cs typeface="+mn-cs"/>
        </a:defRPr>
      </a:lvl4pPr>
      <a:lvl5pPr marL="1075050" indent="-171450" algn="l" defTabSz="3429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</a:schemeClr>
          </a:solidFill>
          <a:latin typeface="Arial" charset="0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Placeholder">
            <a:extLst>
              <a:ext uri="{FF2B5EF4-FFF2-40B4-BE49-F238E27FC236}">
                <a16:creationId xmlns:a16="http://schemas.microsoft.com/office/drawing/2014/main" id="{086D8C4F-CD8D-914E-8490-6DB86DB6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 b="1" dirty="0"/>
              <a:t>Comparing the Accuracy of Natural Language Processing (NLP) Tools’ Annotations of User Stories</a:t>
            </a:r>
          </a:p>
        </p:txBody>
      </p:sp>
      <p:pic>
        <p:nvPicPr>
          <p:cNvPr id="33" name="McMaster, Faculty of Health Sciences Logo">
            <a:extLst>
              <a:ext uri="{FF2B5EF4-FFF2-40B4-BE49-F238E27FC236}">
                <a16:creationId xmlns:a16="http://schemas.microsoft.com/office/drawing/2014/main" id="{135193DA-99FC-EF46-8B7A-88CFCDD0E5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5085" y="563059"/>
            <a:ext cx="3252462" cy="3911600"/>
          </a:xfrm>
          <a:prstGeom prst="rect">
            <a:avLst/>
          </a:prstGeom>
        </p:spPr>
      </p:pic>
      <p:sp>
        <p:nvSpPr>
          <p:cNvPr id="34" name="Authors Placeholder">
            <a:extLst>
              <a:ext uri="{FF2B5EF4-FFF2-40B4-BE49-F238E27FC236}">
                <a16:creationId xmlns:a16="http://schemas.microsoft.com/office/drawing/2014/main" id="{E6B3CD84-29A0-C040-B214-B980FAAEC197}"/>
              </a:ext>
            </a:extLst>
          </p:cNvPr>
          <p:cNvSpPr txBox="1">
            <a:spLocks/>
          </p:cNvSpPr>
          <p:nvPr/>
        </p:nvSpPr>
        <p:spPr>
          <a:xfrm>
            <a:off x="0" y="5063455"/>
            <a:ext cx="21945599" cy="642401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>
            <a:lvl1pPr marL="0" indent="0" algn="ctr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7C0040"/>
              </a:buClr>
              <a:buFont typeface="Arial"/>
              <a:buNone/>
              <a:defRPr sz="2900" b="0" i="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85213" indent="-214313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7C0040"/>
              </a:buClr>
              <a:buSzPct val="65000"/>
              <a:buFont typeface="Courier New" panose="02070309020205020404" pitchFamily="49" charset="0"/>
              <a:buChar char="o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2pPr>
            <a:lvl3pPr marL="677250" indent="-171450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3pPr>
            <a:lvl4pPr marL="876150" indent="-171450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65000"/>
              <a:buFont typeface="Courier New" panose="02070309020205020404" pitchFamily="49" charset="0"/>
              <a:buChar char="o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4pPr>
            <a:lvl5pPr marL="1075050" indent="-171450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Sathurshan Arulmohan</a:t>
            </a:r>
            <a:r>
              <a:rPr lang="en-US" baseline="30000" dirty="0"/>
              <a:t>1</a:t>
            </a:r>
            <a:r>
              <a:rPr lang="en-US" dirty="0"/>
              <a:t>, Sebastien Mosser PhD</a:t>
            </a:r>
            <a:r>
              <a:rPr lang="en-US" baseline="30000" dirty="0"/>
              <a:t>1</a:t>
            </a:r>
            <a:r>
              <a:rPr lang="en-US" dirty="0"/>
              <a:t>, Marie-Jean </a:t>
            </a:r>
            <a:r>
              <a:rPr lang="en-US" dirty="0" err="1"/>
              <a:t>Meurs</a:t>
            </a:r>
            <a:r>
              <a:rPr lang="en-US" dirty="0"/>
              <a:t> PhD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35" name="Authors Details Placeholder ">
            <a:extLst>
              <a:ext uri="{FF2B5EF4-FFF2-40B4-BE49-F238E27FC236}">
                <a16:creationId xmlns:a16="http://schemas.microsoft.com/office/drawing/2014/main" id="{C80E4099-E588-F54A-BBAE-3C672FB658A3}"/>
              </a:ext>
            </a:extLst>
          </p:cNvPr>
          <p:cNvSpPr txBox="1">
            <a:spLocks/>
          </p:cNvSpPr>
          <p:nvPr/>
        </p:nvSpPr>
        <p:spPr>
          <a:xfrm>
            <a:off x="0" y="5695962"/>
            <a:ext cx="21945599" cy="494739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>
            <a:lvl1pPr marL="0" indent="0" algn="ctr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7C0040"/>
              </a:buClr>
              <a:buFont typeface="Arial"/>
              <a:buNone/>
              <a:defRPr sz="2000" b="0" i="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85213" indent="-214313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7C0040"/>
              </a:buClr>
              <a:buSzPct val="65000"/>
              <a:buFont typeface="Courier New" panose="02070309020205020404" pitchFamily="49" charset="0"/>
              <a:buChar char="o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2pPr>
            <a:lvl3pPr marL="677250" indent="-171450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3pPr>
            <a:lvl4pPr marL="876150" indent="-171450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65000"/>
              <a:buFont typeface="Courier New" panose="02070309020205020404" pitchFamily="49" charset="0"/>
              <a:buChar char="o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4pPr>
            <a:lvl5pPr marL="1075050" indent="-171450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30000" dirty="0"/>
              <a:t>1</a:t>
            </a:r>
            <a:r>
              <a:rPr lang="en-US" dirty="0"/>
              <a:t> Department of Computing and Software, McMaster University, Hamilton, Canada.  </a:t>
            </a:r>
            <a:r>
              <a:rPr lang="en-US" baseline="30000" dirty="0"/>
              <a:t>2</a:t>
            </a:r>
            <a:r>
              <a:rPr lang="en-US" dirty="0"/>
              <a:t> Department of Computer Science, Université du Québec à Montréal, Montreal, Canada.</a:t>
            </a:r>
          </a:p>
        </p:txBody>
      </p:sp>
      <p:graphicFrame>
        <p:nvGraphicFramePr>
          <p:cNvPr id="22" name="Objectives Placeholder">
            <a:extLst>
              <a:ext uri="{FF2B5EF4-FFF2-40B4-BE49-F238E27FC236}">
                <a16:creationId xmlns:a16="http://schemas.microsoft.com/office/drawing/2014/main" id="{5C80260A-9C70-DC4E-85B2-F332C19F7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93216"/>
              </p:ext>
            </p:extLst>
          </p:nvPr>
        </p:nvGraphicFramePr>
        <p:xfrm>
          <a:off x="475488" y="18047368"/>
          <a:ext cx="6729984" cy="39859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471721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Objectives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3157004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Evaluate the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accuracy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of current NLP tools’ annotations of user stories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Compare the accuracy of all NLP tool’s annotations using a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benchmark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Manually annotate each user story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Implement a new NLP tool (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CRF 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[2]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) that will be more accurate at annotating than the current NLP tools</a:t>
                      </a: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graphicFrame>
        <p:nvGraphicFramePr>
          <p:cNvPr id="23" name="Results Placeholder">
            <a:extLst>
              <a:ext uri="{FF2B5EF4-FFF2-40B4-BE49-F238E27FC236}">
                <a16:creationId xmlns:a16="http://schemas.microsoft.com/office/drawing/2014/main" id="{59CF2DF6-27AB-B846-9434-0C45E8D22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5533"/>
              </p:ext>
            </p:extLst>
          </p:nvPr>
        </p:nvGraphicFramePr>
        <p:xfrm>
          <a:off x="14680586" y="6738861"/>
          <a:ext cx="6729984" cy="153397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Results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2593848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Different groupings of the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training sets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showed no significant changes to the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F-Measure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Groups of small training sets sometimes performed worse than using one global training set 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ECMFA-VN does not annotate Actions well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Visual </a:t>
                      </a:r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Narrator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annotates Primary Actions well but falls when annotating Personas and Entities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CRF annotates Actions, Entities, and Primary Entities better than all the other NLP tools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CRF can almost annotate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all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Personas and Primary Actions in a given set</a:t>
                      </a: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pic>
        <p:nvPicPr>
          <p:cNvPr id="86" name="Picture 85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26E6A3F0-9683-143D-DA80-5B019186A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0" y="24339310"/>
            <a:ext cx="1246811" cy="1859279"/>
          </a:xfrm>
          <a:prstGeom prst="rect">
            <a:avLst/>
          </a:prstGeom>
        </p:spPr>
      </p:pic>
      <p:graphicFrame>
        <p:nvGraphicFramePr>
          <p:cNvPr id="24" name="Conclusions Placeholder">
            <a:extLst>
              <a:ext uri="{FF2B5EF4-FFF2-40B4-BE49-F238E27FC236}">
                <a16:creationId xmlns:a16="http://schemas.microsoft.com/office/drawing/2014/main" id="{D6352B7A-DA54-BA47-AC1B-B8795D7CB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76707"/>
              </p:ext>
            </p:extLst>
          </p:nvPr>
        </p:nvGraphicFramePr>
        <p:xfrm>
          <a:off x="14680586" y="21763553"/>
          <a:ext cx="6789526" cy="43669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89526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Conclusions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2593848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CRF annotates user stories well compared to existing NLP tools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Still has room for further improvement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Train CRF with only POS tags when training set is large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Larger training sets have repeated words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To scale CRF, we want to avoid word </a:t>
                      </a:r>
                    </a:p>
                    <a:p>
                      <a:pPr marL="342900" lvl="1" indent="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 dependencies</a:t>
                      </a: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ECMFA-VN and Visual Narrator’s calculations are</a:t>
                      </a:r>
                    </a:p>
                    <a:p>
                      <a:pPr marL="0" lvl="0" indent="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 redundant in most cases</a:t>
                      </a: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graphicFrame>
        <p:nvGraphicFramePr>
          <p:cNvPr id="9" name="References Placeholder">
            <a:extLst>
              <a:ext uri="{FF2B5EF4-FFF2-40B4-BE49-F238E27FC236}">
                <a16:creationId xmlns:a16="http://schemas.microsoft.com/office/drawing/2014/main" id="{0991CEED-CAC9-1A45-96C2-F6E9542F7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44103"/>
              </p:ext>
            </p:extLst>
          </p:nvPr>
        </p:nvGraphicFramePr>
        <p:xfrm>
          <a:off x="475488" y="26536685"/>
          <a:ext cx="6729984" cy="42981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Future Work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2593848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Evaluate CRF performance with different ratios of training and testing set sizes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Evaluate CRF trained models on new datasets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Improve CRF’s relation annotations using syntactic trees and proximity matching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Identify Contains and secondary relations</a:t>
                      </a: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Evaluate the accuracy of NLP tools’ relation annotations with the benchmark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sp>
        <p:nvSpPr>
          <p:cNvPr id="21" name="Main Contact Placeholder">
            <a:extLst>
              <a:ext uri="{FF2B5EF4-FFF2-40B4-BE49-F238E27FC236}">
                <a16:creationId xmlns:a16="http://schemas.microsoft.com/office/drawing/2014/main" id="{2A1FC641-46D8-5D48-957C-DCF21A32D34E}"/>
              </a:ext>
            </a:extLst>
          </p:cNvPr>
          <p:cNvSpPr txBox="1"/>
          <p:nvPr/>
        </p:nvSpPr>
        <p:spPr>
          <a:xfrm>
            <a:off x="1658112" y="31766256"/>
            <a:ext cx="51373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Sathurshan Arulmohan</a:t>
            </a:r>
          </a:p>
          <a:p>
            <a:r>
              <a:rPr lang="en-US" sz="1800" dirty="0">
                <a:solidFill>
                  <a:schemeClr val="bg1"/>
                </a:solidFill>
              </a:rPr>
              <a:t>Undergraduate Software Engineering</a:t>
            </a:r>
          </a:p>
        </p:txBody>
      </p:sp>
      <p:sp>
        <p:nvSpPr>
          <p:cNvPr id="19" name="Main Contact Details Placeholder 1">
            <a:extLst>
              <a:ext uri="{FF2B5EF4-FFF2-40B4-BE49-F238E27FC236}">
                <a16:creationId xmlns:a16="http://schemas.microsoft.com/office/drawing/2014/main" id="{CADEC9AB-E8F5-9C49-A5C0-3D203B63F605}"/>
              </a:ext>
            </a:extLst>
          </p:cNvPr>
          <p:cNvSpPr txBox="1"/>
          <p:nvPr/>
        </p:nvSpPr>
        <p:spPr>
          <a:xfrm>
            <a:off x="6149662" y="31926846"/>
            <a:ext cx="532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McMaster University, Department of Computing and Software, Faculty of Engineering</a:t>
            </a:r>
          </a:p>
        </p:txBody>
      </p:sp>
      <p:sp>
        <p:nvSpPr>
          <p:cNvPr id="20" name="Main Contact Details Placeholder 2">
            <a:extLst>
              <a:ext uri="{FF2B5EF4-FFF2-40B4-BE49-F238E27FC236}">
                <a16:creationId xmlns:a16="http://schemas.microsoft.com/office/drawing/2014/main" id="{EA31B8CD-0336-5F46-920C-AAA31F0F41AA}"/>
              </a:ext>
            </a:extLst>
          </p:cNvPr>
          <p:cNvSpPr txBox="1"/>
          <p:nvPr/>
        </p:nvSpPr>
        <p:spPr>
          <a:xfrm>
            <a:off x="11681138" y="31926846"/>
            <a:ext cx="365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Email:  arulmohs@mcmaster.ca</a:t>
            </a:r>
          </a:p>
        </p:txBody>
      </p:sp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EBCE5032-AF82-EB27-F6C7-AB523CC5C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1612" y="298881"/>
            <a:ext cx="1982321" cy="3094623"/>
          </a:xfrm>
          <a:prstGeom prst="rect">
            <a:avLst/>
          </a:prstGeom>
        </p:spPr>
      </p:pic>
      <p:graphicFrame>
        <p:nvGraphicFramePr>
          <p:cNvPr id="48" name="Conclusions Placeholder">
            <a:extLst>
              <a:ext uri="{FF2B5EF4-FFF2-40B4-BE49-F238E27FC236}">
                <a16:creationId xmlns:a16="http://schemas.microsoft.com/office/drawing/2014/main" id="{0FBEF1EE-3EC5-3560-63F7-005E12E2A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4175"/>
              </p:ext>
            </p:extLst>
          </p:nvPr>
        </p:nvGraphicFramePr>
        <p:xfrm>
          <a:off x="475488" y="6738861"/>
          <a:ext cx="6729984" cy="70339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Agile Software Development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2593848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Agile Software Development consists of a feedback loop, </a:t>
                      </a:r>
                      <a:r>
                        <a:rPr lang="en-US" sz="2000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Fig 1,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[1]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Product owner receives feedback from end-users and converts it into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 stories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to store in the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product backlog 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Developers (Dev) team uses feedback from the operations (Ops) team and from user stories in the product backlog to improve the product</a:t>
                      </a: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problem is that the product backlog does not yet provide immediate feedback to Dev. team [1]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Slows down the feedback loop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Overlapping or similar feedback may not be considered at once</a:t>
                      </a: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 approach uses 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NLP tools </a:t>
                      </a: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 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automatically extract valuable information</a:t>
                      </a: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from user stories to shorten the feedback loop [1]</a:t>
                      </a: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grpSp>
        <p:nvGrpSpPr>
          <p:cNvPr id="51" name="Group 50">
            <a:extLst>
              <a:ext uri="{FF2B5EF4-FFF2-40B4-BE49-F238E27FC236}">
                <a16:creationId xmlns:a16="http://schemas.microsoft.com/office/drawing/2014/main" id="{1BFD5795-C7EA-F64B-43D2-6E4749C19602}"/>
              </a:ext>
            </a:extLst>
          </p:cNvPr>
          <p:cNvGrpSpPr/>
          <p:nvPr/>
        </p:nvGrpSpPr>
        <p:grpSpPr>
          <a:xfrm>
            <a:off x="354813" y="13864542"/>
            <a:ext cx="6971333" cy="3793321"/>
            <a:chOff x="354813" y="12561793"/>
            <a:chExt cx="6971333" cy="379332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B4D3411-3AE0-FD57-DC04-8BBD53354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571" r="3648" b="2442"/>
            <a:stretch/>
          </p:blipFill>
          <p:spPr>
            <a:xfrm>
              <a:off x="354813" y="12561793"/>
              <a:ext cx="6971333" cy="347114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A75E37-4DA7-B7AA-671A-1C0978E2EA30}"/>
                </a:ext>
              </a:extLst>
            </p:cNvPr>
            <p:cNvSpPr txBox="1"/>
            <p:nvPr/>
          </p:nvSpPr>
          <p:spPr>
            <a:xfrm>
              <a:off x="785661" y="16031949"/>
              <a:ext cx="610963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i="1" dirty="0">
                  <a:solidFill>
                    <a:schemeClr val="tx1">
                      <a:lumMod val="50000"/>
                    </a:schemeClr>
                  </a:solidFill>
                </a:rPr>
                <a:t>Figure 1:</a:t>
              </a:r>
              <a:r>
                <a:rPr lang="en-CA" sz="1500" dirty="0">
                  <a:solidFill>
                    <a:schemeClr val="tx1">
                      <a:lumMod val="50000"/>
                    </a:schemeClr>
                  </a:solidFill>
                </a:rPr>
                <a:t> Agile software development feedback loop for a product. [1]</a:t>
              </a:r>
              <a:endParaRPr lang="en-CA" sz="150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52" name="References Placeholder">
            <a:extLst>
              <a:ext uri="{FF2B5EF4-FFF2-40B4-BE49-F238E27FC236}">
                <a16:creationId xmlns:a16="http://schemas.microsoft.com/office/drawing/2014/main" id="{90F23AD7-4E02-CAC9-EFB3-CF2A9D826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04407"/>
              </p:ext>
            </p:extLst>
          </p:nvPr>
        </p:nvGraphicFramePr>
        <p:xfrm>
          <a:off x="7459726" y="26308637"/>
          <a:ext cx="13950844" cy="51489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95084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745833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References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3527207">
                <a:tc>
                  <a:txBody>
                    <a:bodyPr/>
                    <a:lstStyle/>
                    <a:p>
                      <a:pPr marL="342900" lvl="1" indent="-4572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   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 Mosser, C. </a:t>
                      </a:r>
                      <a:r>
                        <a:rPr lang="en-CA" sz="19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Pulgar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V. </a:t>
                      </a:r>
                      <a:r>
                        <a:rPr lang="en-CA" sz="19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Reinhar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“Modelling Agile Backlogs as Composable Artifacts to support Developers and Product        </a:t>
                      </a:r>
                    </a:p>
                    <a:p>
                      <a:pPr marL="342900" lvl="1" indent="-4572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Owners”, </a:t>
                      </a:r>
                      <a:r>
                        <a:rPr lang="en-CA" sz="1900" b="0" i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of Object Technology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Volume 21, no. 3, July 2022, pp. 3:1-15, doi:10.5381/jot.2022.21.3.a3.</a:t>
                      </a:r>
                    </a:p>
                    <a:p>
                      <a:pPr marL="342900" lvl="1" indent="-4572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	  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 Mosser, </a:t>
                      </a: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“ace-</a:t>
                      </a:r>
                      <a:r>
                        <a:rPr lang="en-CA" sz="1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CA" sz="1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crfsuite</a:t>
                      </a: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Scikit-learn inspired API for </a:t>
                      </a:r>
                      <a:r>
                        <a:rPr lang="en-CA" sz="1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CRFsuite</a:t>
                      </a: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 https://github.com/ace-design/ace-sklearn-crfsuite  </a:t>
                      </a:r>
                    </a:p>
                    <a:p>
                      <a:pPr marL="342900" lvl="1" indent="-4572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[accessed July 29, 2022] </a:t>
                      </a:r>
                    </a:p>
                    <a:p>
                      <a:pPr marL="0" indent="-4572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	  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F. </a:t>
                      </a:r>
                      <a:r>
                        <a:rPr lang="en-CA" sz="19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Dalpiaz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“Requirements data sets (user stories)”, Mendeley Data, V1, July 2018, </a:t>
                      </a:r>
                      <a:r>
                        <a:rPr lang="en-CA" sz="19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10.17632/7zbk8zsd8y.1 </a:t>
                      </a:r>
                    </a:p>
                    <a:p>
                      <a:pPr marL="0" indent="-4572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[accessed May 02, 2022]</a:t>
                      </a:r>
                    </a:p>
                    <a:p>
                      <a:pPr marL="0" marR="0" lvl="0" indent="-4572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	  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H. Nakayama et al., “</a:t>
                      </a:r>
                      <a:r>
                        <a:rPr lang="en-CA" sz="19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Doccano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Open source annotation tool for machine learning practitioners.” </a:t>
                      </a:r>
                    </a:p>
                    <a:p>
                      <a:pPr marL="0" marR="0" lvl="0" indent="-4572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https://github.com/doccano/doccano [accessed May 00, 2022]</a:t>
                      </a:r>
                    </a:p>
                    <a:p>
                      <a:pPr marL="0" marR="0" lvl="0" indent="-4572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	  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MJ </a:t>
                      </a:r>
                      <a:r>
                        <a:rPr lang="en-CA" sz="19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Robeer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9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S.Mosser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 al.  </a:t>
                      </a: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“Visual Narrator” https://github.com/MarcelRobeer/VisualNarrator [accessed May 02, 2022]</a:t>
                      </a:r>
                    </a:p>
                    <a:p>
                      <a:pPr marL="342900" marR="0" lvl="1" indent="-4572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	  </a:t>
                      </a:r>
                      <a:r>
                        <a:rPr lang="en-CA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 Qi, Y. Zhang, Y. Zhang, J. Bolton, C.D. Manning. ”</a:t>
                      </a:r>
                      <a:r>
                        <a:rPr lang="en-CA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Stanza: A Python Natural Language Processing Toolkit for Many Human </a:t>
                      </a:r>
                    </a:p>
                    <a:p>
                      <a:pPr marL="342900" marR="0" lvl="1" indent="-4572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CA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Languages.”</a:t>
                      </a:r>
                      <a:r>
                        <a:rPr lang="en-CA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2020. </a:t>
                      </a:r>
                      <a:r>
                        <a:rPr lang="it-IT" sz="1900" dirty="0"/>
                        <a:t>https:// stanfordnlp.github.io/stanza/. 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[accessed June 10, 2022]</a:t>
                      </a: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graphicFrame>
        <p:nvGraphicFramePr>
          <p:cNvPr id="53" name="Objectives Placeholder">
            <a:extLst>
              <a:ext uri="{FF2B5EF4-FFF2-40B4-BE49-F238E27FC236}">
                <a16:creationId xmlns:a16="http://schemas.microsoft.com/office/drawing/2014/main" id="{3D9B9EFA-C455-75FE-C60B-20A354B31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39273"/>
              </p:ext>
            </p:extLst>
          </p:nvPr>
        </p:nvGraphicFramePr>
        <p:xfrm>
          <a:off x="354813" y="21763553"/>
          <a:ext cx="6729984" cy="418579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471721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User Stories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315700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The only publicly available and reusable dataset is published by</a:t>
                      </a:r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00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Dalpiaz</a:t>
                      </a:r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[1],[3]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Consist of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22 backlogs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with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1670 unique valid user stories </a:t>
                      </a: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Each user story contains a similar format [1]:</a:t>
                      </a:r>
                    </a:p>
                    <a:p>
                      <a:pPr marL="0" lvl="0" indent="0" algn="ctr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b="0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“&lt;PID&gt;, As a &lt;Persona&gt;, I want to &lt;perform action on entities&gt;, so that &lt;benefit&gt;.”</a:t>
                      </a:r>
                    </a:p>
                    <a:p>
                      <a:pPr marL="0" lvl="0" indent="0" algn="l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Note: some user stories are poorly written and may not have any entities or a benefit.</a:t>
                      </a: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graphicFrame>
        <p:nvGraphicFramePr>
          <p:cNvPr id="54" name="Conclusions Placeholder">
            <a:extLst>
              <a:ext uri="{FF2B5EF4-FFF2-40B4-BE49-F238E27FC236}">
                <a16:creationId xmlns:a16="http://schemas.microsoft.com/office/drawing/2014/main" id="{42E941B7-46D4-8FBB-27BE-C8F89D351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833827"/>
              </p:ext>
            </p:extLst>
          </p:nvPr>
        </p:nvGraphicFramePr>
        <p:xfrm>
          <a:off x="7578037" y="6738860"/>
          <a:ext cx="6729984" cy="15294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Annotations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2593848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000" b="1" u="sng" dirty="0">
                          <a:solidFill>
                            <a:schemeClr val="accent1"/>
                          </a:solidFill>
                        </a:rPr>
                        <a:t>Benchmark (Baseline Annotations)</a:t>
                      </a:r>
                      <a:endParaRPr lang="en-US" sz="2000" b="1" u="sng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Each story was manually annotated on </a:t>
                      </a:r>
                      <a:r>
                        <a:rPr lang="en-US" sz="20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Doccano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[4]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Ensures that a benchmark exists for comparing the accuracy of NLP tools’ annotations</a:t>
                      </a: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Annotations include: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Labels:</a:t>
                      </a:r>
                    </a:p>
                    <a:p>
                      <a:pPr marL="342900" lvl="1" indent="0">
                        <a:lnSpc>
                          <a:spcPct val="130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	     : Project ID</a:t>
                      </a:r>
                    </a:p>
                    <a:p>
                      <a:pPr marL="342900" lvl="1" indent="0">
                        <a:lnSpc>
                          <a:spcPct val="130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		     : The main person of the story</a:t>
                      </a:r>
                    </a:p>
                    <a:p>
                      <a:pPr marL="342900" lvl="1" indent="0">
                        <a:lnSpc>
                          <a:spcPct val="130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		   : An action done by the Persona or an Entity</a:t>
                      </a:r>
                    </a:p>
                    <a:p>
                      <a:pPr marL="342900" lvl="1" indent="0">
                        <a:lnSpc>
                          <a:spcPct val="130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		  : Word(s) that represents an element </a:t>
                      </a:r>
                    </a:p>
                    <a:p>
                      <a:pPr marL="342900" lvl="1" indent="0">
                        <a:lnSpc>
                          <a:spcPct val="130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		   : The outcome of the primary action</a:t>
                      </a:r>
                    </a:p>
                    <a:p>
                      <a:pPr marL="342900" lvl="1" indent="0">
                        <a:lnSpc>
                          <a:spcPct val="130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Note: </a:t>
                      </a:r>
                      <a:r>
                        <a:rPr lang="en-US" sz="15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Qualifiers </a:t>
                      </a: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such as adjectives are included in Action and Entity annotations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Relations (between two labels):</a:t>
                      </a:r>
                    </a:p>
                    <a:p>
                      <a:pPr marL="342900" lvl="1" indent="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		    : relation of a Persona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triggering an Action</a:t>
                      </a: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1" indent="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		    : relation of Action targeting an Entity</a:t>
                      </a:r>
                    </a:p>
                    <a:p>
                      <a:pPr marL="342900" lvl="1" indent="0">
                        <a:lnSpc>
                          <a:spcPct val="120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			: relation of an Entity containing another Entity</a:t>
                      </a:r>
                    </a:p>
                    <a:p>
                      <a:pPr marL="342900" lvl="1" indent="0">
                        <a:lnSpc>
                          <a:spcPct val="120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200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1" indent="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Actions and Entities are further categorized 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Primary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 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Main Action/Entity of the story</a:t>
                      </a: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685800" marR="0" lvl="1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Secondary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 All other 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Action/Entity in the story</a:t>
                      </a: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000" b="1" u="sng" dirty="0">
                          <a:solidFill>
                            <a:schemeClr val="accent1"/>
                          </a:solidFill>
                        </a:rPr>
                        <a:t>NLP Annotations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1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Simple NLP</a:t>
                      </a:r>
                      <a:r>
                        <a:rPr lang="en-US" sz="2000" b="0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2000" b="1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Developed a very simple annotation tool that depends on a dictionary of words</a:t>
                      </a:r>
                    </a:p>
                    <a:p>
                      <a:pPr marL="685800" marR="0" lvl="1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Used to determine if other NLP tools are redundant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1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ECMFA-VN</a:t>
                      </a:r>
                      <a:r>
                        <a:rPr lang="en-US" sz="2000" b="0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Annotations of stories were already given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1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 Narrator</a:t>
                      </a:r>
                      <a:r>
                        <a:rPr lang="en-US" sz="2000" b="0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Blackbox tool that outputs only primary annotations [5]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1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CRF</a:t>
                      </a:r>
                      <a:r>
                        <a:rPr lang="en-US" sz="2000" b="0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An updated version of </a:t>
                      </a:r>
                      <a:r>
                        <a:rPr lang="en-US" sz="2000" b="0" u="none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sklearn-crfsuite</a:t>
                      </a:r>
                      <a:r>
                        <a:rPr lang="en-US" sz="2000" b="0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that learns from a pre-annotated training set of stories </a:t>
                      </a:r>
                    </a:p>
                    <a:p>
                      <a:pPr marL="685800" marR="0" lvl="1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0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Relies on pre-set </a:t>
                      </a:r>
                      <a:r>
                        <a:rPr lang="en-US" sz="2000" b="1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  <a:r>
                        <a:rPr lang="en-US" sz="2000" b="0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000" b="1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  <a:r>
                        <a:rPr lang="en-US" sz="2000" b="0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that affect its learning </a:t>
                      </a: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grpSp>
        <p:nvGrpSpPr>
          <p:cNvPr id="65" name="Group 64">
            <a:extLst>
              <a:ext uri="{FF2B5EF4-FFF2-40B4-BE49-F238E27FC236}">
                <a16:creationId xmlns:a16="http://schemas.microsoft.com/office/drawing/2014/main" id="{35E11095-1C13-C6A5-FACE-9F6179543F12}"/>
              </a:ext>
            </a:extLst>
          </p:cNvPr>
          <p:cNvGrpSpPr/>
          <p:nvPr/>
        </p:nvGrpSpPr>
        <p:grpSpPr>
          <a:xfrm>
            <a:off x="8154511" y="9796497"/>
            <a:ext cx="907089" cy="1988570"/>
            <a:chOff x="8469630" y="10169250"/>
            <a:chExt cx="907089" cy="1988570"/>
          </a:xfrm>
        </p:grpSpPr>
        <p:pic>
          <p:nvPicPr>
            <p:cNvPr id="58" name="Picture 57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FE48B606-111B-5367-850F-662C66742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52" t="12828" r="71491" b="50772"/>
            <a:stretch/>
          </p:blipFill>
          <p:spPr>
            <a:xfrm>
              <a:off x="8469630" y="10570053"/>
              <a:ext cx="907089" cy="407246"/>
            </a:xfrm>
            <a:prstGeom prst="rect">
              <a:avLst/>
            </a:prstGeom>
          </p:spPr>
        </p:pic>
        <p:pic>
          <p:nvPicPr>
            <p:cNvPr id="61" name="Picture 60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0A31F35C-8F3F-0376-3913-A82C26515F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1833" t="13425" r="25794" b="51611"/>
            <a:stretch/>
          </p:blipFill>
          <p:spPr>
            <a:xfrm>
              <a:off x="8471516" y="10978847"/>
              <a:ext cx="774136" cy="391800"/>
            </a:xfrm>
            <a:prstGeom prst="rect">
              <a:avLst/>
            </a:prstGeom>
          </p:spPr>
        </p:pic>
        <p:pic>
          <p:nvPicPr>
            <p:cNvPr id="59" name="Picture 58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01166462-41E4-D1C3-814E-09DCFC684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16" t="52917" r="81702" b="12118"/>
            <a:stretch/>
          </p:blipFill>
          <p:spPr>
            <a:xfrm>
              <a:off x="8469630" y="10169250"/>
              <a:ext cx="573324" cy="403666"/>
            </a:xfrm>
            <a:prstGeom prst="rect">
              <a:avLst/>
            </a:prstGeom>
          </p:spPr>
        </p:pic>
        <p:pic>
          <p:nvPicPr>
            <p:cNvPr id="60" name="Picture 59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BE63396B-A216-27B6-99F4-77F2FDFF15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9706" t="12972" r="49945" b="50627"/>
            <a:stretch/>
          </p:blipFill>
          <p:spPr>
            <a:xfrm>
              <a:off x="8469630" y="11384181"/>
              <a:ext cx="705400" cy="408640"/>
            </a:xfrm>
            <a:prstGeom prst="rect">
              <a:avLst/>
            </a:prstGeom>
          </p:spPr>
        </p:pic>
        <p:pic>
          <p:nvPicPr>
            <p:cNvPr id="62" name="Picture 61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DB46391C-C5CE-FC31-CFFB-2038D41A33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5813" t="13402" r="1048" b="51633"/>
            <a:stretch/>
          </p:blipFill>
          <p:spPr>
            <a:xfrm>
              <a:off x="8469630" y="11779497"/>
              <a:ext cx="773094" cy="378323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294A1C9-5C5A-5577-F927-6DDF120A5389}"/>
              </a:ext>
            </a:extLst>
          </p:cNvPr>
          <p:cNvGrpSpPr/>
          <p:nvPr/>
        </p:nvGrpSpPr>
        <p:grpSpPr>
          <a:xfrm>
            <a:off x="7631155" y="13834324"/>
            <a:ext cx="6623747" cy="2675792"/>
            <a:chOff x="7631155" y="14565778"/>
            <a:chExt cx="6623747" cy="267579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3ECD4E0-D359-8C12-A127-F11393E8DD53}"/>
                </a:ext>
              </a:extLst>
            </p:cNvPr>
            <p:cNvGrpSpPr/>
            <p:nvPr/>
          </p:nvGrpSpPr>
          <p:grpSpPr>
            <a:xfrm>
              <a:off x="7631155" y="14565778"/>
              <a:ext cx="6623747" cy="2426868"/>
              <a:chOff x="7631155" y="14565778"/>
              <a:chExt cx="6623747" cy="2426868"/>
            </a:xfrm>
          </p:grpSpPr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508AB924-DC68-78B3-293C-2F8C66F8B4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t="8218" r="40684"/>
              <a:stretch/>
            </p:blipFill>
            <p:spPr>
              <a:xfrm>
                <a:off x="7631155" y="14565778"/>
                <a:ext cx="6623747" cy="1254744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E1816956-C4D1-FEE2-E097-1C9C81D810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59119" t="8822"/>
              <a:stretch/>
            </p:blipFill>
            <p:spPr>
              <a:xfrm>
                <a:off x="7698711" y="15800889"/>
                <a:ext cx="4364627" cy="1191757"/>
              </a:xfrm>
              <a:prstGeom prst="rect">
                <a:avLst/>
              </a:prstGeom>
            </p:spPr>
          </p:pic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6CAD498-D217-0FD7-543F-E0A6A4775988}"/>
                </a:ext>
              </a:extLst>
            </p:cNvPr>
            <p:cNvSpPr txBox="1"/>
            <p:nvPr/>
          </p:nvSpPr>
          <p:spPr>
            <a:xfrm>
              <a:off x="8349476" y="16918405"/>
              <a:ext cx="51871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i="1" dirty="0">
                  <a:solidFill>
                    <a:schemeClr val="tx1">
                      <a:lumMod val="50000"/>
                    </a:schemeClr>
                  </a:solidFill>
                </a:rPr>
                <a:t>Figure 2:</a:t>
              </a:r>
              <a:r>
                <a:rPr lang="en-US" sz="1500" i="0" dirty="0">
                  <a:solidFill>
                    <a:schemeClr val="tx1">
                      <a:lumMod val="50000"/>
                    </a:schemeClr>
                  </a:solidFill>
                </a:rPr>
                <a:t> Example annotation from backlog g16-racdam</a:t>
              </a:r>
              <a:r>
                <a:rPr lang="en-CA" sz="1500" i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150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A3FBE76-FD98-D91D-E00D-6E8F82E8209F}"/>
              </a:ext>
            </a:extLst>
          </p:cNvPr>
          <p:cNvGrpSpPr/>
          <p:nvPr/>
        </p:nvGrpSpPr>
        <p:grpSpPr>
          <a:xfrm>
            <a:off x="8169901" y="12755926"/>
            <a:ext cx="872539" cy="1137790"/>
            <a:chOff x="8485511" y="12557725"/>
            <a:chExt cx="872539" cy="1137790"/>
          </a:xfrm>
        </p:grpSpPr>
        <p:pic>
          <p:nvPicPr>
            <p:cNvPr id="56" name="Picture 55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D9A7FD2B-B008-ECC8-FFB1-D05F6B3E63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202" t="18285" r="67650" b="22911"/>
            <a:stretch/>
          </p:blipFill>
          <p:spPr>
            <a:xfrm>
              <a:off x="8488424" y="12557725"/>
              <a:ext cx="829512" cy="385863"/>
            </a:xfrm>
            <a:prstGeom prst="rect">
              <a:avLst/>
            </a:prstGeom>
          </p:spPr>
        </p:pic>
        <p:pic>
          <p:nvPicPr>
            <p:cNvPr id="63" name="Picture 62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E08F107C-0E20-3576-9853-20D2072F8C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4687" t="17740" r="36114" b="23456"/>
            <a:stretch/>
          </p:blipFill>
          <p:spPr>
            <a:xfrm>
              <a:off x="8488424" y="12934061"/>
              <a:ext cx="810876" cy="389446"/>
            </a:xfrm>
            <a:prstGeom prst="rect">
              <a:avLst/>
            </a:prstGeom>
          </p:spPr>
        </p:pic>
        <p:pic>
          <p:nvPicPr>
            <p:cNvPr id="64" name="Picture 63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E01DD45F-FF9F-6842-A7A8-F06EE7C10B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5785" t="17536" r="1628" b="23375"/>
            <a:stretch/>
          </p:blipFill>
          <p:spPr>
            <a:xfrm>
              <a:off x="8485511" y="13318201"/>
              <a:ext cx="872539" cy="377314"/>
            </a:xfrm>
            <a:prstGeom prst="rect">
              <a:avLst/>
            </a:prstGeom>
          </p:spPr>
        </p:pic>
      </p:grpSp>
      <p:graphicFrame>
        <p:nvGraphicFramePr>
          <p:cNvPr id="38" name="Objectives Placeholder">
            <a:extLst>
              <a:ext uri="{FF2B5EF4-FFF2-40B4-BE49-F238E27FC236}">
                <a16:creationId xmlns:a16="http://schemas.microsoft.com/office/drawing/2014/main" id="{2C7100BF-FBBF-F087-6071-01DF47683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722031"/>
              </p:ext>
            </p:extLst>
          </p:nvPr>
        </p:nvGraphicFramePr>
        <p:xfrm>
          <a:off x="7459726" y="21763553"/>
          <a:ext cx="6729984" cy="36751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471721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Comparing Modes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315700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Three modes of comparison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Strict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 Must EXACTLY match baseline annotations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Inclusion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 Baseline results are part of NLP’s results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Relaxed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 Qualifiers within annotations are ignored</a:t>
                      </a:r>
                      <a:endParaRPr lang="en-US" sz="20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AB40CBF-AFB7-DEE1-BC95-1279F5265C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91548" y="3393504"/>
            <a:ext cx="4571910" cy="1544256"/>
          </a:xfrm>
          <a:prstGeom prst="rect">
            <a:avLst/>
          </a:prstGeom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DF8C273-8A94-69E9-F5EA-1C084BF6B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74646"/>
              </p:ext>
            </p:extLst>
          </p:nvPr>
        </p:nvGraphicFramePr>
        <p:xfrm>
          <a:off x="7559086" y="24295431"/>
          <a:ext cx="6767882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802">
                  <a:extLst>
                    <a:ext uri="{9D8B030D-6E8A-4147-A177-3AD203B41FA5}">
                      <a16:colId xmlns:a16="http://schemas.microsoft.com/office/drawing/2014/main" val="2626311366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879084709"/>
                    </a:ext>
                  </a:extLst>
                </a:gridCol>
                <a:gridCol w="1183640">
                  <a:extLst>
                    <a:ext uri="{9D8B030D-6E8A-4147-A177-3AD203B41FA5}">
                      <a16:colId xmlns:a16="http://schemas.microsoft.com/office/drawing/2014/main" val="270523284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522752818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429008475"/>
                    </a:ext>
                  </a:extLst>
                </a:gridCol>
              </a:tblGrid>
              <a:tr h="306495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Baseline 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NLP Tool 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50" dirty="0"/>
                        <a:t>Strict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50" dirty="0"/>
                        <a:t>Inclusion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50" dirty="0"/>
                        <a:t>Relaxed Comparison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3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75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Many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1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User’s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[User, datasets]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67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670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97D6F8D-70B9-3131-BB9F-F774607A592F}"/>
              </a:ext>
            </a:extLst>
          </p:cNvPr>
          <p:cNvSpPr txBox="1"/>
          <p:nvPr/>
        </p:nvSpPr>
        <p:spPr>
          <a:xfrm>
            <a:off x="9082580" y="23916936"/>
            <a:ext cx="3780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Example Comparison Results 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1B0B781-7587-670F-D7F5-614194761DAB}"/>
              </a:ext>
            </a:extLst>
          </p:cNvPr>
          <p:cNvGrpSpPr/>
          <p:nvPr/>
        </p:nvGrpSpPr>
        <p:grpSpPr>
          <a:xfrm>
            <a:off x="14273393" y="12185968"/>
            <a:ext cx="7619999" cy="7109974"/>
            <a:chOff x="14325600" y="7271046"/>
            <a:chExt cx="7619999" cy="710997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BE9C1F2-0F77-8FF2-3B11-579E7F3B3968}"/>
                </a:ext>
              </a:extLst>
            </p:cNvPr>
            <p:cNvGrpSpPr/>
            <p:nvPr/>
          </p:nvGrpSpPr>
          <p:grpSpPr>
            <a:xfrm>
              <a:off x="14325600" y="7271046"/>
              <a:ext cx="7600170" cy="3569133"/>
              <a:chOff x="14325600" y="7271046"/>
              <a:chExt cx="7600170" cy="3569133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4CD772F2-470C-3F2F-138A-0FC2028F7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rcRect t="473" b="473"/>
              <a:stretch/>
            </p:blipFill>
            <p:spPr>
              <a:xfrm>
                <a:off x="14325600" y="7271046"/>
                <a:ext cx="7597079" cy="3098637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E9C137-E611-D9EB-ED74-C7067DBE7736}"/>
                  </a:ext>
                </a:extLst>
              </p:cNvPr>
              <p:cNvSpPr txBox="1"/>
              <p:nvPr/>
            </p:nvSpPr>
            <p:spPr>
              <a:xfrm>
                <a:off x="14506175" y="10286181"/>
                <a:ext cx="741959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500" i="1" dirty="0"/>
                  <a:t>Figure 4:</a:t>
                </a:r>
                <a:r>
                  <a:rPr lang="en-CA" sz="1500" dirty="0"/>
                  <a:t> Annotation benchmark comparison results using a set that contains 20% of </a:t>
                </a:r>
              </a:p>
              <a:p>
                <a:pPr algn="ctr"/>
                <a:r>
                  <a:rPr lang="en-CA" sz="1500" dirty="0"/>
                  <a:t>the user stories in the dataset.</a:t>
                </a:r>
                <a:endParaRPr lang="en-CA" sz="1500" i="1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706D708-C165-DCE7-43C0-40DAE33895BF}"/>
                </a:ext>
              </a:extLst>
            </p:cNvPr>
            <p:cNvGrpSpPr/>
            <p:nvPr/>
          </p:nvGrpSpPr>
          <p:grpSpPr>
            <a:xfrm>
              <a:off x="14375939" y="10840179"/>
              <a:ext cx="7569660" cy="3540841"/>
              <a:chOff x="14375939" y="10809357"/>
              <a:chExt cx="7569660" cy="3540841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8A090383-A687-C78F-2CE3-40F496E9F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522" b="522"/>
              <a:stretch/>
            </p:blipFill>
            <p:spPr>
              <a:xfrm>
                <a:off x="14375939" y="10809357"/>
                <a:ext cx="7569660" cy="3084359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84EB449-243F-205F-BD0C-2CA715F21C65}"/>
                  </a:ext>
                </a:extLst>
              </p:cNvPr>
              <p:cNvSpPr txBox="1"/>
              <p:nvPr/>
            </p:nvSpPr>
            <p:spPr>
              <a:xfrm>
                <a:off x="14602643" y="13796200"/>
                <a:ext cx="722665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500" i="1" dirty="0"/>
                  <a:t>Figure 5:</a:t>
                </a:r>
                <a:r>
                  <a:rPr lang="en-CA" sz="1500" dirty="0"/>
                  <a:t> Primary annotation benchmark comparison results using the same set of </a:t>
                </a:r>
              </a:p>
              <a:p>
                <a:pPr algn="ctr"/>
                <a:r>
                  <a:rPr lang="en-CA" sz="1500" dirty="0"/>
                  <a:t>user stories as </a:t>
                </a:r>
                <a:r>
                  <a:rPr lang="en-CA" sz="1500" i="1" dirty="0"/>
                  <a:t>Fig 4.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A66805F-DB2C-A5F5-7526-9205342D2718}"/>
              </a:ext>
            </a:extLst>
          </p:cNvPr>
          <p:cNvGrpSpPr/>
          <p:nvPr/>
        </p:nvGrpSpPr>
        <p:grpSpPr>
          <a:xfrm>
            <a:off x="14356779" y="7313622"/>
            <a:ext cx="7540625" cy="3302999"/>
            <a:chOff x="14391404" y="7276006"/>
            <a:chExt cx="7540625" cy="3302999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E61A6CB-564F-8792-1714-F78AB7A32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t="758" b="758"/>
            <a:stretch/>
          </p:blipFill>
          <p:spPr>
            <a:xfrm>
              <a:off x="14391404" y="7276006"/>
              <a:ext cx="7540625" cy="3057902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EE4289D-56E4-8E7B-89E2-D49B8378633D}"/>
                </a:ext>
              </a:extLst>
            </p:cNvPr>
            <p:cNvSpPr txBox="1"/>
            <p:nvPr/>
          </p:nvSpPr>
          <p:spPr>
            <a:xfrm>
              <a:off x="14817468" y="10255840"/>
              <a:ext cx="667648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i="1" dirty="0"/>
                <a:t>Figure 3:</a:t>
              </a:r>
              <a:r>
                <a:rPr lang="en-CA" sz="1500" dirty="0"/>
                <a:t> Comparing the CRF results of different groupings of the training set</a:t>
              </a:r>
              <a:endParaRPr lang="en-CA" sz="15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67366038"/>
      </p:ext>
    </p:extLst>
  </p:cSld>
  <p:clrMapOvr>
    <a:masterClrMapping/>
  </p:clrMapOvr>
</p:sld>
</file>

<file path=ppt/theme/theme1.xml><?xml version="1.0" encoding="utf-8"?>
<a:theme xmlns:a="http://schemas.openxmlformats.org/drawingml/2006/main" name="McMaster Brighter World Theme">
  <a:themeElements>
    <a:clrScheme name="Custom 7">
      <a:dk1>
        <a:srgbClr val="4C555C"/>
      </a:dk1>
      <a:lt1>
        <a:srgbClr val="FFFFFF"/>
      </a:lt1>
      <a:dk2>
        <a:srgbClr val="FFFFFF"/>
      </a:dk2>
      <a:lt2>
        <a:srgbClr val="FFFFFF"/>
      </a:lt2>
      <a:accent1>
        <a:srgbClr val="79003B"/>
      </a:accent1>
      <a:accent2>
        <a:srgbClr val="FCBE57"/>
      </a:accent2>
      <a:accent3>
        <a:srgbClr val="FFD000"/>
      </a:accent3>
      <a:accent4>
        <a:srgbClr val="D2D654"/>
      </a:accent4>
      <a:accent5>
        <a:srgbClr val="6FD3E3"/>
      </a:accent5>
      <a:accent6>
        <a:srgbClr val="A71930"/>
      </a:accent6>
      <a:hlink>
        <a:srgbClr val="79003B"/>
      </a:hlink>
      <a:folHlink>
        <a:srgbClr val="79003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30487</TotalTime>
  <Words>1160</Words>
  <Application>Microsoft Office PowerPoint</Application>
  <PresentationFormat>Custom</PresentationFormat>
  <Paragraphs>161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Univers LT Std</vt:lpstr>
      <vt:lpstr>Wingdings</vt:lpstr>
      <vt:lpstr>McMaster Brighter World Theme</vt:lpstr>
      <vt:lpstr>Comparing the Accuracy of Natural Language Processing (NLP) Tools’ Annotations of User Stories</vt:lpstr>
    </vt:vector>
  </TitlesOfParts>
  <Company>Ariad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Iwona Sowinski</dc:creator>
  <cp:lastModifiedBy>Sathurshan Arulmohan</cp:lastModifiedBy>
  <cp:revision>185</cp:revision>
  <cp:lastPrinted>2017-06-06T20:04:49Z</cp:lastPrinted>
  <dcterms:created xsi:type="dcterms:W3CDTF">2017-04-21T15:41:45Z</dcterms:created>
  <dcterms:modified xsi:type="dcterms:W3CDTF">2022-08-19T14:15:08Z</dcterms:modified>
</cp:coreProperties>
</file>