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58" r:id="rId4"/>
    <p:sldId id="256" r:id="rId5"/>
    <p:sldId id="261" r:id="rId6"/>
    <p:sldId id="262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발 계획" id="{3FDEF157-FC82-4D53-BBD8-B7F99CBF909A}">
          <p14:sldIdLst>
            <p14:sldId id="266"/>
            <p14:sldId id="259"/>
            <p14:sldId id="258"/>
            <p14:sldId id="256"/>
            <p14:sldId id="261"/>
          </p14:sldIdLst>
        </p14:section>
        <p14:section name="결과 보고" id="{A8114B6E-DA74-427D-804F-55A8E0E6D592}">
          <p14:sldIdLst>
            <p14:sldId id="262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9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4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9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0E45-4F23-4EDD-BB8A-5BFC3F1B8F0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5454" y="1496465"/>
            <a:ext cx="9218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>
                <a:solidFill>
                  <a:srgbClr val="002060"/>
                </a:solidFill>
                <a:latin typeface="+mn-ea"/>
              </a:rPr>
              <a:t>임베디드</a:t>
            </a:r>
            <a:r>
              <a:rPr lang="ko-KR" altLang="en-US" sz="3600" b="1" dirty="0" smtClean="0">
                <a:solidFill>
                  <a:srgbClr val="002060"/>
                </a:solidFill>
                <a:latin typeface="+mn-ea"/>
              </a:rPr>
              <a:t> 기반 </a:t>
            </a:r>
            <a:r>
              <a:rPr lang="en-US" altLang="ko-KR" sz="3600" b="1" dirty="0" smtClean="0">
                <a:solidFill>
                  <a:srgbClr val="002060"/>
                </a:solidFill>
                <a:latin typeface="+mn-ea"/>
              </a:rPr>
              <a:t>SW </a:t>
            </a:r>
            <a:r>
              <a:rPr lang="ko-KR" altLang="en-US" sz="3600" b="1" dirty="0" smtClean="0">
                <a:solidFill>
                  <a:srgbClr val="002060"/>
                </a:solidFill>
                <a:latin typeface="+mn-ea"/>
              </a:rPr>
              <a:t>개발 프로젝트</a:t>
            </a:r>
            <a:endParaRPr lang="en-US" altLang="ko-KR" sz="3600" b="1" dirty="0" smtClean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+mn-ea"/>
              </a:rPr>
              <a:t/>
            </a:r>
            <a:br>
              <a:rPr lang="en-US" altLang="ko-KR" sz="2400" b="1" dirty="0" smtClean="0">
                <a:solidFill>
                  <a:srgbClr val="002060"/>
                </a:solidFill>
                <a:latin typeface="+mn-ea"/>
              </a:rPr>
            </a:br>
            <a:r>
              <a:rPr lang="en-US" altLang="ko-KR" sz="2400" b="1" dirty="0" smtClean="0">
                <a:solidFill>
                  <a:srgbClr val="002060"/>
                </a:solidFill>
                <a:latin typeface="+mn-ea"/>
              </a:rPr>
              <a:t>- AURIX TC275 </a:t>
            </a:r>
            <a:r>
              <a:rPr lang="ko-KR" altLang="en-US" sz="2400" b="1" dirty="0" smtClean="0">
                <a:solidFill>
                  <a:srgbClr val="002060"/>
                </a:solidFill>
                <a:latin typeface="+mn-ea"/>
              </a:rPr>
              <a:t>보드와 초음파센서를 활용한 거리 별 경고 시스템</a:t>
            </a:r>
            <a:endParaRPr lang="ko-KR" altLang="en-US" sz="2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7332" y="3890355"/>
            <a:ext cx="4997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2000" b="1" dirty="0" smtClean="0">
                <a:solidFill>
                  <a:srgbClr val="002060"/>
                </a:solidFill>
                <a:latin typeface="+mn-ea"/>
              </a:rPr>
              <a:t>조</a:t>
            </a:r>
            <a:endParaRPr lang="en-US" altLang="ko-KR" sz="2000" b="1" dirty="0" smtClean="0">
              <a:solidFill>
                <a:srgbClr val="002060"/>
              </a:solidFill>
              <a:latin typeface="+mn-ea"/>
            </a:endParaRPr>
          </a:p>
          <a:p>
            <a:pPr algn="ctr"/>
            <a:endParaRPr lang="en-US" altLang="ko-KR" sz="2000" b="1" dirty="0" smtClean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+mn-ea"/>
              </a:rPr>
              <a:t>연구원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+mn-ea"/>
              </a:rPr>
              <a:t>김민석</a:t>
            </a:r>
            <a:r>
              <a:rPr lang="en-US" altLang="ko-KR" sz="2000" b="1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+mn-ea"/>
              </a:rPr>
              <a:t>권익재</a:t>
            </a:r>
            <a:r>
              <a:rPr lang="en-US" altLang="ko-KR" sz="2000" b="1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2060"/>
                </a:solidFill>
                <a:latin typeface="+mn-ea"/>
              </a:rPr>
              <a:t>황지은</a:t>
            </a:r>
            <a:r>
              <a:rPr lang="en-US" altLang="ko-KR" sz="2000" b="1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+mn-ea"/>
              </a:rPr>
              <a:t>전찬오</a:t>
            </a:r>
            <a:r>
              <a:rPr lang="en-US" altLang="ko-KR" sz="2000" b="1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2060"/>
                </a:solidFill>
                <a:latin typeface="+mn-ea"/>
              </a:rPr>
              <a:t>이지훈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584" y="1314298"/>
            <a:ext cx="4467111" cy="45708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271515"/>
            <a:ext cx="4217181" cy="524358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AURIX TC275 </a:t>
            </a:r>
            <a:r>
              <a:rPr lang="ko-KR" altLang="en-US" dirty="0" smtClean="0"/>
              <a:t>보드와 초음파센서를 활용한 거리 별 경고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816" y="1228725"/>
            <a:ext cx="6164060" cy="5524500"/>
          </a:xfrm>
          <a:prstGeom prst="roundRect">
            <a:avLst>
              <a:gd name="adj" fmla="val 3253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345987" y="2212928"/>
            <a:ext cx="1585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0~20cm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빨</a:t>
            </a:r>
            <a:r>
              <a:rPr lang="ko-KR" altLang="en-US" sz="1600" b="1" dirty="0">
                <a:solidFill>
                  <a:srgbClr val="FF0000"/>
                </a:solidFill>
              </a:rPr>
              <a:t>강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923143" y="1763881"/>
            <a:ext cx="12954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8123" y="150277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청각 경고 시스템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3410" y="1314298"/>
            <a:ext cx="206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7030A0"/>
                </a:solidFill>
              </a:rPr>
              <a:t>시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/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청각 경고 시스템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39435" y="3535685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20~30cm :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초록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46373" y="4636777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5044EC"/>
                </a:solidFill>
              </a:rPr>
              <a:t>30~40cm : </a:t>
            </a:r>
            <a:r>
              <a:rPr lang="ko-KR" altLang="en-US" sz="1600" b="1" dirty="0" smtClean="0">
                <a:solidFill>
                  <a:srgbClr val="5044EC"/>
                </a:solidFill>
              </a:rPr>
              <a:t>파랑</a:t>
            </a:r>
            <a:endParaRPr lang="ko-KR" altLang="en-US" sz="1600" b="1" dirty="0">
              <a:solidFill>
                <a:srgbClr val="5044E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36824" y="5830881"/>
            <a:ext cx="1784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시각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청각 경고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95268" y="1228725"/>
            <a:ext cx="5201432" cy="5524500"/>
          </a:xfrm>
          <a:prstGeom prst="roundRect">
            <a:avLst>
              <a:gd name="adj" fmla="val 3253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998903" y="1214795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장애물과의 거리 정규화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214789" y="2752725"/>
            <a:ext cx="358581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214789" y="4076700"/>
            <a:ext cx="358581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214789" y="5229225"/>
            <a:ext cx="358581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144606" y="2748231"/>
            <a:ext cx="1765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2">
                    <a:lumMod val="50000"/>
                  </a:schemeClr>
                </a:solidFill>
              </a:rPr>
              <a:t>채터링</a:t>
            </a:r>
            <a:r>
              <a:rPr lang="ko-KR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 시간 부여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491695" y="3630675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시각 경고 시스템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31" name="오른쪽 중괄호 30"/>
          <p:cNvSpPr/>
          <p:nvPr/>
        </p:nvSpPr>
        <p:spPr>
          <a:xfrm rot="10800000">
            <a:off x="601327" y="1876604"/>
            <a:ext cx="229980" cy="4424442"/>
          </a:xfrm>
          <a:prstGeom prst="rightBrace">
            <a:avLst>
              <a:gd name="adj1" fmla="val 8333"/>
              <a:gd name="adj2" fmla="val 52818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854" y="5796379"/>
            <a:ext cx="4605013" cy="784232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115175" y="6577430"/>
            <a:ext cx="43846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19512" y="5688491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4"/>
                </a:solidFill>
              </a:rPr>
              <a:t>버저의</a:t>
            </a:r>
            <a:r>
              <a:rPr lang="en-US" altLang="ko-KR" sz="1600" b="1" dirty="0">
                <a:solidFill>
                  <a:schemeClr val="accent4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꺼진 시간을 거리에 따라 조절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 flipV="1">
            <a:off x="6828138" y="1792069"/>
            <a:ext cx="3055695" cy="118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산출물 및 소스코드</a:t>
            </a:r>
          </a:p>
        </p:txBody>
      </p:sp>
    </p:spTree>
    <p:extLst>
      <p:ext uri="{BB962C8B-B14F-4D97-AF65-F5344CB8AC3E}">
        <p14:creationId xmlns:p14="http://schemas.microsoft.com/office/powerpoint/2010/main" val="21414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AURIX TC275 </a:t>
            </a:r>
            <a:r>
              <a:rPr lang="ko-KR" altLang="en-US" dirty="0" smtClean="0"/>
              <a:t>보드와 초음파센서를 활용한 거리 별 경고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260" y="846150"/>
            <a:ext cx="119136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개발 일정 및 개발 환경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1. </a:t>
            </a:r>
            <a:r>
              <a:rPr lang="ko-KR" altLang="en-US" dirty="0" smtClean="0"/>
              <a:t>개발 담당 및 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br>
              <a:rPr lang="en-US" altLang="ko-KR" dirty="0" smtClean="0"/>
            </a:br>
            <a:r>
              <a:rPr lang="en-US" altLang="ko-KR" dirty="0" smtClean="0"/>
              <a:t>   2. </a:t>
            </a:r>
            <a:r>
              <a:rPr lang="ko-KR" altLang="en-US" dirty="0" smtClean="0"/>
              <a:t>개발 환경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- </a:t>
            </a:r>
            <a:r>
              <a:rPr lang="ko-KR" altLang="en-US" dirty="0" smtClean="0"/>
              <a:t>개발 언어</a:t>
            </a:r>
            <a:r>
              <a:rPr lang="en-US" altLang="ko-KR" dirty="0" smtClean="0"/>
              <a:t>: C</a:t>
            </a:r>
            <a:endParaRPr lang="en-US" altLang="ko-KR" dirty="0"/>
          </a:p>
          <a:p>
            <a:r>
              <a:rPr lang="en-US" altLang="ko-KR" dirty="0" smtClean="0"/>
              <a:t>      - IDE: AURIX Development Studio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MCU: TC275</a:t>
            </a:r>
            <a:br>
              <a:rPr lang="en-US" altLang="ko-KR" dirty="0" smtClean="0"/>
            </a:br>
            <a:r>
              <a:rPr lang="en-US" altLang="ko-KR" dirty="0" smtClean="0"/>
              <a:t>      - Board: </a:t>
            </a:r>
            <a:r>
              <a:rPr lang="en-US" altLang="ko-KR" dirty="0" err="1" smtClean="0"/>
              <a:t>Hitex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ShieldBuddy</a:t>
            </a:r>
            <a:r>
              <a:rPr lang="en-US" altLang="ko-KR" dirty="0" smtClean="0"/>
              <a:t> TC275, Easy Module Shield V1 (w/ Switch, LED, RGB_LED, Buzzer, Potentiometer)</a:t>
            </a:r>
            <a:br>
              <a:rPr lang="en-US" altLang="ko-KR" dirty="0" smtClean="0"/>
            </a:br>
            <a:r>
              <a:rPr lang="en-US" altLang="ko-KR" dirty="0" smtClean="0"/>
              <a:t>      - Sensor: Ultrasonic Sensor (HC-SR04)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68522"/>
              </p:ext>
            </p:extLst>
          </p:nvPr>
        </p:nvGraphicFramePr>
        <p:xfrm>
          <a:off x="433332" y="1809750"/>
          <a:ext cx="11236320" cy="2850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540">
                  <a:extLst>
                    <a:ext uri="{9D8B030D-6E8A-4147-A177-3AD203B41FA5}">
                      <a16:colId xmlns:a16="http://schemas.microsoft.com/office/drawing/2014/main" val="856224447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892361805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834631009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617549582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1088521468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651615895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123341750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598590704"/>
                    </a:ext>
                  </a:extLst>
                </a:gridCol>
              </a:tblGrid>
              <a:tr h="2601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3/23 </a:t>
                      </a:r>
                      <a:r>
                        <a:rPr lang="ko-KR" altLang="en-US" sz="1100" dirty="0" smtClean="0"/>
                        <a:t>오전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3/23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오후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3/24 </a:t>
                      </a:r>
                      <a:r>
                        <a:rPr lang="ko-KR" altLang="en-US" sz="1100" dirty="0" smtClean="0"/>
                        <a:t>오전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3/24 </a:t>
                      </a:r>
                      <a:r>
                        <a:rPr lang="ko-KR" altLang="en-US" sz="1100" dirty="0" smtClean="0"/>
                        <a:t>오후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3/27 </a:t>
                      </a:r>
                      <a:r>
                        <a:rPr lang="ko-KR" altLang="en-US" sz="1100" dirty="0" smtClean="0"/>
                        <a:t>오전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3/27 </a:t>
                      </a:r>
                      <a:r>
                        <a:rPr lang="ko-KR" altLang="en-US" sz="1100" dirty="0" smtClean="0"/>
                        <a:t>오후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0961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Ultrasonic Sensor</a:t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김민석 연구원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461346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73926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Potentiometer</a:t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권익재</a:t>
                      </a:r>
                      <a:r>
                        <a:rPr lang="ko-KR" altLang="en-US" sz="1100" dirty="0" smtClean="0"/>
                        <a:t> 연구원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51386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76873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RGB_LED</a:t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황지은 연구원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61446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533016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Buzzer</a:t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전찬오</a:t>
                      </a:r>
                      <a:r>
                        <a:rPr lang="ko-KR" altLang="en-US" sz="1100" dirty="0" smtClean="0"/>
                        <a:t> 연구원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006881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119265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통합 및 문서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이지훈 연구원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571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계획서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53379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41616" y="4438649"/>
            <a:ext cx="2759133" cy="1739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개발 계획서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28356" y="2106930"/>
            <a:ext cx="3555423" cy="171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7516437" y="2373630"/>
            <a:ext cx="2694364" cy="171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828356" y="2633305"/>
            <a:ext cx="3555423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7516437" y="2900005"/>
            <a:ext cx="2694364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3828356" y="3150275"/>
            <a:ext cx="3555423" cy="17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7516437" y="3416975"/>
            <a:ext cx="2694364" cy="17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828356" y="3663612"/>
            <a:ext cx="3555423" cy="171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7516437" y="3930312"/>
            <a:ext cx="2694364" cy="171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9505950" y="4441181"/>
            <a:ext cx="2125602" cy="1714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결과 보고서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6080067" y="4193531"/>
            <a:ext cx="4149784" cy="1714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529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AURIX TC275 </a:t>
            </a:r>
            <a:r>
              <a:rPr lang="ko-KR" altLang="en-US" dirty="0" smtClean="0"/>
              <a:t>보드와 초음파센서를 활용한 거리 별 경고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260" y="846150"/>
            <a:ext cx="11690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smtClean="0"/>
              <a:t>HW </a:t>
            </a:r>
            <a:r>
              <a:rPr lang="ko-KR" altLang="en-US" dirty="0" smtClean="0"/>
              <a:t>연결 구조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1. </a:t>
            </a:r>
            <a:r>
              <a:rPr lang="ko-KR" altLang="en-US" dirty="0" smtClean="0"/>
              <a:t>연결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09039"/>
              </p:ext>
            </p:extLst>
          </p:nvPr>
        </p:nvGraphicFramePr>
        <p:xfrm>
          <a:off x="468095" y="2784413"/>
          <a:ext cx="11166793" cy="369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233">
                  <a:extLst>
                    <a:ext uri="{9D8B030D-6E8A-4147-A177-3AD203B41FA5}">
                      <a16:colId xmlns:a16="http://schemas.microsoft.com/office/drawing/2014/main" val="2940201472"/>
                    </a:ext>
                  </a:extLst>
                </a:gridCol>
                <a:gridCol w="716183">
                  <a:extLst>
                    <a:ext uri="{9D8B030D-6E8A-4147-A177-3AD203B41FA5}">
                      <a16:colId xmlns:a16="http://schemas.microsoft.com/office/drawing/2014/main" val="2089100832"/>
                    </a:ext>
                  </a:extLst>
                </a:gridCol>
                <a:gridCol w="2670769">
                  <a:extLst>
                    <a:ext uri="{9D8B030D-6E8A-4147-A177-3AD203B41FA5}">
                      <a16:colId xmlns:a16="http://schemas.microsoft.com/office/drawing/2014/main" val="2595190269"/>
                    </a:ext>
                  </a:extLst>
                </a:gridCol>
                <a:gridCol w="3133304">
                  <a:extLst>
                    <a:ext uri="{9D8B030D-6E8A-4147-A177-3AD203B41FA5}">
                      <a16:colId xmlns:a16="http://schemas.microsoft.com/office/drawing/2014/main" val="416471250"/>
                    </a:ext>
                  </a:extLst>
                </a:gridCol>
                <a:gridCol w="3133304">
                  <a:extLst>
                    <a:ext uri="{9D8B030D-6E8A-4147-A177-3AD203B41FA5}">
                      <a16:colId xmlns:a16="http://schemas.microsoft.com/office/drawing/2014/main" val="95435363"/>
                    </a:ext>
                  </a:extLst>
                </a:gridCol>
              </a:tblGrid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모듈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 Module Shield V1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TC275 PIN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2936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SW1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P02_0 (PWM2)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3837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SW2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P02_1 (PWM3)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23668"/>
                  </a:ext>
                </a:extLst>
              </a:tr>
              <a:tr h="3075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RGB_LED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P02_7 (PWM9)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47738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Green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P10_5 (SS0/PWM10)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9911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Blue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P10_3 (MOSI)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828627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Buzzer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P02_3 (PWM5)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PWM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47637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Potentiometer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SAR4_7 (AD0)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7727"/>
                  </a:ext>
                </a:extLst>
              </a:tr>
              <a:tr h="3075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Ultrasonic</a:t>
                      </a:r>
                      <a:r>
                        <a:rPr lang="en-US" altLang="ko-KR" sz="1200" baseline="0" dirty="0" smtClean="0"/>
                        <a:t> Sensor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Vcc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9791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Trig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P15_4</a:t>
                      </a:r>
                      <a:r>
                        <a:rPr lang="en-US" altLang="ko-KR" sz="1200" baseline="0" dirty="0" smtClean="0"/>
                        <a:t> (SCL0-3)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8749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Echo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P15-5 (SDA20)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33274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전원 </a:t>
                      </a:r>
                      <a:r>
                        <a:rPr lang="en-US" altLang="ko-KR" sz="1200" dirty="0" smtClean="0"/>
                        <a:t>GND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70419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76" y="1041429"/>
            <a:ext cx="2504933" cy="14892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03" y="912714"/>
            <a:ext cx="2809931" cy="16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AURIX TC275 </a:t>
            </a:r>
            <a:r>
              <a:rPr lang="ko-KR" altLang="en-US" dirty="0" smtClean="0"/>
              <a:t>보드와 초음파센서를 활용한 거리 별 경고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4229" y="1498344"/>
            <a:ext cx="10307696" cy="514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ystem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32742" y="2092348"/>
            <a:ext cx="4048164" cy="3955493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19117" y="2092348"/>
            <a:ext cx="4048164" cy="3955493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28073" y="3624979"/>
            <a:ext cx="2000249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Potentiometer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628073" y="4738832"/>
            <a:ext cx="2000250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Ultrasonic Sensor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1700" y="3758230"/>
            <a:ext cx="2024081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RGB_LED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71699" y="5008265"/>
            <a:ext cx="2024081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Buzzer</a:t>
            </a:r>
            <a:endParaRPr lang="ko-KR" altLang="en-US" dirty="0"/>
          </a:p>
        </p:txBody>
      </p:sp>
      <p:cxnSp>
        <p:nvCxnSpPr>
          <p:cNvPr id="29" name="꺾인 연결선 28"/>
          <p:cNvCxnSpPr>
            <a:endCxn id="18" idx="1"/>
          </p:cNvCxnSpPr>
          <p:nvPr/>
        </p:nvCxnSpPr>
        <p:spPr>
          <a:xfrm>
            <a:off x="5080906" y="4070094"/>
            <a:ext cx="12382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시스템 아키텍처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628073" y="2542036"/>
            <a:ext cx="2000249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Switch1/2</a:t>
            </a:r>
            <a:endParaRPr lang="ko-KR" altLang="en-US" dirty="0"/>
          </a:p>
        </p:txBody>
      </p:sp>
      <p:cxnSp>
        <p:nvCxnSpPr>
          <p:cNvPr id="46" name="꺾인 연결선 45"/>
          <p:cNvCxnSpPr>
            <a:stCxn id="44" idx="3"/>
            <a:endCxn id="17" idx="3"/>
          </p:cNvCxnSpPr>
          <p:nvPr/>
        </p:nvCxnSpPr>
        <p:spPr>
          <a:xfrm>
            <a:off x="3628322" y="2987151"/>
            <a:ext cx="1452584" cy="1082944"/>
          </a:xfrm>
          <a:prstGeom prst="bentConnector3">
            <a:avLst>
              <a:gd name="adj1" fmla="val 705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9" idx="3"/>
            <a:endCxn id="17" idx="3"/>
          </p:cNvCxnSpPr>
          <p:nvPr/>
        </p:nvCxnSpPr>
        <p:spPr>
          <a:xfrm>
            <a:off x="3628322" y="4070094"/>
            <a:ext cx="1452584" cy="1"/>
          </a:xfrm>
          <a:prstGeom prst="bentConnector3">
            <a:avLst>
              <a:gd name="adj1" fmla="val 115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0" idx="3"/>
            <a:endCxn id="17" idx="3"/>
          </p:cNvCxnSpPr>
          <p:nvPr/>
        </p:nvCxnSpPr>
        <p:spPr>
          <a:xfrm flipV="1">
            <a:off x="3628323" y="4070095"/>
            <a:ext cx="1452583" cy="1113852"/>
          </a:xfrm>
          <a:prstGeom prst="bentConnector3">
            <a:avLst>
              <a:gd name="adj1" fmla="val 711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771699" y="2534719"/>
            <a:ext cx="2024081" cy="89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18" idx="1"/>
            <a:endCxn id="28" idx="1"/>
          </p:cNvCxnSpPr>
          <p:nvPr/>
        </p:nvCxnSpPr>
        <p:spPr>
          <a:xfrm rot="10800000" flipH="1">
            <a:off x="6319117" y="2979835"/>
            <a:ext cx="1452582" cy="1090261"/>
          </a:xfrm>
          <a:prstGeom prst="bentConnector3">
            <a:avLst>
              <a:gd name="adj1" fmla="val 420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8" idx="1"/>
            <a:endCxn id="22" idx="1"/>
          </p:cNvCxnSpPr>
          <p:nvPr/>
        </p:nvCxnSpPr>
        <p:spPr>
          <a:xfrm rot="10800000" flipH="1" flipV="1">
            <a:off x="6319116" y="4070095"/>
            <a:ext cx="1452583" cy="133250"/>
          </a:xfrm>
          <a:prstGeom prst="bentConnector3">
            <a:avLst>
              <a:gd name="adj1" fmla="val 420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1"/>
            <a:endCxn id="23" idx="1"/>
          </p:cNvCxnSpPr>
          <p:nvPr/>
        </p:nvCxnSpPr>
        <p:spPr>
          <a:xfrm rot="10800000" flipH="1" flipV="1">
            <a:off x="6319117" y="4070094"/>
            <a:ext cx="1452582" cy="1383285"/>
          </a:xfrm>
          <a:prstGeom prst="bentConnector3">
            <a:avLst>
              <a:gd name="adj1" fmla="val 420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2550" y="258584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SW1/2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input flag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952550" y="359738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SW1/2</a:t>
            </a:r>
            <a:br>
              <a:rPr lang="en-US" altLang="ko-KR" sz="900" dirty="0"/>
            </a:br>
            <a:r>
              <a:rPr lang="en-US" altLang="ko-KR" sz="900" dirty="0"/>
              <a:t>input </a:t>
            </a:r>
            <a:r>
              <a:rPr lang="en-US" altLang="ko-KR" sz="900" dirty="0" smtClean="0"/>
              <a:t>flag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Resistance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Distance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6952550" y="482743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SW1/2</a:t>
            </a:r>
            <a:br>
              <a:rPr lang="en-US" altLang="ko-KR" sz="900" dirty="0"/>
            </a:br>
            <a:r>
              <a:rPr lang="en-US" altLang="ko-KR" sz="900" dirty="0"/>
              <a:t>input </a:t>
            </a:r>
            <a:r>
              <a:rPr lang="en-US" altLang="ko-KR" sz="900" dirty="0" smtClean="0"/>
              <a:t>flag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Resistance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Distance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640361" y="25563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SW1/2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input flag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3655955" y="3828481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Resistance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640361" y="4953115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Distance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59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6260" y="846150"/>
            <a:ext cx="116904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시스템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1. </a:t>
            </a:r>
            <a:r>
              <a:rPr lang="ko-KR" altLang="en-US" dirty="0" smtClean="0"/>
              <a:t>기능 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물체와의 충돌을 방지하기 위해 근거리 장애물에 대해 시각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청각 경고를 제공한다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br>
              <a:rPr lang="en-US" altLang="ko-KR" dirty="0" smtClean="0"/>
            </a:br>
            <a:r>
              <a:rPr lang="en-US" altLang="ko-KR" dirty="0" smtClean="0"/>
              <a:t>   2. </a:t>
            </a:r>
            <a:r>
              <a:rPr lang="ko-KR" altLang="en-US" dirty="0" smtClean="0"/>
              <a:t>기능 사양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는 하기 표에 따라 작동한다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- </a:t>
            </a:r>
            <a:r>
              <a:rPr lang="ko-KR" altLang="en-US" dirty="0" smtClean="0"/>
              <a:t>기능 작동 중 거리에 따른 시각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청각 경고는 하기 표에 따라 작동한다</a:t>
            </a:r>
            <a:r>
              <a:rPr lang="en-US" altLang="ko-KR" dirty="0" smtClean="0"/>
              <a:t>.       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AURIX TC275 </a:t>
            </a:r>
            <a:r>
              <a:rPr lang="ko-KR" altLang="en-US" dirty="0" smtClean="0"/>
              <a:t>보드와 초음파센서를 활용한 거리 별 경고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71187"/>
              </p:ext>
            </p:extLst>
          </p:nvPr>
        </p:nvGraphicFramePr>
        <p:xfrm>
          <a:off x="849071" y="2565784"/>
          <a:ext cx="1068137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6275">
                  <a:extLst>
                    <a:ext uri="{9D8B030D-6E8A-4147-A177-3AD203B41FA5}">
                      <a16:colId xmlns:a16="http://schemas.microsoft.com/office/drawing/2014/main" val="3859385157"/>
                    </a:ext>
                  </a:extLst>
                </a:gridCol>
                <a:gridCol w="2136275">
                  <a:extLst>
                    <a:ext uri="{9D8B030D-6E8A-4147-A177-3AD203B41FA5}">
                      <a16:colId xmlns:a16="http://schemas.microsoft.com/office/drawing/2014/main" val="1170420157"/>
                    </a:ext>
                  </a:extLst>
                </a:gridCol>
                <a:gridCol w="2136275">
                  <a:extLst>
                    <a:ext uri="{9D8B030D-6E8A-4147-A177-3AD203B41FA5}">
                      <a16:colId xmlns:a16="http://schemas.microsoft.com/office/drawing/2014/main" val="336243474"/>
                    </a:ext>
                  </a:extLst>
                </a:gridCol>
                <a:gridCol w="1919355">
                  <a:extLst>
                    <a:ext uri="{9D8B030D-6E8A-4147-A177-3AD203B41FA5}">
                      <a16:colId xmlns:a16="http://schemas.microsoft.com/office/drawing/2014/main" val="2085294618"/>
                    </a:ext>
                  </a:extLst>
                </a:gridCol>
                <a:gridCol w="2353195">
                  <a:extLst>
                    <a:ext uri="{9D8B030D-6E8A-4147-A177-3AD203B41FA5}">
                      <a16:colId xmlns:a16="http://schemas.microsoft.com/office/drawing/2014/main" val="3561603578"/>
                    </a:ext>
                  </a:extLst>
                </a:gridCol>
              </a:tblGrid>
              <a:tr h="233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Input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Output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839937"/>
                  </a:ext>
                </a:extLst>
              </a:tr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Switch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Potentiometer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(RGB_LED/Buzzer)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65711"/>
                  </a:ext>
                </a:extLst>
              </a:tr>
              <a:tr h="23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Switch</a:t>
                      </a:r>
                      <a:r>
                        <a:rPr lang="en-US" altLang="ko-KR" sz="1400" baseline="0" dirty="0" smtClean="0"/>
                        <a:t>1 </a:t>
                      </a:r>
                      <a:r>
                        <a:rPr lang="ko-KR" altLang="en-US" sz="1400" baseline="0" dirty="0" smtClean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무관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Blue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Off</a:t>
                      </a:r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 Switch: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기어 역할</a:t>
                      </a:r>
                      <a:endParaRPr lang="en-US" altLang="ko-KR" sz="14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/>
                        <a:t>- Potentiometer: </a:t>
                      </a:r>
                      <a:r>
                        <a:rPr lang="ko-KR" altLang="en-US" sz="1400" baseline="0" dirty="0" smtClean="0"/>
                        <a:t>버튼 역할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324456"/>
                  </a:ext>
                </a:extLst>
              </a:tr>
              <a:tr h="2338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Switch</a:t>
                      </a:r>
                      <a:r>
                        <a:rPr lang="en-US" altLang="ko-KR" sz="1400" baseline="0" dirty="0" smtClean="0"/>
                        <a:t>2 </a:t>
                      </a:r>
                      <a:r>
                        <a:rPr lang="ko-KR" altLang="en-US" sz="1400" baseline="0" dirty="0" smtClean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2000 </a:t>
                      </a:r>
                      <a:r>
                        <a:rPr lang="ko-KR" altLang="en-US" sz="1400" dirty="0" smtClean="0"/>
                        <a:t>이하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Red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43275"/>
                  </a:ext>
                </a:extLst>
              </a:tr>
              <a:tr h="2338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2000 </a:t>
                      </a:r>
                      <a:r>
                        <a:rPr lang="ko-KR" altLang="en-US" sz="1400" dirty="0" smtClean="0"/>
                        <a:t>이상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On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1657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91576"/>
              </p:ext>
            </p:extLst>
          </p:nvPr>
        </p:nvGraphicFramePr>
        <p:xfrm>
          <a:off x="849070" y="4816468"/>
          <a:ext cx="106813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9883">
                  <a:extLst>
                    <a:ext uri="{9D8B030D-6E8A-4147-A177-3AD203B41FA5}">
                      <a16:colId xmlns:a16="http://schemas.microsoft.com/office/drawing/2014/main" val="141845668"/>
                    </a:ext>
                  </a:extLst>
                </a:gridCol>
                <a:gridCol w="2841033">
                  <a:extLst>
                    <a:ext uri="{9D8B030D-6E8A-4147-A177-3AD203B41FA5}">
                      <a16:colId xmlns:a16="http://schemas.microsoft.com/office/drawing/2014/main" val="3859385157"/>
                    </a:ext>
                  </a:extLst>
                </a:gridCol>
                <a:gridCol w="1780230">
                  <a:extLst>
                    <a:ext uri="{9D8B030D-6E8A-4147-A177-3AD203B41FA5}">
                      <a16:colId xmlns:a16="http://schemas.microsoft.com/office/drawing/2014/main" val="1258533943"/>
                    </a:ext>
                  </a:extLst>
                </a:gridCol>
                <a:gridCol w="1780230">
                  <a:extLst>
                    <a:ext uri="{9D8B030D-6E8A-4147-A177-3AD203B41FA5}">
                      <a16:colId xmlns:a16="http://schemas.microsoft.com/office/drawing/2014/main" val="2680377905"/>
                    </a:ext>
                  </a:extLst>
                </a:gridCol>
              </a:tblGrid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Input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Output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9761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Ultrasonic</a:t>
                      </a:r>
                      <a:r>
                        <a:rPr lang="en-US" altLang="ko-KR" sz="1400" baseline="0" dirty="0" smtClean="0"/>
                        <a:t> Sensor Distance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RGB_LED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Buzzer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65711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 cm</a:t>
                      </a:r>
                      <a:r>
                        <a:rPr lang="ko-KR" altLang="en-US" sz="1400" baseline="0" dirty="0"/>
                        <a:t> 이상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24456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30 cm ~ 40 cm</a:t>
                      </a:r>
                      <a:r>
                        <a:rPr lang="ko-KR" altLang="en-US" sz="1400" baseline="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삐</a:t>
                      </a:r>
                      <a:r>
                        <a:rPr lang="en-US" altLang="ko-KR" sz="1400" dirty="0"/>
                        <a:t>~~</a:t>
                      </a:r>
                      <a:r>
                        <a:rPr lang="ko-KR" altLang="en-US" sz="1400" dirty="0"/>
                        <a:t>삐</a:t>
                      </a:r>
                      <a:r>
                        <a:rPr lang="en-US" altLang="ko-KR" sz="1400" dirty="0"/>
                        <a:t>~~</a:t>
                      </a:r>
                      <a:r>
                        <a:rPr lang="ko-KR" altLang="en-US" sz="1400" dirty="0"/>
                        <a:t>삐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단계로 조절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43275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en-US" altLang="ko-KR" sz="1400" baseline="0" dirty="0"/>
                        <a:t> cm ~ 30 cm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삐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삐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삐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1923"/>
                  </a:ext>
                </a:extLst>
              </a:tr>
              <a:tr h="15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 </a:t>
                      </a:r>
                      <a:r>
                        <a:rPr lang="en-US" altLang="ko-KR" sz="1400" baseline="0" dirty="0"/>
                        <a:t>cm </a:t>
                      </a:r>
                      <a:r>
                        <a:rPr lang="ko-KR" altLang="en-US" sz="1400" baseline="0" dirty="0"/>
                        <a:t>이하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Red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연속음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7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6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7275" y="2142570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7275" y="177323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AURIX TC275 </a:t>
            </a:r>
            <a:r>
              <a:rPr lang="ko-KR" altLang="en-US" dirty="0" smtClean="0"/>
              <a:t>보드와 초음파센서를 활용한 거리 별 경고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4886" y="1356780"/>
            <a:ext cx="8372984" cy="514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400" dirty="0" smtClean="0"/>
              <a:t>기능 </a:t>
            </a:r>
            <a:r>
              <a:rPr lang="en-US" altLang="ko-KR" sz="1400" dirty="0" smtClean="0"/>
              <a:t>On/Off 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기능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77056" y="4175312"/>
            <a:ext cx="2940741" cy="2122204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 smtClean="0"/>
              <a:t>Switch (Interrupt 0x0b)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106627" y="4625495"/>
            <a:ext cx="1273068" cy="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Switch1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입력 판단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106627" y="5423743"/>
            <a:ext cx="1273068" cy="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Switch2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입력 판단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700996" y="4625495"/>
            <a:ext cx="967172" cy="137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Flag</a:t>
            </a:r>
            <a:br>
              <a:rPr lang="en-US" altLang="ko-KR" sz="1400" dirty="0" smtClean="0"/>
            </a:b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400991" y="4136758"/>
            <a:ext cx="2940741" cy="2122204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 smtClean="0"/>
              <a:t>LED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5627456" y="4618987"/>
            <a:ext cx="1109389" cy="137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Flag</a:t>
            </a:r>
          </a:p>
          <a:p>
            <a:pPr algn="ctr"/>
            <a:r>
              <a:rPr lang="ko-KR" altLang="en-US" sz="1400" dirty="0" smtClean="0"/>
              <a:t>판단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7048562" y="4593596"/>
            <a:ext cx="1109389" cy="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Red LED</a:t>
            </a:r>
            <a:br>
              <a:rPr lang="en-US" altLang="ko-KR" sz="1400" dirty="0" smtClean="0"/>
            </a:b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7048562" y="5385189"/>
            <a:ext cx="1109389" cy="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Blue LED</a:t>
            </a:r>
            <a:br>
              <a:rPr lang="en-US" altLang="ko-KR" sz="1400" dirty="0" smtClean="0"/>
            </a:b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877055" y="1773237"/>
            <a:ext cx="2940742" cy="2122204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Potentiometer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377769" y="2628682"/>
            <a:ext cx="1986021" cy="549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저항 값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5400991" y="1776152"/>
            <a:ext cx="2940741" cy="2119289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400" dirty="0" smtClean="0"/>
              <a:t>기능</a:t>
            </a:r>
            <a:endParaRPr lang="ko-KR" altLang="en-US" sz="1400" dirty="0"/>
          </a:p>
        </p:txBody>
      </p:sp>
      <p:cxnSp>
        <p:nvCxnSpPr>
          <p:cNvPr id="3" name="꺾인 연결선 2"/>
          <p:cNvCxnSpPr>
            <a:stCxn id="34" idx="3"/>
            <a:endCxn id="36" idx="1"/>
          </p:cNvCxnSpPr>
          <p:nvPr/>
        </p:nvCxnSpPr>
        <p:spPr>
          <a:xfrm>
            <a:off x="2379695" y="4913113"/>
            <a:ext cx="321301" cy="399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35" idx="3"/>
            <a:endCxn id="36" idx="1"/>
          </p:cNvCxnSpPr>
          <p:nvPr/>
        </p:nvCxnSpPr>
        <p:spPr>
          <a:xfrm flipV="1">
            <a:off x="2379695" y="5312237"/>
            <a:ext cx="321301" cy="399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36" idx="3"/>
            <a:endCxn id="41" idx="1"/>
          </p:cNvCxnSpPr>
          <p:nvPr/>
        </p:nvCxnSpPr>
        <p:spPr>
          <a:xfrm flipV="1">
            <a:off x="3668168" y="5305729"/>
            <a:ext cx="1959288" cy="6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1" idx="3"/>
            <a:endCxn id="45" idx="1"/>
          </p:cNvCxnSpPr>
          <p:nvPr/>
        </p:nvCxnSpPr>
        <p:spPr>
          <a:xfrm flipV="1">
            <a:off x="6736845" y="4881214"/>
            <a:ext cx="311717" cy="424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1" idx="3"/>
            <a:endCxn id="50" idx="1"/>
          </p:cNvCxnSpPr>
          <p:nvPr/>
        </p:nvCxnSpPr>
        <p:spPr>
          <a:xfrm>
            <a:off x="6736845" y="5305729"/>
            <a:ext cx="311717" cy="367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899494" y="3275235"/>
            <a:ext cx="1986021" cy="549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Flag </a:t>
            </a:r>
            <a:r>
              <a:rPr lang="ko-KR" altLang="en-US" sz="1400" dirty="0" smtClean="0"/>
              <a:t>판단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5899493" y="2689080"/>
            <a:ext cx="1139335" cy="428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저항 값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판단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99493" y="2104377"/>
            <a:ext cx="1986021" cy="399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기능 </a:t>
            </a:r>
            <a:r>
              <a:rPr lang="en-US" altLang="ko-KR" sz="1400" dirty="0" smtClean="0"/>
              <a:t>ON/OFF</a:t>
            </a:r>
            <a:endParaRPr lang="ko-KR" altLang="en-US" sz="1400" dirty="0"/>
          </a:p>
        </p:txBody>
      </p:sp>
      <p:cxnSp>
        <p:nvCxnSpPr>
          <p:cNvPr id="79" name="꺾인 연결선 78"/>
          <p:cNvCxnSpPr>
            <a:stCxn id="36" idx="3"/>
            <a:endCxn id="59" idx="1"/>
          </p:cNvCxnSpPr>
          <p:nvPr/>
        </p:nvCxnSpPr>
        <p:spPr>
          <a:xfrm flipV="1">
            <a:off x="3668168" y="3550026"/>
            <a:ext cx="2231326" cy="1762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61307" y="5043385"/>
            <a:ext cx="677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flag</a:t>
            </a:r>
            <a:endParaRPr lang="ko-KR" altLang="en-US" sz="900" dirty="0"/>
          </a:p>
        </p:txBody>
      </p:sp>
      <p:cxnSp>
        <p:nvCxnSpPr>
          <p:cNvPr id="83" name="꺾인 연결선 82"/>
          <p:cNvCxnSpPr>
            <a:stCxn id="60" idx="0"/>
          </p:cNvCxnSpPr>
          <p:nvPr/>
        </p:nvCxnSpPr>
        <p:spPr>
          <a:xfrm rot="16200000" flipV="1">
            <a:off x="6376728" y="2596646"/>
            <a:ext cx="18486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5400000" flipH="1" flipV="1">
            <a:off x="7229099" y="2868482"/>
            <a:ext cx="771488" cy="12700"/>
          </a:xfrm>
          <a:prstGeom prst="bentConnector3">
            <a:avLst>
              <a:gd name="adj1" fmla="val -3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endCxn id="60" idx="2"/>
          </p:cNvCxnSpPr>
          <p:nvPr/>
        </p:nvCxnSpPr>
        <p:spPr>
          <a:xfrm rot="5400000" flipH="1" flipV="1">
            <a:off x="6390243" y="3196784"/>
            <a:ext cx="1578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55" idx="3"/>
            <a:endCxn id="60" idx="1"/>
          </p:cNvCxnSpPr>
          <p:nvPr/>
        </p:nvCxnSpPr>
        <p:spPr>
          <a:xfrm>
            <a:off x="3363790" y="2903473"/>
            <a:ext cx="25357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50431" y="2682915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Resistance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599992" y="2881773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Off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497123" y="3078504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736845" y="4633517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Red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709151" y="5663149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Blue</a:t>
            </a:r>
            <a:endParaRPr lang="ko-KR" altLang="en-US" sz="900" dirty="0"/>
          </a:p>
        </p:txBody>
      </p:sp>
      <p:cxnSp>
        <p:nvCxnSpPr>
          <p:cNvPr id="108" name="꺾인 연결선 107"/>
          <p:cNvCxnSpPr/>
          <p:nvPr/>
        </p:nvCxnSpPr>
        <p:spPr>
          <a:xfrm flipV="1">
            <a:off x="7885514" y="2286000"/>
            <a:ext cx="2447206" cy="8313"/>
          </a:xfrm>
          <a:prstGeom prst="bentConnector3">
            <a:avLst>
              <a:gd name="adj1" fmla="val 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9828695" y="2010319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청각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경고 모듈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41732" y="2073229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On/Off</a:t>
            </a:r>
            <a:endParaRPr lang="ko-KR" altLang="en-US" sz="900" dirty="0"/>
          </a:p>
        </p:txBody>
      </p:sp>
      <p:cxnSp>
        <p:nvCxnSpPr>
          <p:cNvPr id="116" name="직선 연결선 115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6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24625" y="2142570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4625" y="177323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AURIX TC275 </a:t>
            </a:r>
            <a:r>
              <a:rPr lang="ko-KR" altLang="en-US" dirty="0" smtClean="0"/>
              <a:t>보드와 초음파센서를 활용한 거리 별 경고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3125" y="1356780"/>
            <a:ext cx="9429750" cy="514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400" dirty="0" smtClean="0"/>
              <a:t>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청각 경고 모듈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청각 경고 모듈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87699" y="4181604"/>
            <a:ext cx="2127121" cy="2122204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 smtClean="0"/>
              <a:t>Ultrasonic Sensor (Interrupt 0x0b)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60954" y="3035504"/>
            <a:ext cx="1607624" cy="1165968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400" dirty="0" smtClean="0"/>
              <a:t>기능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21338" y="3363858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기능 </a:t>
            </a:r>
            <a:r>
              <a:rPr lang="en-US" altLang="ko-KR" sz="1400" dirty="0" smtClean="0"/>
              <a:t>ON/OFF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2920964" y="5137042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장애물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거리 값 출력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>
          <a:xfrm>
            <a:off x="5398003" y="1719162"/>
            <a:ext cx="5849117" cy="4584645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 smtClean="0"/>
              <a:t>RGB_LED &amp; Buzzer</a:t>
            </a:r>
            <a:endParaRPr lang="ko-KR" altLang="en-US" sz="1400" dirty="0"/>
          </a:p>
        </p:txBody>
      </p:sp>
      <p:cxnSp>
        <p:nvCxnSpPr>
          <p:cNvPr id="106" name="꺾인 연결선 105"/>
          <p:cNvCxnSpPr>
            <a:endCxn id="107" idx="1"/>
          </p:cNvCxnSpPr>
          <p:nvPr/>
        </p:nvCxnSpPr>
        <p:spPr>
          <a:xfrm flipV="1">
            <a:off x="1481928" y="2408415"/>
            <a:ext cx="4272070" cy="117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753998" y="2114673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RGB_LED</a:t>
            </a:r>
            <a:br>
              <a:rPr lang="en-US" altLang="ko-KR" sz="1400" dirty="0" smtClean="0"/>
            </a:br>
            <a:r>
              <a:rPr lang="en-US" altLang="ko-KR" sz="1400" dirty="0" smtClean="0"/>
              <a:t>Off</a:t>
            </a:r>
            <a:endParaRPr lang="ko-KR" altLang="en-US" sz="1400" dirty="0"/>
          </a:p>
        </p:txBody>
      </p:sp>
      <p:sp>
        <p:nvSpPr>
          <p:cNvPr id="109" name="직사각형 108"/>
          <p:cNvSpPr/>
          <p:nvPr/>
        </p:nvSpPr>
        <p:spPr>
          <a:xfrm>
            <a:off x="7610475" y="2114673"/>
            <a:ext cx="1260590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Buzzer</a:t>
            </a:r>
            <a:br>
              <a:rPr lang="en-US" altLang="ko-KR" sz="1400" dirty="0" smtClean="0"/>
            </a:br>
            <a:r>
              <a:rPr lang="en-US" altLang="ko-KR" sz="1400" dirty="0" smtClean="0"/>
              <a:t>Off</a:t>
            </a:r>
            <a:endParaRPr lang="ko-KR" altLang="en-US" sz="1400" dirty="0"/>
          </a:p>
        </p:txBody>
      </p:sp>
      <p:cxnSp>
        <p:nvCxnSpPr>
          <p:cNvPr id="111" name="꺾인 연결선 110"/>
          <p:cNvCxnSpPr>
            <a:stCxn id="107" idx="3"/>
            <a:endCxn id="109" idx="1"/>
          </p:cNvCxnSpPr>
          <p:nvPr/>
        </p:nvCxnSpPr>
        <p:spPr>
          <a:xfrm>
            <a:off x="7014588" y="2408415"/>
            <a:ext cx="595887" cy="12700"/>
          </a:xfrm>
          <a:prstGeom prst="bentConnector3">
            <a:avLst>
              <a:gd name="adj1" fmla="val -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56489" y="2144275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Off</a:t>
            </a:r>
            <a:endParaRPr lang="ko-KR" altLang="en-US" sz="900" dirty="0"/>
          </a:p>
        </p:txBody>
      </p:sp>
      <p:cxnSp>
        <p:nvCxnSpPr>
          <p:cNvPr id="123" name="꺾인 연결선 122"/>
          <p:cNvCxnSpPr/>
          <p:nvPr/>
        </p:nvCxnSpPr>
        <p:spPr>
          <a:xfrm flipV="1">
            <a:off x="1495061" y="3363858"/>
            <a:ext cx="4275469" cy="376368"/>
          </a:xfrm>
          <a:prstGeom prst="bentConnector3">
            <a:avLst>
              <a:gd name="adj1" fmla="val 68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767131" y="3236562"/>
            <a:ext cx="1260590" cy="672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거리 값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7610475" y="3236562"/>
            <a:ext cx="1260590" cy="1167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거리 값에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따른 </a:t>
            </a:r>
            <a:r>
              <a:rPr lang="en-US" altLang="ko-KR" sz="1400" dirty="0" smtClean="0"/>
              <a:t>Buzzer </a:t>
            </a:r>
            <a:r>
              <a:rPr lang="ko-KR" altLang="en-US" sz="1400" dirty="0" smtClean="0"/>
              <a:t>출력 주기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판단</a:t>
            </a:r>
            <a:endParaRPr lang="ko-KR" altLang="en-US" sz="1400" dirty="0"/>
          </a:p>
        </p:txBody>
      </p:sp>
      <p:cxnSp>
        <p:nvCxnSpPr>
          <p:cNvPr id="131" name="꺾인 연결선 130"/>
          <p:cNvCxnSpPr/>
          <p:nvPr/>
        </p:nvCxnSpPr>
        <p:spPr>
          <a:xfrm>
            <a:off x="7027721" y="3403283"/>
            <a:ext cx="5827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46" idx="3"/>
            <a:endCxn id="127" idx="1"/>
          </p:cNvCxnSpPr>
          <p:nvPr/>
        </p:nvCxnSpPr>
        <p:spPr>
          <a:xfrm flipV="1">
            <a:off x="4181554" y="3572811"/>
            <a:ext cx="1585577" cy="1857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457218" y="3236562"/>
            <a:ext cx="1424141" cy="58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Buzzer</a:t>
            </a:r>
            <a:br>
              <a:rPr lang="en-US" altLang="ko-KR" sz="1400" dirty="0" smtClean="0"/>
            </a:br>
            <a:r>
              <a:rPr lang="en-US" altLang="ko-KR" sz="1400" dirty="0" smtClean="0"/>
              <a:t>On</a:t>
            </a:r>
            <a:endParaRPr lang="ko-KR" altLang="en-US" sz="1400" dirty="0"/>
          </a:p>
        </p:txBody>
      </p:sp>
      <p:cxnSp>
        <p:nvCxnSpPr>
          <p:cNvPr id="138" name="꺾인 연결선 137"/>
          <p:cNvCxnSpPr/>
          <p:nvPr/>
        </p:nvCxnSpPr>
        <p:spPr>
          <a:xfrm flipV="1">
            <a:off x="8871065" y="3403283"/>
            <a:ext cx="582754" cy="23812"/>
          </a:xfrm>
          <a:prstGeom prst="bentConnector3">
            <a:avLst>
              <a:gd name="adj1" fmla="val 5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7610475" y="4766741"/>
            <a:ext cx="1260590" cy="1213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거리 값에 </a:t>
            </a:r>
            <a:r>
              <a:rPr lang="en-US" altLang="ko-KR" sz="1400" dirty="0" smtClean="0"/>
              <a:t>RGB_LED</a:t>
            </a:r>
            <a:br>
              <a:rPr lang="en-US" altLang="ko-KR" sz="1400" dirty="0" smtClean="0"/>
            </a:br>
            <a:r>
              <a:rPr lang="ko-KR" altLang="en-US" sz="1400" dirty="0" smtClean="0"/>
              <a:t>출력 색상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판단</a:t>
            </a:r>
            <a:endParaRPr lang="ko-KR" altLang="en-US" sz="1400" dirty="0"/>
          </a:p>
        </p:txBody>
      </p:sp>
      <p:cxnSp>
        <p:nvCxnSpPr>
          <p:cNvPr id="146" name="꺾인 연결선 145"/>
          <p:cNvCxnSpPr>
            <a:stCxn id="127" idx="3"/>
            <a:endCxn id="144" idx="1"/>
          </p:cNvCxnSpPr>
          <p:nvPr/>
        </p:nvCxnSpPr>
        <p:spPr>
          <a:xfrm>
            <a:off x="7027721" y="3572811"/>
            <a:ext cx="582754" cy="18006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9457219" y="4769523"/>
            <a:ext cx="1424140" cy="343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Red LED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On</a:t>
            </a:r>
            <a:endParaRPr lang="ko-KR" altLang="en-US" sz="1400" dirty="0"/>
          </a:p>
        </p:txBody>
      </p:sp>
      <p:sp>
        <p:nvSpPr>
          <p:cNvPr id="149" name="직사각형 148"/>
          <p:cNvSpPr/>
          <p:nvPr/>
        </p:nvSpPr>
        <p:spPr>
          <a:xfrm>
            <a:off x="9457219" y="5194520"/>
            <a:ext cx="1424140" cy="343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Green LED On</a:t>
            </a:r>
            <a:endParaRPr lang="ko-KR" altLang="en-US" sz="1400" dirty="0"/>
          </a:p>
        </p:txBody>
      </p:sp>
      <p:sp>
        <p:nvSpPr>
          <p:cNvPr id="150" name="직사각형 149"/>
          <p:cNvSpPr/>
          <p:nvPr/>
        </p:nvSpPr>
        <p:spPr>
          <a:xfrm>
            <a:off x="9457219" y="5636596"/>
            <a:ext cx="1424140" cy="343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Blue LED On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335178" y="3143966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222692" y="5231406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Distance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960155" y="3387656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Distance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869563" y="3179084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period</a:t>
            </a:r>
            <a:endParaRPr lang="ko-KR" altLang="en-US" sz="900" dirty="0"/>
          </a:p>
        </p:txBody>
      </p:sp>
      <p:cxnSp>
        <p:nvCxnSpPr>
          <p:cNvPr id="159" name="꺾인 연결선 158"/>
          <p:cNvCxnSpPr>
            <a:endCxn id="148" idx="1"/>
          </p:cNvCxnSpPr>
          <p:nvPr/>
        </p:nvCxnSpPr>
        <p:spPr>
          <a:xfrm>
            <a:off x="8869563" y="4941271"/>
            <a:ext cx="5876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꺾인 연결선 159"/>
          <p:cNvCxnSpPr/>
          <p:nvPr/>
        </p:nvCxnSpPr>
        <p:spPr>
          <a:xfrm>
            <a:off x="8859840" y="5366267"/>
            <a:ext cx="5876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꺾인 연결선 160"/>
          <p:cNvCxnSpPr/>
          <p:nvPr/>
        </p:nvCxnSpPr>
        <p:spPr>
          <a:xfrm>
            <a:off x="8869735" y="5794433"/>
            <a:ext cx="5876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867090" y="4732141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Red</a:t>
            </a:r>
            <a:endParaRPr lang="ko-KR" altLang="en-US" sz="9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859840" y="5159461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Green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870705" y="5601632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Blue</a:t>
            </a:r>
            <a:endParaRPr lang="ko-KR" altLang="en-US" sz="900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AURIX TC275 </a:t>
            </a:r>
            <a:r>
              <a:rPr lang="ko-KR" altLang="en-US" dirty="0" smtClean="0"/>
              <a:t>보드와 초음파센서를 활용한 거리 별 경고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4" y="1934172"/>
            <a:ext cx="4509470" cy="33194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30" y="1934173"/>
            <a:ext cx="7028499" cy="33194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86625" y="1564841"/>
            <a:ext cx="1952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테스트 환경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015663" y="4558957"/>
            <a:ext cx="8763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944225" y="4259818"/>
            <a:ext cx="1019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10cm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시스템 보드 및 테스트 환경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379047" y="1564841"/>
            <a:ext cx="1952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시스템 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9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260" y="66675"/>
            <a:ext cx="740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AURIX TC275 </a:t>
            </a:r>
            <a:r>
              <a:rPr lang="ko-KR" altLang="en-US" dirty="0" smtClean="0"/>
              <a:t>보드와 초음파센서를 활용한 거리 별 경고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기</a:t>
            </a:r>
            <a:r>
              <a:rPr lang="en-US" altLang="ko-KR" dirty="0"/>
              <a:t>_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1" y="4024509"/>
            <a:ext cx="4381500" cy="27241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40786" y="3772462"/>
            <a:ext cx="4495800" cy="2939191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98459" y="819150"/>
            <a:ext cx="7151390" cy="5838825"/>
          </a:xfrm>
          <a:prstGeom prst="roundRect">
            <a:avLst>
              <a:gd name="adj" fmla="val 7419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207" y="990005"/>
            <a:ext cx="5320130" cy="543419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051492" y="1909034"/>
            <a:ext cx="5159433" cy="112503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장애물과의 거리에 따른 시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청각 경고 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다음 페이지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72653" y="1465769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경고시스템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기능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521296" y="1164800"/>
            <a:ext cx="1060392" cy="0"/>
          </a:xfrm>
          <a:prstGeom prst="line">
            <a:avLst/>
          </a:prstGeom>
          <a:ln w="19050">
            <a:solidFill>
              <a:srgbClr val="5044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76925" y="1697205"/>
            <a:ext cx="17335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97526" y="908126"/>
            <a:ext cx="997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7030A0"/>
                </a:solidFill>
              </a:rPr>
              <a:t>기어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R</a:t>
            </a:r>
            <a:r>
              <a:rPr lang="ko-KR" altLang="en-US" sz="1600" b="1" dirty="0">
                <a:solidFill>
                  <a:srgbClr val="7030A0"/>
                </a:solidFill>
              </a:rPr>
              <a:t>단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5521296" y="5278605"/>
            <a:ext cx="431829" cy="0"/>
          </a:xfrm>
          <a:prstGeom prst="line">
            <a:avLst/>
          </a:prstGeom>
          <a:ln w="19050">
            <a:solidFill>
              <a:srgbClr val="5044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85111" y="3433908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경고시스템</a:t>
            </a:r>
            <a:r>
              <a:rPr lang="ko-KR" altLang="en-US" sz="1600" b="1" dirty="0">
                <a:solidFill>
                  <a:srgbClr val="FF0000"/>
                </a:solidFill>
              </a:rPr>
              <a:t> 기능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OFF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861365" y="3651695"/>
            <a:ext cx="3489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953125" y="5109328"/>
            <a:ext cx="1024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5044EC"/>
                </a:solidFill>
              </a:rPr>
              <a:t>기어 </a:t>
            </a:r>
            <a:r>
              <a:rPr lang="en-US" altLang="ko-KR" sz="1600" b="1" dirty="0" smtClean="0">
                <a:solidFill>
                  <a:srgbClr val="5044EC"/>
                </a:solidFill>
              </a:rPr>
              <a:t>D</a:t>
            </a:r>
            <a:r>
              <a:rPr lang="ko-KR" altLang="en-US" sz="1600" b="1" dirty="0" smtClean="0">
                <a:solidFill>
                  <a:srgbClr val="5044EC"/>
                </a:solidFill>
              </a:rPr>
              <a:t>단</a:t>
            </a:r>
            <a:endParaRPr lang="ko-KR" altLang="en-US" sz="1600" b="1" dirty="0">
              <a:solidFill>
                <a:srgbClr val="5044E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5400000">
            <a:off x="10515767" y="4787342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ysClr val="windowText" lastClr="000000"/>
                </a:solidFill>
              </a:rPr>
              <a:t>시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청각 시스템 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OFF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오른쪽 중괄호 36"/>
          <p:cNvSpPr/>
          <p:nvPr/>
        </p:nvSpPr>
        <p:spPr>
          <a:xfrm>
            <a:off x="10786853" y="3603185"/>
            <a:ext cx="346313" cy="11593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/>
          <p:cNvSpPr/>
          <p:nvPr/>
        </p:nvSpPr>
        <p:spPr>
          <a:xfrm>
            <a:off x="10778469" y="5194034"/>
            <a:ext cx="346313" cy="11593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산출물 및 소스코드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93" y="1752212"/>
            <a:ext cx="3213683" cy="188048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r="10791"/>
          <a:stretch/>
        </p:blipFill>
        <p:spPr>
          <a:xfrm>
            <a:off x="731497" y="1858280"/>
            <a:ext cx="2272211" cy="170325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31497" y="2063637"/>
            <a:ext cx="924356" cy="463342"/>
          </a:xfrm>
          <a:prstGeom prst="rect">
            <a:avLst/>
          </a:prstGeom>
          <a:noFill/>
          <a:ln w="28575">
            <a:solidFill>
              <a:srgbClr val="504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81039" y="2615955"/>
            <a:ext cx="307571" cy="364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16279" y="1881294"/>
            <a:ext cx="151997" cy="18234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89595" y="1179052"/>
            <a:ext cx="711200" cy="62865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097638" y="1177315"/>
            <a:ext cx="703157" cy="6270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528</Words>
  <Application>Microsoft Office PowerPoint</Application>
  <PresentationFormat>와이드스크린</PresentationFormat>
  <Paragraphs>233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60</cp:revision>
  <dcterms:created xsi:type="dcterms:W3CDTF">2023-03-23T00:54:12Z</dcterms:created>
  <dcterms:modified xsi:type="dcterms:W3CDTF">2023-03-27T06:00:08Z</dcterms:modified>
</cp:coreProperties>
</file>