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62" r:id="rId4"/>
    <p:sldId id="267" r:id="rId5"/>
    <p:sldId id="270" r:id="rId6"/>
    <p:sldId id="269" r:id="rId7"/>
    <p:sldId id="271" r:id="rId8"/>
    <p:sldId id="272" r:id="rId9"/>
    <p:sldId id="268" r:id="rId10"/>
    <p:sldId id="273" r:id="rId11"/>
    <p:sldId id="274" r:id="rId12"/>
    <p:sldId id="26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C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405" autoAdjust="0"/>
  </p:normalViewPr>
  <p:slideViewPr>
    <p:cSldViewPr snapToGrid="0">
      <p:cViewPr varScale="1">
        <p:scale>
          <a:sx n="105" d="100"/>
          <a:sy n="105" d="100"/>
        </p:scale>
        <p:origin x="774" y="114"/>
      </p:cViewPr>
      <p:guideLst/>
    </p:cSldViewPr>
  </p:slideViewPr>
  <p:notesTextViewPr>
    <p:cViewPr>
      <p:scale>
        <a:sx n="1" d="1"/>
        <a:sy n="1" d="1"/>
      </p:scale>
      <p:origin x="0" y="-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028D6-9E63-41F4-88D2-0DFB723FF3F0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A820C-D8EB-40E8-9020-88D8685BC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672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안녕하십니까</a:t>
            </a:r>
            <a:r>
              <a:rPr lang="en-US" altLang="ko-KR" dirty="0" smtClean="0"/>
              <a:t>. 2</a:t>
            </a:r>
            <a:r>
              <a:rPr lang="ko-KR" altLang="en-US" dirty="0" smtClean="0"/>
              <a:t>조 최종 발표를 맡게 된 전동화선행개발</a:t>
            </a:r>
            <a:r>
              <a:rPr lang="en-US" altLang="ko-KR" dirty="0" smtClean="0"/>
              <a:t>3</a:t>
            </a:r>
            <a:r>
              <a:rPr lang="ko-KR" altLang="en-US" dirty="0" smtClean="0"/>
              <a:t>팀  </a:t>
            </a:r>
            <a:r>
              <a:rPr lang="ko-KR" altLang="en-US" dirty="0" err="1" smtClean="0"/>
              <a:t>최호현입니다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저희 조는 </a:t>
            </a:r>
            <a:r>
              <a:rPr lang="en-US" altLang="ko-KR" dirty="0" smtClean="0"/>
              <a:t>“Dynamic Music Box”</a:t>
            </a:r>
            <a:r>
              <a:rPr lang="ko-KR" altLang="en-US" dirty="0" smtClean="0"/>
              <a:t>라는 주제로 프로젝트를 진행했습니다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A820C-D8EB-40E8-9020-88D8685BC7B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91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초음파 센서의 값을 읽는 </a:t>
            </a:r>
            <a:r>
              <a:rPr lang="en-US" altLang="ko-KR" dirty="0" smtClean="0"/>
              <a:t>GPIO interrupt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핸들러도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500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50000</a:t>
            </a:r>
            <a:r>
              <a:rPr lang="ko-KR" altLang="en-US" baseline="0" dirty="0" smtClean="0"/>
              <a:t>으로 수정했습니다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A820C-D8EB-40E8-9020-88D8685BC7B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382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마지막으로 초음파 센서의 </a:t>
            </a:r>
            <a:r>
              <a:rPr lang="en-US" altLang="ko-KR" dirty="0" smtClean="0"/>
              <a:t>read request </a:t>
            </a:r>
            <a:r>
              <a:rPr lang="ko-KR" altLang="en-US" dirty="0" smtClean="0"/>
              <a:t>함수를 새로 구성했습니다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기존 </a:t>
            </a:r>
            <a:r>
              <a:rPr lang="en-US" altLang="ko-KR" dirty="0" err="1" smtClean="0"/>
              <a:t>Github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코드는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마이크로세컨드 주기의 </a:t>
            </a:r>
            <a:r>
              <a:rPr lang="en-US" altLang="ko-KR" baseline="0" dirty="0" smtClean="0"/>
              <a:t>interrupt</a:t>
            </a:r>
            <a:r>
              <a:rPr lang="ko-KR" altLang="en-US" baseline="0" dirty="0" smtClean="0"/>
              <a:t>를 이용했기 때문에 인터럽트를 통해 </a:t>
            </a:r>
            <a:r>
              <a:rPr lang="en-US" altLang="ko-KR" baseline="0" dirty="0" smtClean="0"/>
              <a:t>10micro second </a:t>
            </a:r>
            <a:r>
              <a:rPr lang="ko-KR" altLang="en-US" baseline="0" dirty="0" smtClean="0"/>
              <a:t>펄스를 낼 수 있었지만</a:t>
            </a:r>
            <a:r>
              <a:rPr lang="en-US" altLang="ko-KR" baseline="0" dirty="0" smtClean="0"/>
              <a:t>, </a:t>
            </a:r>
          </a:p>
          <a:p>
            <a:r>
              <a:rPr lang="ko-KR" altLang="en-US" baseline="0" dirty="0" smtClean="0"/>
              <a:t>제가 구성한 코드는 </a:t>
            </a:r>
            <a:r>
              <a:rPr lang="en-US" altLang="ko-KR" baseline="0" dirty="0" smtClean="0"/>
              <a:t>1ms </a:t>
            </a:r>
            <a:r>
              <a:rPr lang="ko-KR" altLang="en-US" baseline="0" dirty="0" smtClean="0"/>
              <a:t>주기의 </a:t>
            </a:r>
            <a:r>
              <a:rPr lang="en-US" altLang="ko-KR" baseline="0" dirty="0" smtClean="0"/>
              <a:t>interrupt</a:t>
            </a:r>
            <a:r>
              <a:rPr lang="ko-KR" altLang="en-US" baseline="0" dirty="0" smtClean="0"/>
              <a:t>이므로 이를 그대로 사용할 수 없습니다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따라서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인터럽트 기반이 아닌 </a:t>
            </a:r>
            <a:r>
              <a:rPr lang="en-US" altLang="ko-KR" baseline="0" dirty="0" smtClean="0"/>
              <a:t>delay </a:t>
            </a:r>
            <a:r>
              <a:rPr lang="ko-KR" altLang="en-US" baseline="0" dirty="0" smtClean="0"/>
              <a:t>함수 기반으로 </a:t>
            </a:r>
            <a:r>
              <a:rPr lang="en-US" altLang="ko-KR" baseline="0" dirty="0" smtClean="0"/>
              <a:t>GPIO </a:t>
            </a:r>
            <a:r>
              <a:rPr lang="ko-KR" altLang="en-US" baseline="0" dirty="0" smtClean="0"/>
              <a:t>핀을 제어했습니다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A820C-D8EB-40E8-9020-88D8685BC7B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1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역할 분담은 다음과 같이 진행했습니다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저는 코딩과 하드웨어 설계를 주로 전담하여 진행했고</a:t>
            </a:r>
            <a:r>
              <a:rPr lang="en-US" altLang="ko-KR" dirty="0" smtClean="0"/>
              <a:t>,</a:t>
            </a:r>
          </a:p>
          <a:p>
            <a:r>
              <a:rPr lang="ko-KR" altLang="en-US" dirty="0" err="1" smtClean="0"/>
              <a:t>유신영</a:t>
            </a:r>
            <a:r>
              <a:rPr lang="ko-KR" altLang="en-US" dirty="0" smtClean="0"/>
              <a:t> 연구원이 새로운 방법으로 코어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통해 초음파 센서를 구동하는 코드를 구성해 보았으나 최종적으로 성공하지는 못하였습니다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박나연</a:t>
            </a:r>
            <a:r>
              <a:rPr lang="ko-KR" altLang="en-US" dirty="0" smtClean="0"/>
              <a:t> 연구원과 </a:t>
            </a:r>
            <a:r>
              <a:rPr lang="ko-KR" altLang="en-US" dirty="0" err="1" smtClean="0"/>
              <a:t>송민석</a:t>
            </a:r>
            <a:r>
              <a:rPr lang="ko-KR" altLang="en-US" dirty="0" smtClean="0"/>
              <a:t> 연구원은 기존 </a:t>
            </a:r>
            <a:r>
              <a:rPr lang="en-US" altLang="ko-KR" dirty="0" smtClean="0"/>
              <a:t>LED,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스위치 등의 코드를 </a:t>
            </a:r>
            <a:r>
              <a:rPr lang="en-US" altLang="ko-KR" baseline="0" dirty="0" smtClean="0"/>
              <a:t>main</a:t>
            </a:r>
            <a:r>
              <a:rPr lang="ko-KR" altLang="en-US" baseline="0" dirty="0" smtClean="0"/>
              <a:t>문에서 분리하여 헤더와 소스 파일로 분리하였고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주로 동작 검증과 문서화 작업을 맡았습니다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A820C-D8EB-40E8-9020-88D8685BC7B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464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프로젝트에는 </a:t>
            </a:r>
            <a:r>
              <a:rPr lang="en-US" altLang="ko-KR" dirty="0" smtClean="0"/>
              <a:t>TC275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보드와 </a:t>
            </a:r>
            <a:r>
              <a:rPr lang="en-US" altLang="ko-KR" baseline="0" dirty="0" smtClean="0"/>
              <a:t>Easy module shield, </a:t>
            </a:r>
            <a:r>
              <a:rPr lang="ko-KR" altLang="en-US" baseline="0" dirty="0" smtClean="0"/>
              <a:t>초음파 센서를 사용했으며</a:t>
            </a:r>
            <a:r>
              <a:rPr lang="en-US" altLang="ko-KR" baseline="0" dirty="0" smtClean="0"/>
              <a:t>,</a:t>
            </a:r>
          </a:p>
          <a:p>
            <a:r>
              <a:rPr lang="en-US" altLang="ko-KR" baseline="0" dirty="0" smtClean="0"/>
              <a:t>Easy module shield </a:t>
            </a:r>
            <a:r>
              <a:rPr lang="ko-KR" altLang="en-US" baseline="0" dirty="0" smtClean="0"/>
              <a:t>에서는 </a:t>
            </a:r>
            <a:r>
              <a:rPr lang="en-US" altLang="ko-KR" baseline="0" dirty="0" smtClean="0"/>
              <a:t>LED, </a:t>
            </a:r>
            <a:r>
              <a:rPr lang="ko-KR" altLang="en-US" baseline="0" dirty="0" smtClean="0"/>
              <a:t>스위치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가변저항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부저를</a:t>
            </a:r>
            <a:r>
              <a:rPr lang="ko-KR" altLang="en-US" baseline="0" dirty="0" smtClean="0"/>
              <a:t> 사용하여 프로젝트를 구성했습니다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A820C-D8EB-40E8-9020-88D8685BC7B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637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센서들을 활용한 프로젝트의 최종 목표는 다음과 같습니다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먼저 </a:t>
            </a:r>
            <a:r>
              <a:rPr lang="ko-KR" altLang="en-US" dirty="0" err="1" smtClean="0"/>
              <a:t>부저를</a:t>
            </a:r>
            <a:r>
              <a:rPr lang="ko-KR" altLang="en-US" baseline="0" dirty="0" smtClean="0"/>
              <a:t> 이용하여 입력해</a:t>
            </a:r>
            <a:r>
              <a:rPr lang="ko-KR" altLang="en-US" dirty="0" smtClean="0"/>
              <a:t> 둔 악보를 기반으로 노래를 재생합니다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스위치를 누르면 음악을 변경할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노래는 카트라이더 메인 테마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메이플스토리 </a:t>
            </a:r>
            <a:r>
              <a:rPr lang="ko-KR" altLang="en-US" dirty="0" err="1" smtClean="0"/>
              <a:t>커닝시티</a:t>
            </a:r>
            <a:r>
              <a:rPr lang="ko-KR" altLang="en-US" dirty="0" smtClean="0"/>
              <a:t> 노래 두가지 음악을 선택 가능합니다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LED</a:t>
            </a:r>
            <a:r>
              <a:rPr lang="ko-KR" altLang="en-US" dirty="0" smtClean="0"/>
              <a:t>는 노래에 맞추어 </a:t>
            </a:r>
            <a:r>
              <a:rPr lang="ko-KR" altLang="en-US" dirty="0" err="1" smtClean="0"/>
              <a:t>토글되어</a:t>
            </a:r>
            <a:r>
              <a:rPr lang="ko-KR" altLang="en-US" dirty="0" smtClean="0"/>
              <a:t> 흥을 돋구는 역할을 하며 가변 저항은</a:t>
            </a:r>
            <a:r>
              <a:rPr lang="ko-KR" altLang="en-US" baseline="0" dirty="0" smtClean="0"/>
              <a:t> 돌리면 음악의 볼륨을 조절할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또한 음악의 </a:t>
            </a:r>
            <a:r>
              <a:rPr lang="en-US" altLang="ko-KR" baseline="0" dirty="0" smtClean="0"/>
              <a:t>BPM</a:t>
            </a:r>
            <a:r>
              <a:rPr lang="ko-KR" altLang="en-US" baseline="0" dirty="0" smtClean="0"/>
              <a:t>을 초음파 센서를 통해 조절 가능하게 목표를 설계하였습니다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A820C-D8EB-40E8-9020-88D8685BC7B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586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노래를 저장하기 위해서는 다음과 같이 어떤 음의 음정과 박자를 알아야 합니다</a:t>
            </a:r>
            <a:r>
              <a:rPr lang="en-US" altLang="ko-KR" dirty="0" smtClean="0"/>
              <a:t>.</a:t>
            </a:r>
          </a:p>
          <a:p>
            <a:r>
              <a:rPr lang="ko-KR" altLang="en-US" baseline="0" dirty="0" smtClean="0"/>
              <a:t>먼저 음정을 저장하기 위해 각 음계가 몇 헤르츠의 소리를 내야 하는지 헤더 파일에 정의합니다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또한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박자를 저장하기 위해 각 음표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예를 들어 </a:t>
            </a:r>
            <a:r>
              <a:rPr lang="en-US" altLang="ko-KR" baseline="0" dirty="0" smtClean="0"/>
              <a:t>8</a:t>
            </a:r>
            <a:r>
              <a:rPr lang="ko-KR" altLang="en-US" baseline="0" dirty="0" err="1" smtClean="0"/>
              <a:t>분음표</a:t>
            </a:r>
            <a:r>
              <a:rPr lang="en-US" altLang="ko-KR" baseline="0" dirty="0" smtClean="0"/>
              <a:t>, 4</a:t>
            </a:r>
            <a:r>
              <a:rPr lang="ko-KR" altLang="en-US" baseline="0" dirty="0" err="1" smtClean="0"/>
              <a:t>분음표</a:t>
            </a:r>
            <a:r>
              <a:rPr lang="ko-KR" altLang="en-US" baseline="0" dirty="0" smtClean="0"/>
              <a:t> 등이 얼마의 길이를 가지고 있는지 헤더 파일에 저장합니다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헤더 파일은 직접 구성한 것은 아니고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구글링을</a:t>
            </a:r>
            <a:r>
              <a:rPr lang="ko-KR" altLang="en-US" baseline="0" dirty="0" smtClean="0"/>
              <a:t> 통해 구성하였습니다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음정과 박자를 하나의 구조체로 만들고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구조체의 </a:t>
            </a:r>
            <a:r>
              <a:rPr lang="ko-KR" altLang="en-US" baseline="0" dirty="0" err="1" smtClean="0"/>
              <a:t>배열으로</a:t>
            </a:r>
            <a:r>
              <a:rPr lang="ko-KR" altLang="en-US" baseline="0" dirty="0" smtClean="0"/>
              <a:t> 음악 전체를 저장하였습니다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A820C-D8EB-40E8-9020-88D8685BC7B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774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음악에 있어 </a:t>
            </a:r>
            <a:r>
              <a:rPr lang="en-US" altLang="ko-KR" dirty="0" smtClean="0"/>
              <a:t>BPM</a:t>
            </a:r>
            <a:r>
              <a:rPr lang="ko-KR" altLang="en-US" dirty="0" smtClean="0"/>
              <a:t>과 박자는 어떤 음표를 얼마의 </a:t>
            </a:r>
            <a:r>
              <a:rPr lang="ko-KR" altLang="en-US" dirty="0" err="1" smtClean="0"/>
              <a:t>시간동안</a:t>
            </a:r>
            <a:r>
              <a:rPr lang="ko-KR" altLang="en-US" dirty="0" smtClean="0"/>
              <a:t> 재생할 것인지를 나타냅니다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따라서 시간과 관련된 부분이기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정확하게 코드의 실행 주기를 관리하는 것이 중요합니다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A820C-D8EB-40E8-9020-88D8685BC7B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376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이를 위해서 다음과 같은 방법으로 코드의 실행 주기를 관리하였습니다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먼저</a:t>
            </a:r>
            <a:r>
              <a:rPr lang="en-US" altLang="ko-KR" dirty="0" smtClean="0"/>
              <a:t>, CCU6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모듈에서 </a:t>
            </a:r>
            <a:r>
              <a:rPr lang="en-US" altLang="ko-KR" baseline="0" dirty="0" smtClean="0"/>
              <a:t>1ms</a:t>
            </a:r>
            <a:r>
              <a:rPr lang="ko-KR" altLang="en-US" baseline="0" dirty="0" smtClean="0"/>
              <a:t>마다 인터럽트를 발생시킵니다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인터럽트 </a:t>
            </a:r>
            <a:r>
              <a:rPr lang="ko-KR" altLang="en-US" baseline="0" dirty="0" err="1" smtClean="0"/>
              <a:t>핸들러에서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system tick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씩 증가시킵니다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인터럽트 핸들러에서는 지속적으로 </a:t>
            </a:r>
            <a:r>
              <a:rPr lang="en-US" altLang="ko-KR" baseline="0" dirty="0" smtClean="0"/>
              <a:t>system tick</a:t>
            </a:r>
            <a:r>
              <a:rPr lang="ko-KR" altLang="en-US" baseline="0" dirty="0" smtClean="0"/>
              <a:t>의 숫자를 확인하면서</a:t>
            </a:r>
            <a:r>
              <a:rPr lang="en-US" altLang="ko-KR" baseline="0" dirty="0" smtClean="0"/>
              <a:t>, 1ms, 10ms, 100ms </a:t>
            </a:r>
            <a:r>
              <a:rPr lang="ko-KR" altLang="en-US" baseline="0" dirty="0" smtClean="0"/>
              <a:t>주기로 실행 </a:t>
            </a:r>
            <a:r>
              <a:rPr lang="en-US" altLang="ko-KR" baseline="0" dirty="0" smtClean="0"/>
              <a:t>flag</a:t>
            </a:r>
            <a:r>
              <a:rPr lang="ko-KR" altLang="en-US" baseline="0" dirty="0" smtClean="0"/>
              <a:t>를 활성화시킵니다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A820C-D8EB-40E8-9020-88D8685BC7B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307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때</a:t>
            </a:r>
            <a:r>
              <a:rPr lang="en-US" altLang="ko-KR" dirty="0" smtClean="0"/>
              <a:t>, main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while loop </a:t>
            </a:r>
            <a:r>
              <a:rPr lang="ko-KR" altLang="en-US" dirty="0" smtClean="0"/>
              <a:t>안에서는 이 실행 플래그를 계속 체크하면서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플래그가 활성화되면 해당하는 함수를 </a:t>
            </a:r>
            <a:r>
              <a:rPr lang="ko-KR" altLang="en-US" dirty="0" err="1" smtClean="0"/>
              <a:t>동작시킵니다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이러한 방법을 거치면</a:t>
            </a:r>
            <a:r>
              <a:rPr lang="ko-KR" altLang="en-US" baseline="0" dirty="0" smtClean="0"/>
              <a:t> 정확도 높게 </a:t>
            </a:r>
            <a:r>
              <a:rPr lang="en-US" altLang="ko-KR" baseline="0" dirty="0" smtClean="0"/>
              <a:t>1ms, 10ms, 100ms </a:t>
            </a:r>
            <a:r>
              <a:rPr lang="ko-KR" altLang="en-US" baseline="0" dirty="0" smtClean="0"/>
              <a:t>주기로 특정 함수를 실행할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A820C-D8EB-40E8-9020-88D8685BC7B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897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각 주기마다 실행되는 기능들은 다음과 같습니다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음악의 음정과 박자는 매우 정밀하게 수행되어야 하기 때문에 </a:t>
            </a:r>
            <a:r>
              <a:rPr lang="en-US" altLang="ko-KR" dirty="0" smtClean="0"/>
              <a:t>1ms </a:t>
            </a:r>
            <a:r>
              <a:rPr lang="ko-KR" altLang="en-US" dirty="0" smtClean="0"/>
              <a:t>주기로 실행합니다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VADC</a:t>
            </a:r>
            <a:r>
              <a:rPr lang="ko-KR" altLang="en-US" dirty="0" smtClean="0"/>
              <a:t>를 통해 </a:t>
            </a:r>
            <a:r>
              <a:rPr lang="ko-KR" altLang="en-US" dirty="0" err="1" smtClean="0"/>
              <a:t>가변저항의</a:t>
            </a:r>
            <a:r>
              <a:rPr lang="ko-KR" altLang="en-US" dirty="0" smtClean="0"/>
              <a:t> 값을 읽는 것은 </a:t>
            </a:r>
            <a:r>
              <a:rPr lang="en-US" altLang="ko-KR" dirty="0" smtClean="0"/>
              <a:t>10ms </a:t>
            </a:r>
            <a:r>
              <a:rPr lang="ko-KR" altLang="en-US" dirty="0" smtClean="0"/>
              <a:t>주기로 읽으면 충분하다고 판단하여 </a:t>
            </a:r>
            <a:r>
              <a:rPr lang="en-US" altLang="ko-KR" dirty="0" smtClean="0"/>
              <a:t>10ms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주기로 수행합니다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초음파 센서는 최소 </a:t>
            </a:r>
            <a:r>
              <a:rPr lang="en-US" altLang="ko-KR" baseline="0" dirty="0" smtClean="0"/>
              <a:t>60ms </a:t>
            </a:r>
            <a:r>
              <a:rPr lang="ko-KR" altLang="en-US" baseline="0" dirty="0" smtClean="0"/>
              <a:t>간격을 두고 값을 읽어와야 하기 때문에</a:t>
            </a:r>
            <a:r>
              <a:rPr lang="en-US" altLang="ko-KR" baseline="0" dirty="0" smtClean="0"/>
              <a:t>, 100ms </a:t>
            </a:r>
            <a:r>
              <a:rPr lang="ko-KR" altLang="en-US" baseline="0" dirty="0" smtClean="0"/>
              <a:t>주기로 초음파 센서의 값을 읽어오도록 하였습니다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A820C-D8EB-40E8-9020-88D8685BC7B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303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현재 구성한 시간 관리 함수는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에 제공된 코드와 달리 </a:t>
            </a:r>
            <a:r>
              <a:rPr lang="en-US" altLang="ko-KR" dirty="0" smtClean="0"/>
              <a:t>1ms </a:t>
            </a:r>
            <a:r>
              <a:rPr lang="ko-KR" altLang="en-US" dirty="0" smtClean="0"/>
              <a:t>주기의 </a:t>
            </a:r>
            <a:r>
              <a:rPr lang="en-US" altLang="ko-KR" dirty="0" smtClean="0"/>
              <a:t>CCU6 </a:t>
            </a:r>
            <a:r>
              <a:rPr lang="ko-KR" altLang="en-US" dirty="0" smtClean="0"/>
              <a:t>인터럽트를 기반으로 동작하기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다음과 같은 부분을 </a:t>
            </a:r>
            <a:r>
              <a:rPr lang="ko-KR" altLang="en-US" dirty="0" err="1" smtClean="0"/>
              <a:t>수정하엿습니다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먼저 </a:t>
            </a:r>
            <a:r>
              <a:rPr lang="en-US" altLang="ko-KR" dirty="0" smtClean="0"/>
              <a:t>CCU6 initialize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함수에서 </a:t>
            </a:r>
            <a:r>
              <a:rPr lang="en-US" altLang="ko-KR" baseline="0" dirty="0" smtClean="0"/>
              <a:t>T12PR </a:t>
            </a:r>
            <a:r>
              <a:rPr lang="ko-KR" altLang="en-US" baseline="0" dirty="0" smtClean="0"/>
              <a:t>레지스터를 </a:t>
            </a:r>
            <a:r>
              <a:rPr lang="en-US" altLang="ko-KR" baseline="0" dirty="0" smtClean="0"/>
              <a:t>50000</a:t>
            </a:r>
            <a:r>
              <a:rPr lang="ko-KR" altLang="en-US" baseline="0" dirty="0" smtClean="0"/>
              <a:t>으로 수정하였습니다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A820C-D8EB-40E8-9020-88D8685BC7B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239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353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38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53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23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59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69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8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65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04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75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61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98032-D174-4494-B81C-C64CC1BB78D0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70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5947" y="2185128"/>
            <a:ext cx="9980103" cy="1890888"/>
          </a:xfrm>
        </p:spPr>
        <p:txBody>
          <a:bodyPr anchor="ctr">
            <a:normAutofit/>
          </a:bodyPr>
          <a:lstStyle/>
          <a:p>
            <a:r>
              <a:rPr lang="ko-KR" altLang="en-US" sz="5000" b="1" dirty="0" err="1"/>
              <a:t>임베디드</a:t>
            </a:r>
            <a:r>
              <a:rPr lang="ko-KR" altLang="en-US" sz="5000" b="1" dirty="0"/>
              <a:t> 기반 </a:t>
            </a:r>
            <a:r>
              <a:rPr lang="en-US" altLang="ko-KR" sz="5000" b="1" dirty="0"/>
              <a:t>SW </a:t>
            </a:r>
            <a:r>
              <a:rPr lang="ko-KR" altLang="en-US" sz="5000" b="1" dirty="0"/>
              <a:t>개발 프로젝트</a:t>
            </a:r>
            <a:r>
              <a:rPr lang="en-US" altLang="ko-KR" sz="5000" dirty="0"/>
              <a:t/>
            </a:r>
            <a:br>
              <a:rPr lang="en-US" altLang="ko-KR" sz="5000" dirty="0"/>
            </a:br>
            <a:r>
              <a:rPr lang="ko-KR" altLang="en-US" sz="4000" dirty="0"/>
              <a:t> </a:t>
            </a:r>
            <a:r>
              <a:rPr lang="en-US" altLang="ko-KR" sz="4000" dirty="0"/>
              <a:t>- Dynamic Music Box -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3998" y="4243796"/>
            <a:ext cx="9144000" cy="1070630"/>
          </a:xfrm>
        </p:spPr>
        <p:txBody>
          <a:bodyPr anchor="ctr">
            <a:normAutofit/>
          </a:bodyPr>
          <a:lstStyle/>
          <a:p>
            <a:r>
              <a:rPr lang="en-US" altLang="ko-KR" sz="2000" dirty="0"/>
              <a:t>SWIP 5</a:t>
            </a:r>
            <a:r>
              <a:rPr lang="ko-KR" altLang="en-US" sz="2000" dirty="0"/>
              <a:t>기 </a:t>
            </a:r>
            <a:r>
              <a:rPr lang="en-US" altLang="ko-KR" sz="2000" dirty="0"/>
              <a:t>2</a:t>
            </a:r>
            <a:r>
              <a:rPr lang="ko-KR" altLang="en-US" sz="2000" dirty="0"/>
              <a:t>조</a:t>
            </a:r>
            <a:endParaRPr lang="en-US" altLang="ko-KR" sz="2000" dirty="0"/>
          </a:p>
          <a:p>
            <a:r>
              <a:rPr lang="ko-KR" altLang="en-US" sz="2000" dirty="0" err="1"/>
              <a:t>박나연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송민석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유신영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최호현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0819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9B289C0-12EC-C37E-A538-F739A0B48526}"/>
              </a:ext>
            </a:extLst>
          </p:cNvPr>
          <p:cNvSpPr txBox="1"/>
          <p:nvPr/>
        </p:nvSpPr>
        <p:spPr>
          <a:xfrm>
            <a:off x="208547" y="191191"/>
            <a:ext cx="52104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코드 구성</a:t>
            </a:r>
            <a:endParaRPr lang="ko-KR" altLang="en-US" sz="3000" b="1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C541F1B-60C1-B128-30A6-2275E529EC89}"/>
              </a:ext>
            </a:extLst>
          </p:cNvPr>
          <p:cNvCxnSpPr>
            <a:cxnSpLocks/>
          </p:cNvCxnSpPr>
          <p:nvPr/>
        </p:nvCxnSpPr>
        <p:spPr>
          <a:xfrm>
            <a:off x="275659" y="745189"/>
            <a:ext cx="1191634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/>
          <p:cNvGrpSpPr/>
          <p:nvPr/>
        </p:nvGrpSpPr>
        <p:grpSpPr>
          <a:xfrm>
            <a:off x="650212" y="1009830"/>
            <a:ext cx="8435599" cy="1811481"/>
            <a:chOff x="650211" y="974843"/>
            <a:chExt cx="10371972" cy="2227302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3"/>
            <a:srcRect b="70118"/>
            <a:stretch/>
          </p:blipFill>
          <p:spPr>
            <a:xfrm>
              <a:off x="650211" y="974843"/>
              <a:ext cx="5305425" cy="1314972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0199" y="2706845"/>
              <a:ext cx="2095500" cy="49530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2069870" y="2289812"/>
              <a:ext cx="356188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900199" y="2706845"/>
              <a:ext cx="1525859" cy="24764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401304" y="1645303"/>
              <a:ext cx="4620879" cy="6811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500" dirty="0" smtClean="0"/>
                <a:t>1ms </a:t>
              </a:r>
              <a:r>
                <a:rPr lang="ko-KR" altLang="en-US" sz="1500" dirty="0" smtClean="0"/>
                <a:t>마다 인터럽트 발생하도록</a:t>
              </a:r>
              <a:endParaRPr lang="en-US" altLang="ko-KR" sz="1500" dirty="0" smtClean="0"/>
            </a:p>
            <a:p>
              <a:r>
                <a:rPr lang="en-US" altLang="ko-KR" sz="1500" dirty="0" smtClean="0"/>
                <a:t>     500</a:t>
              </a:r>
              <a:r>
                <a:rPr lang="en-US" altLang="ko-KR" sz="1500" dirty="0" smtClean="0">
                  <a:sym typeface="Wingdings" panose="05000000000000000000" pitchFamily="2" charset="2"/>
                </a:rPr>
                <a:t> 50000</a:t>
              </a:r>
              <a:r>
                <a:rPr lang="ko-KR" altLang="en-US" sz="1500" dirty="0" smtClean="0">
                  <a:sym typeface="Wingdings" panose="05000000000000000000" pitchFamily="2" charset="2"/>
                </a:rPr>
                <a:t>으로 변경</a:t>
              </a:r>
              <a:endParaRPr lang="ko-KR" altLang="en-US" sz="1500" dirty="0"/>
            </a:p>
          </p:txBody>
        </p:sp>
      </p:grpSp>
      <p:pic>
        <p:nvPicPr>
          <p:cNvPr id="69" name="그림 6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12" y="2911076"/>
            <a:ext cx="3265083" cy="2436418"/>
          </a:xfrm>
          <a:prstGeom prst="rect">
            <a:avLst/>
          </a:prstGeom>
        </p:spPr>
      </p:pic>
      <p:sp>
        <p:nvSpPr>
          <p:cNvPr id="73" name="직사각형 72"/>
          <p:cNvSpPr/>
          <p:nvPr/>
        </p:nvSpPr>
        <p:spPr>
          <a:xfrm>
            <a:off x="2187186" y="3711238"/>
            <a:ext cx="222664" cy="2014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2282753" y="4866607"/>
            <a:ext cx="222664" cy="2014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5327617" y="3403859"/>
            <a:ext cx="555097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500" dirty="0" smtClean="0"/>
              <a:t>초음파 센서 값 </a:t>
            </a:r>
            <a:r>
              <a:rPr lang="ko-KR" altLang="en-US" sz="1500" dirty="0" smtClean="0"/>
              <a:t>읽는 </a:t>
            </a:r>
            <a:r>
              <a:rPr lang="en-US" altLang="ko-KR" sz="1500" dirty="0" smtClean="0"/>
              <a:t>GPIO Interrupt Handler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시스템 </a:t>
            </a:r>
            <a:r>
              <a:rPr lang="en-US" altLang="ko-KR" sz="1500" dirty="0" smtClean="0"/>
              <a:t>tick </a:t>
            </a:r>
            <a:r>
              <a:rPr lang="ko-KR" altLang="en-US" sz="1500" dirty="0" smtClean="0"/>
              <a:t>주기에 </a:t>
            </a:r>
            <a:r>
              <a:rPr lang="ko-KR" altLang="en-US" sz="1500" dirty="0" smtClean="0"/>
              <a:t>맞게 </a:t>
            </a:r>
            <a:r>
              <a:rPr lang="en-US" altLang="ko-KR" sz="1500" dirty="0" smtClean="0"/>
              <a:t>500</a:t>
            </a:r>
            <a:r>
              <a:rPr lang="en-US" altLang="ko-KR" sz="1500" dirty="0">
                <a:sym typeface="Wingdings" panose="05000000000000000000" pitchFamily="2" charset="2"/>
              </a:rPr>
              <a:t> 50000</a:t>
            </a:r>
            <a:r>
              <a:rPr lang="ko-KR" altLang="en-US" sz="1500" dirty="0">
                <a:sym typeface="Wingdings" panose="05000000000000000000" pitchFamily="2" charset="2"/>
              </a:rPr>
              <a:t>으로 변경</a:t>
            </a:r>
            <a:endParaRPr lang="ko-KR" altLang="en-US" sz="1500" dirty="0"/>
          </a:p>
          <a:p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0201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9B289C0-12EC-C37E-A538-F739A0B48526}"/>
              </a:ext>
            </a:extLst>
          </p:cNvPr>
          <p:cNvSpPr txBox="1"/>
          <p:nvPr/>
        </p:nvSpPr>
        <p:spPr>
          <a:xfrm>
            <a:off x="208547" y="191191"/>
            <a:ext cx="52104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코드 구성</a:t>
            </a:r>
            <a:endParaRPr lang="ko-KR" altLang="en-US" sz="3000" b="1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C541F1B-60C1-B128-30A6-2275E529EC89}"/>
              </a:ext>
            </a:extLst>
          </p:cNvPr>
          <p:cNvCxnSpPr>
            <a:cxnSpLocks/>
          </p:cNvCxnSpPr>
          <p:nvPr/>
        </p:nvCxnSpPr>
        <p:spPr>
          <a:xfrm>
            <a:off x="275659" y="745189"/>
            <a:ext cx="1191634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/>
          <p:cNvGrpSpPr/>
          <p:nvPr/>
        </p:nvGrpSpPr>
        <p:grpSpPr>
          <a:xfrm>
            <a:off x="650212" y="1009830"/>
            <a:ext cx="8435599" cy="1811481"/>
            <a:chOff x="650211" y="974843"/>
            <a:chExt cx="10371972" cy="2227302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3"/>
            <a:srcRect b="70118"/>
            <a:stretch/>
          </p:blipFill>
          <p:spPr>
            <a:xfrm>
              <a:off x="650211" y="974843"/>
              <a:ext cx="5305425" cy="1314972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0199" y="2706845"/>
              <a:ext cx="2095500" cy="49530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2069870" y="2289812"/>
              <a:ext cx="356188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900199" y="2706845"/>
              <a:ext cx="1525859" cy="24764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401304" y="1645303"/>
              <a:ext cx="4620879" cy="6811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500" dirty="0" smtClean="0"/>
                <a:t>1ms </a:t>
              </a:r>
              <a:r>
                <a:rPr lang="ko-KR" altLang="en-US" sz="1500" dirty="0" smtClean="0"/>
                <a:t>마다 인터럽트 발생하도록</a:t>
              </a:r>
              <a:endParaRPr lang="en-US" altLang="ko-KR" sz="1500" dirty="0" smtClean="0"/>
            </a:p>
            <a:p>
              <a:r>
                <a:rPr lang="en-US" altLang="ko-KR" sz="1500" dirty="0" smtClean="0"/>
                <a:t>     500</a:t>
              </a:r>
              <a:r>
                <a:rPr lang="en-US" altLang="ko-KR" sz="1500" dirty="0" smtClean="0">
                  <a:sym typeface="Wingdings" panose="05000000000000000000" pitchFamily="2" charset="2"/>
                </a:rPr>
                <a:t> 50000</a:t>
              </a:r>
              <a:r>
                <a:rPr lang="ko-KR" altLang="en-US" sz="1500" dirty="0" smtClean="0">
                  <a:sym typeface="Wingdings" panose="05000000000000000000" pitchFamily="2" charset="2"/>
                </a:rPr>
                <a:t>으로 변경</a:t>
              </a:r>
              <a:endParaRPr lang="ko-KR" altLang="en-US" sz="1500" dirty="0"/>
            </a:p>
          </p:txBody>
        </p:sp>
      </p:grpSp>
      <p:pic>
        <p:nvPicPr>
          <p:cNvPr id="69" name="그림 6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12" y="2911076"/>
            <a:ext cx="3265083" cy="2436418"/>
          </a:xfrm>
          <a:prstGeom prst="rect">
            <a:avLst/>
          </a:prstGeom>
        </p:spPr>
      </p:pic>
      <p:sp>
        <p:nvSpPr>
          <p:cNvPr id="73" name="직사각형 72"/>
          <p:cNvSpPr/>
          <p:nvPr/>
        </p:nvSpPr>
        <p:spPr>
          <a:xfrm>
            <a:off x="2187186" y="3711238"/>
            <a:ext cx="222664" cy="2014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2282753" y="4866607"/>
            <a:ext cx="222664" cy="2014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/>
          <p:cNvGrpSpPr/>
          <p:nvPr/>
        </p:nvGrpSpPr>
        <p:grpSpPr>
          <a:xfrm>
            <a:off x="650212" y="5503941"/>
            <a:ext cx="2789862" cy="1033571"/>
            <a:chOff x="3834641" y="3458200"/>
            <a:chExt cx="2789862" cy="1033571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 rotWithShape="1">
            <a:blip r:embed="rId6"/>
            <a:srcRect b="80225"/>
            <a:stretch/>
          </p:blipFill>
          <p:spPr>
            <a:xfrm>
              <a:off x="3834641" y="3458200"/>
              <a:ext cx="2789861" cy="29915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 rotWithShape="1">
            <a:blip r:embed="rId6"/>
            <a:srcRect t="51453"/>
            <a:stretch/>
          </p:blipFill>
          <p:spPr>
            <a:xfrm>
              <a:off x="3834642" y="3757353"/>
              <a:ext cx="2789861" cy="734418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직사각형 78"/>
              <p:cNvSpPr/>
              <p:nvPr/>
            </p:nvSpPr>
            <p:spPr>
              <a:xfrm>
                <a:off x="5327616" y="5653517"/>
                <a:ext cx="5736623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sz="1500" dirty="0" smtClean="0"/>
                  <a:t>초음파 센서 </a:t>
                </a:r>
                <a:r>
                  <a:rPr lang="en-US" altLang="ko-KR" sz="1500" dirty="0" smtClean="0"/>
                  <a:t>read </a:t>
                </a:r>
                <a:r>
                  <a:rPr lang="ko-KR" altLang="en-US" sz="1500" dirty="0" smtClean="0"/>
                  <a:t>요청 함수를 새로 </a:t>
                </a:r>
                <a:r>
                  <a:rPr lang="ko-KR" altLang="en-US" sz="1500" dirty="0" smtClean="0"/>
                  <a:t>구성</a:t>
                </a:r>
                <a:endParaRPr lang="en-US" altLang="ko-KR" sz="1500" dirty="0" smtClean="0"/>
              </a:p>
              <a:p>
                <a:r>
                  <a:rPr lang="en-US" altLang="ko-KR" sz="1500" dirty="0"/>
                  <a:t> </a:t>
                </a:r>
                <a:r>
                  <a:rPr lang="en-US" altLang="ko-KR" sz="1500" dirty="0" smtClean="0"/>
                  <a:t>    (10</a:t>
                </a:r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sz="1500" dirty="0" smtClean="0"/>
                  <a:t>보다 긴 주기로 인터럽트가 발생하기 때문에 기존처럼 </a:t>
                </a:r>
                <a:endParaRPr lang="en-US" altLang="ko-KR" sz="1500" dirty="0" smtClean="0"/>
              </a:p>
              <a:p>
                <a:r>
                  <a:rPr lang="en-US" altLang="ko-KR" sz="1500" dirty="0"/>
                  <a:t> </a:t>
                </a:r>
                <a:r>
                  <a:rPr lang="en-US" altLang="ko-KR" sz="1500" dirty="0" smtClean="0"/>
                  <a:t>     </a:t>
                </a:r>
                <a:r>
                  <a:rPr lang="ko-KR" altLang="en-US" sz="1500" dirty="0" smtClean="0"/>
                  <a:t>인터럽트를 이용한 </a:t>
                </a:r>
                <a:r>
                  <a:rPr lang="en-US" altLang="ko-KR" sz="1500" dirty="0" smtClean="0"/>
                  <a:t>10</a:t>
                </a:r>
                <a14:m>
                  <m:oMath xmlns:m="http://schemas.openxmlformats.org/officeDocument/2006/math">
                    <m:r>
                      <a:rPr lang="en-US" altLang="ko-KR" sz="15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5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sz="1500" dirty="0" smtClean="0"/>
                  <a:t> GPIO </a:t>
                </a:r>
                <a:r>
                  <a:rPr lang="ko-KR" altLang="en-US" sz="1500" dirty="0" smtClean="0"/>
                  <a:t>제어가 불가능</a:t>
                </a:r>
                <a:r>
                  <a:rPr lang="en-US" altLang="ko-KR" sz="1500" dirty="0" smtClean="0"/>
                  <a:t>)</a:t>
                </a:r>
                <a:endParaRPr lang="en-US" altLang="ko-KR" sz="1500" dirty="0" smtClean="0"/>
              </a:p>
              <a:p>
                <a:r>
                  <a:rPr lang="en-US" altLang="ko-KR" sz="1500" dirty="0"/>
                  <a:t> </a:t>
                </a:r>
                <a:r>
                  <a:rPr lang="en-US" altLang="ko-KR" sz="1500" dirty="0" smtClean="0"/>
                  <a:t>    </a:t>
                </a:r>
                <a:r>
                  <a:rPr lang="ko-KR" altLang="en-US" sz="1500" b="1" dirty="0" smtClean="0"/>
                  <a:t>인터럽트 기반이 아닌 </a:t>
                </a:r>
                <a:r>
                  <a:rPr lang="en-US" altLang="ko-KR" sz="1500" b="1" dirty="0" smtClean="0"/>
                  <a:t>delay </a:t>
                </a:r>
                <a:r>
                  <a:rPr lang="ko-KR" altLang="en-US" sz="1500" b="1" dirty="0" smtClean="0"/>
                  <a:t>함수 기반으로 </a:t>
                </a:r>
                <a:r>
                  <a:rPr lang="en-US" altLang="ko-KR" sz="1500" b="1" dirty="0" smtClean="0"/>
                  <a:t>GPIO </a:t>
                </a:r>
                <a:r>
                  <a:rPr lang="ko-KR" altLang="en-US" sz="1500" b="1" dirty="0" smtClean="0"/>
                  <a:t>핀 제어</a:t>
                </a:r>
                <a:endParaRPr lang="en-US" altLang="ko-KR" sz="1500" b="1" dirty="0" smtClean="0"/>
              </a:p>
            </p:txBody>
          </p:sp>
        </mc:Choice>
        <mc:Fallback>
          <p:sp>
            <p:nvSpPr>
              <p:cNvPr id="79" name="직사각형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616" y="5653517"/>
                <a:ext cx="5736623" cy="1015663"/>
              </a:xfrm>
              <a:prstGeom prst="rect">
                <a:avLst/>
              </a:prstGeom>
              <a:blipFill>
                <a:blip r:embed="rId7"/>
                <a:stretch>
                  <a:fillRect l="-638" t="-3593" b="-53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/>
          <p:cNvSpPr/>
          <p:nvPr/>
        </p:nvSpPr>
        <p:spPr>
          <a:xfrm>
            <a:off x="5327617" y="3403859"/>
            <a:ext cx="555097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500" dirty="0" smtClean="0"/>
              <a:t>초음파 센서 값 </a:t>
            </a:r>
            <a:r>
              <a:rPr lang="ko-KR" altLang="en-US" sz="1500" dirty="0" smtClean="0"/>
              <a:t>읽는 </a:t>
            </a:r>
            <a:r>
              <a:rPr lang="en-US" altLang="ko-KR" sz="1500" dirty="0" smtClean="0"/>
              <a:t>GPIO Interrupt Handler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시스템 </a:t>
            </a:r>
            <a:r>
              <a:rPr lang="en-US" altLang="ko-KR" sz="1500" dirty="0" smtClean="0"/>
              <a:t>tick </a:t>
            </a:r>
            <a:r>
              <a:rPr lang="ko-KR" altLang="en-US" sz="1500" dirty="0" smtClean="0"/>
              <a:t>주기에 </a:t>
            </a:r>
            <a:r>
              <a:rPr lang="ko-KR" altLang="en-US" sz="1500" dirty="0" smtClean="0"/>
              <a:t>맞게 </a:t>
            </a:r>
            <a:r>
              <a:rPr lang="en-US" altLang="ko-KR" sz="1500" dirty="0" smtClean="0"/>
              <a:t>500</a:t>
            </a:r>
            <a:r>
              <a:rPr lang="en-US" altLang="ko-KR" sz="1500" dirty="0">
                <a:sym typeface="Wingdings" panose="05000000000000000000" pitchFamily="2" charset="2"/>
              </a:rPr>
              <a:t> 50000</a:t>
            </a:r>
            <a:r>
              <a:rPr lang="ko-KR" altLang="en-US" sz="1500" dirty="0">
                <a:sym typeface="Wingdings" panose="05000000000000000000" pitchFamily="2" charset="2"/>
              </a:rPr>
              <a:t>으로 변경</a:t>
            </a:r>
            <a:endParaRPr lang="ko-KR" altLang="en-US" sz="1500" dirty="0"/>
          </a:p>
          <a:p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60231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188868"/>
              </p:ext>
            </p:extLst>
          </p:nvPr>
        </p:nvGraphicFramePr>
        <p:xfrm>
          <a:off x="382555" y="1921678"/>
          <a:ext cx="11373852" cy="3707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642">
                  <a:extLst>
                    <a:ext uri="{9D8B030D-6E8A-4147-A177-3AD203B41FA5}">
                      <a16:colId xmlns:a16="http://schemas.microsoft.com/office/drawing/2014/main" val="4106969344"/>
                    </a:ext>
                  </a:extLst>
                </a:gridCol>
                <a:gridCol w="1895642">
                  <a:extLst>
                    <a:ext uri="{9D8B030D-6E8A-4147-A177-3AD203B41FA5}">
                      <a16:colId xmlns:a16="http://schemas.microsoft.com/office/drawing/2014/main" val="2514615687"/>
                    </a:ext>
                  </a:extLst>
                </a:gridCol>
                <a:gridCol w="1895642">
                  <a:extLst>
                    <a:ext uri="{9D8B030D-6E8A-4147-A177-3AD203B41FA5}">
                      <a16:colId xmlns:a16="http://schemas.microsoft.com/office/drawing/2014/main" val="4124009803"/>
                    </a:ext>
                  </a:extLst>
                </a:gridCol>
                <a:gridCol w="1895642">
                  <a:extLst>
                    <a:ext uri="{9D8B030D-6E8A-4147-A177-3AD203B41FA5}">
                      <a16:colId xmlns:a16="http://schemas.microsoft.com/office/drawing/2014/main" val="1831358753"/>
                    </a:ext>
                  </a:extLst>
                </a:gridCol>
                <a:gridCol w="1895642">
                  <a:extLst>
                    <a:ext uri="{9D8B030D-6E8A-4147-A177-3AD203B41FA5}">
                      <a16:colId xmlns:a16="http://schemas.microsoft.com/office/drawing/2014/main" val="1786484477"/>
                    </a:ext>
                  </a:extLst>
                </a:gridCol>
                <a:gridCol w="1895642">
                  <a:extLst>
                    <a:ext uri="{9D8B030D-6E8A-4147-A177-3AD203B41FA5}">
                      <a16:colId xmlns:a16="http://schemas.microsoft.com/office/drawing/2014/main" val="2767975316"/>
                    </a:ext>
                  </a:extLst>
                </a:gridCol>
              </a:tblGrid>
              <a:tr h="741591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endParaRPr lang="ko-KR" altLang="en-US" sz="18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12C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2C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2C5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+mn-lt"/>
                        </a:rPr>
                        <a:t>업무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2C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2C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+mn-lt"/>
                        </a:rPr>
                        <a:t>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2C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2C5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+mn-lt"/>
                        </a:rPr>
                        <a:t>코딩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2C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2C5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+mn-lt"/>
                        </a:rPr>
                        <a:t>동작 검증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2C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2C5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+mn-lt"/>
                        </a:rPr>
                        <a:t>문서화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2C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2C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2C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584895"/>
                  </a:ext>
                </a:extLst>
              </a:tr>
              <a:tr h="741591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800" b="1" dirty="0" err="1" smtClean="0">
                          <a:latin typeface="+mn-lt"/>
                        </a:rPr>
                        <a:t>최호현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프로듀서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40%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40%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10%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10%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732727"/>
                  </a:ext>
                </a:extLst>
              </a:tr>
              <a:tr h="741591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800" b="1" dirty="0" err="1" smtClean="0">
                          <a:latin typeface="+mn-lt"/>
                        </a:rPr>
                        <a:t>박나연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피드백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10%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10%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40%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40%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3548673"/>
                  </a:ext>
                </a:extLst>
              </a:tr>
              <a:tr h="741591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800" b="1" dirty="0" err="1" smtClean="0">
                          <a:latin typeface="+mn-lt"/>
                        </a:rPr>
                        <a:t>송민석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처리부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10%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10%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40%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40%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685083"/>
                  </a:ext>
                </a:extLst>
              </a:tr>
              <a:tr h="741591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800" b="1" dirty="0" err="1" smtClean="0">
                          <a:latin typeface="+mn-lt"/>
                        </a:rPr>
                        <a:t>유신영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센서부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40%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40%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10%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10%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292340"/>
                  </a:ext>
                </a:extLst>
              </a:tr>
            </a:tbl>
          </a:graphicData>
        </a:graphic>
      </p:graphicFrame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541F1B-60C1-B128-30A6-2275E529EC89}"/>
              </a:ext>
            </a:extLst>
          </p:cNvPr>
          <p:cNvCxnSpPr>
            <a:cxnSpLocks/>
          </p:cNvCxnSpPr>
          <p:nvPr/>
        </p:nvCxnSpPr>
        <p:spPr>
          <a:xfrm>
            <a:off x="275659" y="745189"/>
            <a:ext cx="1191634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9B289C0-12EC-C37E-A538-F739A0B48526}"/>
              </a:ext>
            </a:extLst>
          </p:cNvPr>
          <p:cNvSpPr txBox="1"/>
          <p:nvPr/>
        </p:nvSpPr>
        <p:spPr>
          <a:xfrm>
            <a:off x="208547" y="191191"/>
            <a:ext cx="52104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업무 분담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44244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75659" y="745189"/>
            <a:ext cx="1191634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8547" y="191191"/>
            <a:ext cx="52104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MCU </a:t>
            </a:r>
            <a:r>
              <a:rPr lang="ko-KR" altLang="en-US" sz="3000" b="1" dirty="0"/>
              <a:t>응용 시스템 기능</a:t>
            </a:r>
          </a:p>
        </p:txBody>
      </p:sp>
      <p:pic>
        <p:nvPicPr>
          <p:cNvPr id="1026" name="Picture 2" descr="ShieldBuddyTC275 Hitex | Hitex ShieldBuddy MCU Shield ShieldBuddyTC275 |  124-5257 | RS Compon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792130" y="2281024"/>
            <a:ext cx="4881354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s0183 keyestudio Multi-purpose Shield V1 - Keyestudio Wiki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1" r="9265"/>
          <a:stretch/>
        </p:blipFill>
        <p:spPr bwMode="auto">
          <a:xfrm rot="5400000">
            <a:off x="2743830" y="1905955"/>
            <a:ext cx="3003256" cy="231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215EC5-F313-A4C2-6066-D7B0C748140C}"/>
              </a:ext>
            </a:extLst>
          </p:cNvPr>
          <p:cNvSpPr txBox="1"/>
          <p:nvPr/>
        </p:nvSpPr>
        <p:spPr>
          <a:xfrm>
            <a:off x="409786" y="6147594"/>
            <a:ext cx="2477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 </a:t>
            </a:r>
            <a:r>
              <a:rPr lang="en-US" altLang="ko-KR" sz="1400" dirty="0" err="1"/>
              <a:t>Hitex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ShieldBuddy</a:t>
            </a:r>
            <a:r>
              <a:rPr lang="en-US" altLang="ko-KR" sz="1400" dirty="0"/>
              <a:t> TC275</a:t>
            </a:r>
            <a:r>
              <a:rPr lang="ko-KR" altLang="en-US" sz="1400" dirty="0"/>
              <a:t> 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pic>
        <p:nvPicPr>
          <p:cNvPr id="3" name="Picture 2" descr="아두이노 HC-SR04 초음파 센서 활용하기">
            <a:extLst>
              <a:ext uri="{FF2B5EF4-FFF2-40B4-BE49-F238E27FC236}">
                <a16:creationId xmlns:a16="http://schemas.microsoft.com/office/drawing/2014/main" id="{0AA46E3F-EFDB-58DE-B7A8-01EF4D4BC1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31" b="19767"/>
          <a:stretch/>
        </p:blipFill>
        <p:spPr bwMode="auto">
          <a:xfrm>
            <a:off x="3088545" y="4961062"/>
            <a:ext cx="2313826" cy="123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B4967E-EE01-6FE2-318E-FB5DBA1723C7}"/>
              </a:ext>
            </a:extLst>
          </p:cNvPr>
          <p:cNvSpPr txBox="1"/>
          <p:nvPr/>
        </p:nvSpPr>
        <p:spPr>
          <a:xfrm>
            <a:off x="3088545" y="4558481"/>
            <a:ext cx="2313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 Easy</a:t>
            </a:r>
            <a:r>
              <a:rPr lang="ko-KR" altLang="en-US" sz="1400" dirty="0"/>
              <a:t> </a:t>
            </a:r>
            <a:r>
              <a:rPr lang="en-US" altLang="ko-KR" sz="1400" dirty="0"/>
              <a:t>Module</a:t>
            </a:r>
            <a:r>
              <a:rPr lang="ko-KR" altLang="en-US" sz="1400" dirty="0"/>
              <a:t> </a:t>
            </a:r>
            <a:r>
              <a:rPr lang="en-US" altLang="ko-KR" sz="1400" dirty="0"/>
              <a:t>Shield</a:t>
            </a:r>
            <a:r>
              <a:rPr lang="ko-KR" altLang="en-US" sz="1400" dirty="0"/>
              <a:t> </a:t>
            </a:r>
            <a:r>
              <a:rPr lang="en-US" altLang="ko-KR" sz="1400" dirty="0"/>
              <a:t>V1</a:t>
            </a:r>
            <a:r>
              <a:rPr lang="ko-KR" altLang="en-US" sz="1400" dirty="0"/>
              <a:t> 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97D34-D826-B9CF-63B2-0A7B7EC7A155}"/>
              </a:ext>
            </a:extLst>
          </p:cNvPr>
          <p:cNvSpPr txBox="1"/>
          <p:nvPr/>
        </p:nvSpPr>
        <p:spPr>
          <a:xfrm>
            <a:off x="3297503" y="6147594"/>
            <a:ext cx="1895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 HC-SR04</a:t>
            </a:r>
            <a:r>
              <a:rPr lang="ko-KR" altLang="en-US" sz="1400" dirty="0"/>
              <a:t> 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ADCD8-DE82-481D-120D-2D856C97F005}"/>
              </a:ext>
            </a:extLst>
          </p:cNvPr>
          <p:cNvSpPr txBox="1"/>
          <p:nvPr/>
        </p:nvSpPr>
        <p:spPr>
          <a:xfrm>
            <a:off x="6096000" y="1705087"/>
            <a:ext cx="588303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Hitex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ShieldBuddy</a:t>
            </a:r>
            <a:r>
              <a:rPr lang="en-US" altLang="ko-KR" sz="2000" b="1" dirty="0"/>
              <a:t> TC275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Infineon </a:t>
            </a:r>
            <a:r>
              <a:rPr lang="en-US" altLang="ko-KR" sz="1600" dirty="0" err="1"/>
              <a:t>TriCore</a:t>
            </a:r>
            <a:r>
              <a:rPr lang="en-US" altLang="ko-KR" sz="1600" dirty="0"/>
              <a:t> </a:t>
            </a:r>
            <a:r>
              <a:rPr lang="ko-KR" altLang="en-US" sz="1600" dirty="0"/>
              <a:t>구조 기반 </a:t>
            </a:r>
            <a:r>
              <a:rPr lang="en-US" altLang="ko-KR" sz="1600" dirty="0"/>
              <a:t>32-Bit </a:t>
            </a:r>
            <a:r>
              <a:rPr lang="ko-KR" altLang="en-US" sz="1600" dirty="0" err="1"/>
              <a:t>마이크로컨트롤러</a:t>
            </a:r>
            <a:r>
              <a:rPr lang="ko-KR" altLang="en-US" sz="1600" dirty="0"/>
              <a:t> </a:t>
            </a:r>
            <a:r>
              <a:rPr lang="en-US" altLang="ko-KR" sz="1600" dirty="0"/>
              <a:t>DSP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ADC, GTM, CCU6 </a:t>
            </a:r>
            <a:r>
              <a:rPr lang="ko-KR" altLang="en-US" sz="1600" dirty="0"/>
              <a:t>등을 위한 기본 드라이버 제공</a:t>
            </a:r>
            <a:endParaRPr lang="en-US" altLang="ko-KR" sz="1600" dirty="0"/>
          </a:p>
          <a:p>
            <a:endParaRPr lang="en-US" altLang="ko-KR" dirty="0"/>
          </a:p>
          <a:p>
            <a:r>
              <a:rPr lang="en-US" altLang="ko-KR" sz="2000" b="1" dirty="0"/>
              <a:t>Easy Module Shield V1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LED</a:t>
            </a:r>
            <a:r>
              <a:rPr lang="en-US" altLang="ko-KR" sz="1600" dirty="0"/>
              <a:t> – D13 / D12 </a:t>
            </a:r>
            <a:r>
              <a:rPr lang="ko-KR" altLang="en-US" sz="1600" dirty="0"/>
              <a:t>출력을 통해 </a:t>
            </a:r>
            <a:r>
              <a:rPr lang="en-US" altLang="ko-KR" sz="1600" dirty="0"/>
              <a:t>LED1 / LED 2 </a:t>
            </a:r>
            <a:r>
              <a:rPr lang="ko-KR" altLang="en-US" sz="1600" dirty="0"/>
              <a:t>제어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Switch</a:t>
            </a:r>
            <a:r>
              <a:rPr lang="en-US" altLang="ko-KR" sz="1600" dirty="0"/>
              <a:t> – SW1 / SW 2</a:t>
            </a:r>
            <a:r>
              <a:rPr lang="ko-KR" altLang="en-US" sz="1600" dirty="0"/>
              <a:t>를 통해 </a:t>
            </a:r>
            <a:r>
              <a:rPr lang="en-US" altLang="ko-KR" sz="1600" dirty="0"/>
              <a:t>D2 / D3 </a:t>
            </a:r>
            <a:r>
              <a:rPr lang="ko-KR" altLang="en-US" sz="1600" dirty="0"/>
              <a:t>입력 제어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RGB LED – D9 / D10 / D11 </a:t>
            </a:r>
            <a:r>
              <a:rPr lang="ko-KR" altLang="en-US" sz="1600" dirty="0"/>
              <a:t>출력을 통해 </a:t>
            </a:r>
            <a:r>
              <a:rPr lang="en-US" altLang="ko-KR" sz="1600" dirty="0"/>
              <a:t>RGB LED </a:t>
            </a:r>
            <a:r>
              <a:rPr lang="ko-KR" altLang="en-US" sz="1600" dirty="0"/>
              <a:t>제어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Rotation</a:t>
            </a:r>
            <a:r>
              <a:rPr lang="en-US" altLang="ko-KR" sz="1600" dirty="0"/>
              <a:t> – </a:t>
            </a:r>
            <a:r>
              <a:rPr lang="ko-KR" altLang="en-US" sz="1600" dirty="0"/>
              <a:t>가변 저항을</a:t>
            </a:r>
            <a:r>
              <a:rPr lang="en-US" altLang="ko-KR" sz="1600" dirty="0"/>
              <a:t> </a:t>
            </a:r>
            <a:r>
              <a:rPr lang="ko-KR" altLang="en-US" sz="1600" dirty="0"/>
              <a:t>조절을 통해 </a:t>
            </a:r>
            <a:r>
              <a:rPr lang="en-US" altLang="ko-KR" sz="1600" dirty="0"/>
              <a:t>A0 </a:t>
            </a:r>
            <a:r>
              <a:rPr lang="ko-KR" altLang="en-US" sz="1600" dirty="0"/>
              <a:t>입력 전압 변화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Buzzer</a:t>
            </a:r>
            <a:r>
              <a:rPr lang="en-US" altLang="ko-KR" sz="1600" dirty="0"/>
              <a:t> – D5 </a:t>
            </a:r>
            <a:r>
              <a:rPr lang="ko-KR" altLang="en-US" sz="1600" dirty="0"/>
              <a:t>출력을 통해 </a:t>
            </a:r>
            <a:r>
              <a:rPr lang="en-US" altLang="ko-KR" sz="1600" dirty="0"/>
              <a:t>Buzzer </a:t>
            </a:r>
            <a:r>
              <a:rPr lang="ko-KR" altLang="en-US" sz="1600" dirty="0"/>
              <a:t>소리 크기 및 주파수 제어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Light – </a:t>
            </a:r>
            <a:r>
              <a:rPr lang="ko-KR" altLang="en-US" sz="1600" dirty="0"/>
              <a:t>빛의 밝기에 따라 </a:t>
            </a:r>
            <a:r>
              <a:rPr lang="en-US" altLang="ko-KR" sz="1600" dirty="0"/>
              <a:t>A1 </a:t>
            </a:r>
            <a:r>
              <a:rPr lang="ko-KR" altLang="en-US" sz="1600" dirty="0"/>
              <a:t>입력 전압 변화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LM35 – </a:t>
            </a:r>
            <a:r>
              <a:rPr lang="ko-KR" altLang="en-US" sz="1600" dirty="0"/>
              <a:t>주변 온도에 따라 </a:t>
            </a:r>
            <a:r>
              <a:rPr lang="en-US" altLang="ko-KR" sz="1600" dirty="0"/>
              <a:t>A2 </a:t>
            </a:r>
            <a:r>
              <a:rPr lang="ko-KR" altLang="en-US" sz="1600" dirty="0"/>
              <a:t>입력 전압 변화</a:t>
            </a:r>
            <a:endParaRPr lang="en-US" altLang="ko-KR" sz="1600" dirty="0"/>
          </a:p>
          <a:p>
            <a:endParaRPr lang="en-US" altLang="ko-KR" dirty="0"/>
          </a:p>
          <a:p>
            <a:r>
              <a:rPr lang="en-US" altLang="ko-KR" sz="2000" b="1" dirty="0"/>
              <a:t>HC-SR04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초음파를 통해 물체로부터 반사되는 거리를 측정</a:t>
            </a:r>
          </a:p>
        </p:txBody>
      </p:sp>
    </p:spTree>
    <p:extLst>
      <p:ext uri="{BB962C8B-B14F-4D97-AF65-F5344CB8AC3E}">
        <p14:creationId xmlns:p14="http://schemas.microsoft.com/office/powerpoint/2010/main" val="221479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C541F1B-60C1-B128-30A6-2275E529EC89}"/>
              </a:ext>
            </a:extLst>
          </p:cNvPr>
          <p:cNvCxnSpPr>
            <a:cxnSpLocks/>
          </p:cNvCxnSpPr>
          <p:nvPr/>
        </p:nvCxnSpPr>
        <p:spPr>
          <a:xfrm>
            <a:off x="275659" y="745189"/>
            <a:ext cx="1191634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9B289C0-12EC-C37E-A538-F739A0B48526}"/>
              </a:ext>
            </a:extLst>
          </p:cNvPr>
          <p:cNvSpPr txBox="1"/>
          <p:nvPr/>
        </p:nvSpPr>
        <p:spPr>
          <a:xfrm>
            <a:off x="208547" y="191191"/>
            <a:ext cx="52104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프로젝트 목표</a:t>
            </a:r>
            <a:endParaRPr lang="ko-KR" altLang="en-US" sz="3000" b="1" dirty="0"/>
          </a:p>
        </p:txBody>
      </p:sp>
      <p:pic>
        <p:nvPicPr>
          <p:cNvPr id="24" name="Picture 2" descr="ShieldBuddyTC275 Hitex | Hitex ShieldBuddy MCU Shield ShieldBuddyTC275 |  124-5257 | RS Compon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792130" y="2281024"/>
            <a:ext cx="4881354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Ks0183 keyestudio Multi-purpose Shield V1 - Keyestudio Wiki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1" r="9265"/>
          <a:stretch/>
        </p:blipFill>
        <p:spPr bwMode="auto">
          <a:xfrm rot="5400000">
            <a:off x="2743830" y="1905955"/>
            <a:ext cx="3003256" cy="231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3215EC5-F313-A4C2-6066-D7B0C748140C}"/>
              </a:ext>
            </a:extLst>
          </p:cNvPr>
          <p:cNvSpPr txBox="1"/>
          <p:nvPr/>
        </p:nvSpPr>
        <p:spPr>
          <a:xfrm>
            <a:off x="409786" y="6147594"/>
            <a:ext cx="2477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 </a:t>
            </a:r>
            <a:r>
              <a:rPr lang="en-US" altLang="ko-KR" sz="1400" dirty="0" err="1"/>
              <a:t>Hitex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ShieldBuddy</a:t>
            </a:r>
            <a:r>
              <a:rPr lang="en-US" altLang="ko-KR" sz="1400" dirty="0"/>
              <a:t> TC275</a:t>
            </a:r>
            <a:r>
              <a:rPr lang="ko-KR" altLang="en-US" sz="1400" dirty="0"/>
              <a:t> 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pic>
        <p:nvPicPr>
          <p:cNvPr id="30" name="Picture 2" descr="아두이노 HC-SR04 초음파 센서 활용하기">
            <a:extLst>
              <a:ext uri="{FF2B5EF4-FFF2-40B4-BE49-F238E27FC236}">
                <a16:creationId xmlns:a16="http://schemas.microsoft.com/office/drawing/2014/main" id="{0AA46E3F-EFDB-58DE-B7A8-01EF4D4BC1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31" b="19767"/>
          <a:stretch/>
        </p:blipFill>
        <p:spPr bwMode="auto">
          <a:xfrm>
            <a:off x="3088545" y="4961062"/>
            <a:ext cx="2313826" cy="123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AB4967E-EE01-6FE2-318E-FB5DBA1723C7}"/>
              </a:ext>
            </a:extLst>
          </p:cNvPr>
          <p:cNvSpPr txBox="1"/>
          <p:nvPr/>
        </p:nvSpPr>
        <p:spPr>
          <a:xfrm>
            <a:off x="3088545" y="4558481"/>
            <a:ext cx="2313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 Easy</a:t>
            </a:r>
            <a:r>
              <a:rPr lang="ko-KR" altLang="en-US" sz="1400" dirty="0"/>
              <a:t> </a:t>
            </a:r>
            <a:r>
              <a:rPr lang="en-US" altLang="ko-KR" sz="1400" dirty="0"/>
              <a:t>Module</a:t>
            </a:r>
            <a:r>
              <a:rPr lang="ko-KR" altLang="en-US" sz="1400" dirty="0"/>
              <a:t> </a:t>
            </a:r>
            <a:r>
              <a:rPr lang="en-US" altLang="ko-KR" sz="1400" dirty="0"/>
              <a:t>Shield</a:t>
            </a:r>
            <a:r>
              <a:rPr lang="ko-KR" altLang="en-US" sz="1400" dirty="0"/>
              <a:t> </a:t>
            </a:r>
            <a:r>
              <a:rPr lang="en-US" altLang="ko-KR" sz="1400" dirty="0"/>
              <a:t>V1</a:t>
            </a:r>
            <a:r>
              <a:rPr lang="ko-KR" altLang="en-US" sz="1400" dirty="0"/>
              <a:t> 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597D34-D826-B9CF-63B2-0A7B7EC7A155}"/>
              </a:ext>
            </a:extLst>
          </p:cNvPr>
          <p:cNvSpPr txBox="1"/>
          <p:nvPr/>
        </p:nvSpPr>
        <p:spPr>
          <a:xfrm>
            <a:off x="3297503" y="6147594"/>
            <a:ext cx="1895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 HC-SR04</a:t>
            </a:r>
            <a:r>
              <a:rPr lang="ko-KR" altLang="en-US" sz="1400" dirty="0"/>
              <a:t> 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cxnSp>
        <p:nvCxnSpPr>
          <p:cNvPr id="4" name="꺾인 연결선 3"/>
          <p:cNvCxnSpPr/>
          <p:nvPr/>
        </p:nvCxnSpPr>
        <p:spPr>
          <a:xfrm flipV="1">
            <a:off x="4141064" y="1442018"/>
            <a:ext cx="2660789" cy="2241328"/>
          </a:xfrm>
          <a:prstGeom prst="bentConnector3">
            <a:avLst>
              <a:gd name="adj1" fmla="val -19981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/>
          <p:nvPr/>
        </p:nvCxnSpPr>
        <p:spPr>
          <a:xfrm>
            <a:off x="4061381" y="2955189"/>
            <a:ext cx="2740472" cy="1389384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/>
          <p:nvPr/>
        </p:nvCxnSpPr>
        <p:spPr>
          <a:xfrm>
            <a:off x="4910524" y="2565127"/>
            <a:ext cx="1891329" cy="1071426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/>
          <p:nvPr/>
        </p:nvCxnSpPr>
        <p:spPr>
          <a:xfrm flipV="1">
            <a:off x="4303304" y="4901057"/>
            <a:ext cx="2498549" cy="546093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881536" y="1230314"/>
            <a:ext cx="496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부저</a:t>
            </a:r>
            <a:r>
              <a:rPr lang="ko-KR" altLang="en-US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입력해 둔 악보를 기반으로 노래 재생</a:t>
            </a:r>
            <a:endParaRPr lang="en-US" altLang="ko-KR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6894338" y="3461141"/>
            <a:ext cx="352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LED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노래에 맞추어 </a:t>
            </a:r>
            <a:r>
              <a:rPr lang="en-US" altLang="ko-KR" dirty="0" smtClean="0"/>
              <a:t>LED </a:t>
            </a:r>
            <a:r>
              <a:rPr lang="ko-KR" altLang="en-US" dirty="0" err="1" smtClean="0"/>
              <a:t>토글</a:t>
            </a:r>
            <a:endParaRPr lang="en-US" altLang="ko-KR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6894338" y="4112082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가변저항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부저</a:t>
            </a:r>
            <a:r>
              <a:rPr lang="ko-KR" altLang="en-US" dirty="0" smtClean="0"/>
              <a:t> 볼륨 조절</a:t>
            </a:r>
            <a:endParaRPr lang="en-US" altLang="ko-KR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6894338" y="4709640"/>
            <a:ext cx="42178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초음파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음악 </a:t>
            </a:r>
            <a:r>
              <a:rPr lang="en-US" altLang="ko-KR" dirty="0" smtClean="0"/>
              <a:t>BPM</a:t>
            </a:r>
            <a:r>
              <a:rPr lang="en-US" altLang="ko-KR" dirty="0"/>
              <a:t>(</a:t>
            </a:r>
            <a:r>
              <a:rPr lang="ko-KR" altLang="en-US" dirty="0"/>
              <a:t>재생 속도</a:t>
            </a:r>
            <a:r>
              <a:rPr lang="en-US" altLang="ko-KR" dirty="0" smtClean="0"/>
              <a:t>) </a:t>
            </a:r>
            <a:r>
              <a:rPr lang="ko-KR" altLang="en-US" dirty="0" smtClean="0"/>
              <a:t>조절</a:t>
            </a:r>
            <a:endParaRPr lang="en-US" altLang="ko-KR" dirty="0" smtClean="0"/>
          </a:p>
          <a:p>
            <a:r>
              <a:rPr lang="en-US" altLang="ko-KR" dirty="0"/>
              <a:t>	 </a:t>
            </a:r>
            <a:r>
              <a:rPr lang="en-US" altLang="ko-KR" dirty="0" smtClean="0"/>
              <a:t> 2cm~30cm </a:t>
            </a:r>
            <a:r>
              <a:rPr lang="ko-KR" altLang="en-US" dirty="0" smtClean="0"/>
              <a:t>사이의 거리에서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가까워질수록 노래가 </a:t>
            </a:r>
            <a:r>
              <a:rPr lang="ko-KR" altLang="en-US" dirty="0" err="1" smtClean="0"/>
              <a:t>빨라짐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배 속도 재생</a:t>
            </a:r>
            <a:endParaRPr lang="en-US" altLang="ko-KR" dirty="0" smtClean="0"/>
          </a:p>
        </p:txBody>
      </p:sp>
      <p:cxnSp>
        <p:nvCxnSpPr>
          <p:cNvPr id="67" name="꺾인 연결선 66"/>
          <p:cNvCxnSpPr/>
          <p:nvPr/>
        </p:nvCxnSpPr>
        <p:spPr>
          <a:xfrm>
            <a:off x="4910524" y="1935474"/>
            <a:ext cx="1891329" cy="383047"/>
          </a:xfrm>
          <a:prstGeom prst="bentConnector3">
            <a:avLst>
              <a:gd name="adj1" fmla="val 6494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894338" y="2126198"/>
            <a:ext cx="38731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스위치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음악 선택</a:t>
            </a:r>
            <a:endParaRPr lang="en-US" altLang="ko-KR" dirty="0" smtClean="0"/>
          </a:p>
          <a:p>
            <a:pPr lvl="1"/>
            <a:r>
              <a:rPr lang="en-US" altLang="ko-KR" dirty="0"/>
              <a:t>	</a:t>
            </a:r>
            <a:r>
              <a:rPr lang="en-US" altLang="ko-KR" dirty="0" smtClean="0"/>
              <a:t>   1) </a:t>
            </a:r>
            <a:r>
              <a:rPr lang="ko-KR" altLang="en-US" dirty="0" smtClean="0"/>
              <a:t>카트라이더 메인 테마</a:t>
            </a:r>
            <a:endParaRPr lang="en-US" altLang="ko-KR" dirty="0"/>
          </a:p>
          <a:p>
            <a:pPr lvl="1"/>
            <a:r>
              <a:rPr lang="en-US" altLang="ko-KR" dirty="0" smtClean="0"/>
              <a:t>	   2) </a:t>
            </a:r>
            <a:r>
              <a:rPr lang="ko-KR" altLang="en-US" dirty="0" err="1" smtClean="0"/>
              <a:t>커닝시티</a:t>
            </a:r>
            <a:r>
              <a:rPr lang="ko-KR" altLang="en-US" dirty="0"/>
              <a:t> </a:t>
            </a:r>
            <a:r>
              <a:rPr lang="ko-KR" altLang="en-US" dirty="0" smtClean="0"/>
              <a:t>노래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4459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9B289C0-12EC-C37E-A538-F739A0B48526}"/>
              </a:ext>
            </a:extLst>
          </p:cNvPr>
          <p:cNvSpPr txBox="1"/>
          <p:nvPr/>
        </p:nvSpPr>
        <p:spPr>
          <a:xfrm>
            <a:off x="208547" y="191191"/>
            <a:ext cx="52104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코드 구성</a:t>
            </a:r>
            <a:endParaRPr lang="ko-KR" altLang="en-US" sz="3000" b="1" dirty="0"/>
          </a:p>
        </p:txBody>
      </p:sp>
      <p:grpSp>
        <p:nvGrpSpPr>
          <p:cNvPr id="25" name="그룹 24"/>
          <p:cNvGrpSpPr/>
          <p:nvPr/>
        </p:nvGrpSpPr>
        <p:grpSpPr>
          <a:xfrm>
            <a:off x="5596" y="1185824"/>
            <a:ext cx="8870281" cy="3668729"/>
            <a:chOff x="714524" y="1299186"/>
            <a:chExt cx="11152348" cy="4612587"/>
          </a:xfrm>
        </p:grpSpPr>
        <p:grpSp>
          <p:nvGrpSpPr>
            <p:cNvPr id="3" name="그룹 2"/>
            <p:cNvGrpSpPr/>
            <p:nvPr/>
          </p:nvGrpSpPr>
          <p:grpSpPr>
            <a:xfrm>
              <a:off x="714524" y="1299186"/>
              <a:ext cx="6874689" cy="3901463"/>
              <a:chOff x="714525" y="1299187"/>
              <a:chExt cx="5810250" cy="3297382"/>
            </a:xfrm>
          </p:grpSpPr>
          <p:pic>
            <p:nvPicPr>
              <p:cNvPr id="1028" name="Picture 4" descr="제이오 - 카트라이더 옛날 음악(메인테마&amp;상점)(피아노 커버) 악보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0071"/>
              <a:stretch/>
            </p:blipFill>
            <p:spPr bwMode="auto">
              <a:xfrm>
                <a:off x="714525" y="1299187"/>
                <a:ext cx="5810250" cy="32973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직사각형 1"/>
              <p:cNvSpPr/>
              <p:nvPr/>
            </p:nvSpPr>
            <p:spPr>
              <a:xfrm>
                <a:off x="1238596" y="3092335"/>
                <a:ext cx="548640" cy="34913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2584450" y="3266902"/>
                <a:ext cx="609600" cy="504998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5524500" y="3441468"/>
                <a:ext cx="285750" cy="400281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983756" y="2959175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BPM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45013" y="332987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음정</a:t>
              </a:r>
              <a:endParaRPr lang="en-US" altLang="ko-KR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17696" y="344272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박자</a:t>
              </a:r>
              <a:endParaRPr lang="en-US" altLang="ko-KR" dirty="0" smtClean="0"/>
            </a:p>
          </p:txBody>
        </p:sp>
        <p:cxnSp>
          <p:nvCxnSpPr>
            <p:cNvPr id="15" name="꺾인 연결선 14"/>
            <p:cNvCxnSpPr/>
            <p:nvPr/>
          </p:nvCxnSpPr>
          <p:spPr>
            <a:xfrm flipV="1">
              <a:off x="3645898" y="1590675"/>
              <a:ext cx="4082318" cy="2097017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4"/>
            <a:srcRect b="53180"/>
            <a:stretch/>
          </p:blipFill>
          <p:spPr>
            <a:xfrm>
              <a:off x="8210282" y="1989466"/>
              <a:ext cx="1666407" cy="1659418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7841454" y="1417196"/>
              <a:ext cx="3469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각 음에 해당하는 주파수 </a:t>
              </a:r>
              <a:r>
                <a:rPr lang="en-US" altLang="ko-KR" dirty="0" smtClean="0"/>
                <a:t>define</a:t>
              </a:r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4"/>
            <a:srcRect t="46470" b="5657"/>
            <a:stretch/>
          </p:blipFill>
          <p:spPr>
            <a:xfrm>
              <a:off x="10200465" y="1966160"/>
              <a:ext cx="1666407" cy="169672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7837489" y="3741476"/>
              <a:ext cx="2151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음표의 길이 </a:t>
              </a:r>
              <a:r>
                <a:rPr lang="en-US" altLang="ko-KR" dirty="0" smtClean="0"/>
                <a:t>define</a:t>
              </a:r>
            </a:p>
          </p:txBody>
        </p:sp>
        <p:cxnSp>
          <p:nvCxnSpPr>
            <p:cNvPr id="21" name="꺾인 연결선 20"/>
            <p:cNvCxnSpPr/>
            <p:nvPr/>
          </p:nvCxnSpPr>
          <p:spPr>
            <a:xfrm>
              <a:off x="6743786" y="3960902"/>
              <a:ext cx="999783" cy="18279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10282" y="4307546"/>
              <a:ext cx="3034352" cy="1604227"/>
            </a:xfrm>
            <a:prstGeom prst="rect">
              <a:avLst/>
            </a:prstGeom>
          </p:spPr>
        </p:pic>
      </p:grpSp>
      <p:sp>
        <p:nvSpPr>
          <p:cNvPr id="28" name="오른쪽 중괄호 27"/>
          <p:cNvSpPr/>
          <p:nvPr/>
        </p:nvSpPr>
        <p:spPr>
          <a:xfrm>
            <a:off x="9120060" y="1468749"/>
            <a:ext cx="319215" cy="1848671"/>
          </a:xfrm>
          <a:prstGeom prst="rightBrace">
            <a:avLst>
              <a:gd name="adj1" fmla="val 29220"/>
              <a:gd name="adj2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932488" y="1651028"/>
            <a:ext cx="19715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음정과 박자를 </a:t>
            </a:r>
            <a:r>
              <a:rPr lang="en-US" altLang="ko-KR" dirty="0" err="1" smtClean="0"/>
              <a:t>struct</a:t>
            </a:r>
            <a:r>
              <a:rPr lang="ko-KR" altLang="en-US" dirty="0" smtClean="0"/>
              <a:t>로 구성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Struct</a:t>
            </a:r>
            <a:r>
              <a:rPr lang="ko-KR" altLang="en-US" dirty="0" smtClean="0"/>
              <a:t>의 배열로 음악을 저장</a:t>
            </a:r>
            <a:endParaRPr lang="en-US" altLang="ko-KR" dirty="0" smtClean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C541F1B-60C1-B128-30A6-2275E529EC89}"/>
              </a:ext>
            </a:extLst>
          </p:cNvPr>
          <p:cNvCxnSpPr>
            <a:cxnSpLocks/>
          </p:cNvCxnSpPr>
          <p:nvPr/>
        </p:nvCxnSpPr>
        <p:spPr>
          <a:xfrm>
            <a:off x="275659" y="745189"/>
            <a:ext cx="1191634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23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9B289C0-12EC-C37E-A538-F739A0B48526}"/>
              </a:ext>
            </a:extLst>
          </p:cNvPr>
          <p:cNvSpPr txBox="1"/>
          <p:nvPr/>
        </p:nvSpPr>
        <p:spPr>
          <a:xfrm>
            <a:off x="208547" y="191191"/>
            <a:ext cx="52104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코드 구성</a:t>
            </a:r>
            <a:endParaRPr lang="ko-KR" altLang="en-US" sz="3000" b="1" dirty="0"/>
          </a:p>
        </p:txBody>
      </p:sp>
      <p:grpSp>
        <p:nvGrpSpPr>
          <p:cNvPr id="25" name="그룹 24"/>
          <p:cNvGrpSpPr/>
          <p:nvPr/>
        </p:nvGrpSpPr>
        <p:grpSpPr>
          <a:xfrm>
            <a:off x="5596" y="1185824"/>
            <a:ext cx="8870281" cy="3668729"/>
            <a:chOff x="714524" y="1299186"/>
            <a:chExt cx="11152348" cy="4612587"/>
          </a:xfrm>
        </p:grpSpPr>
        <p:grpSp>
          <p:nvGrpSpPr>
            <p:cNvPr id="3" name="그룹 2"/>
            <p:cNvGrpSpPr/>
            <p:nvPr/>
          </p:nvGrpSpPr>
          <p:grpSpPr>
            <a:xfrm>
              <a:off x="714524" y="1299186"/>
              <a:ext cx="6874689" cy="3901463"/>
              <a:chOff x="714525" y="1299187"/>
              <a:chExt cx="5810250" cy="3297382"/>
            </a:xfrm>
          </p:grpSpPr>
          <p:pic>
            <p:nvPicPr>
              <p:cNvPr id="1028" name="Picture 4" descr="제이오 - 카트라이더 옛날 음악(메인테마&amp;상점)(피아노 커버) 악보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0071"/>
              <a:stretch/>
            </p:blipFill>
            <p:spPr bwMode="auto">
              <a:xfrm>
                <a:off x="714525" y="1299187"/>
                <a:ext cx="5810250" cy="32973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직사각형 1"/>
              <p:cNvSpPr/>
              <p:nvPr/>
            </p:nvSpPr>
            <p:spPr>
              <a:xfrm>
                <a:off x="1238596" y="3092335"/>
                <a:ext cx="548640" cy="34913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2584450" y="3266902"/>
                <a:ext cx="609600" cy="504998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5524500" y="3441468"/>
                <a:ext cx="285750" cy="400281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983756" y="2959175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BPM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45013" y="332987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음정</a:t>
              </a:r>
              <a:endParaRPr lang="en-US" altLang="ko-KR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17696" y="344272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박자</a:t>
              </a:r>
              <a:endParaRPr lang="en-US" altLang="ko-KR" dirty="0" smtClean="0"/>
            </a:p>
          </p:txBody>
        </p:sp>
        <p:cxnSp>
          <p:nvCxnSpPr>
            <p:cNvPr id="15" name="꺾인 연결선 14"/>
            <p:cNvCxnSpPr/>
            <p:nvPr/>
          </p:nvCxnSpPr>
          <p:spPr>
            <a:xfrm flipV="1">
              <a:off x="3645898" y="1590675"/>
              <a:ext cx="4082318" cy="2097017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4"/>
            <a:srcRect b="53180"/>
            <a:stretch/>
          </p:blipFill>
          <p:spPr>
            <a:xfrm>
              <a:off x="8210282" y="1989466"/>
              <a:ext cx="1666407" cy="1659418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7841454" y="1417196"/>
              <a:ext cx="3469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각 음에 해당하는 주파수 </a:t>
              </a:r>
              <a:r>
                <a:rPr lang="en-US" altLang="ko-KR" dirty="0" smtClean="0"/>
                <a:t>define</a:t>
              </a:r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4"/>
            <a:srcRect t="46470" b="5657"/>
            <a:stretch/>
          </p:blipFill>
          <p:spPr>
            <a:xfrm>
              <a:off x="10200465" y="1966160"/>
              <a:ext cx="1666407" cy="169672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7837489" y="3741476"/>
              <a:ext cx="2151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음표의 길이 </a:t>
              </a:r>
              <a:r>
                <a:rPr lang="en-US" altLang="ko-KR" dirty="0" smtClean="0"/>
                <a:t>define</a:t>
              </a:r>
            </a:p>
          </p:txBody>
        </p:sp>
        <p:cxnSp>
          <p:nvCxnSpPr>
            <p:cNvPr id="21" name="꺾인 연결선 20"/>
            <p:cNvCxnSpPr/>
            <p:nvPr/>
          </p:nvCxnSpPr>
          <p:spPr>
            <a:xfrm>
              <a:off x="6743786" y="3960902"/>
              <a:ext cx="999783" cy="18279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10282" y="4307546"/>
              <a:ext cx="3034352" cy="1604227"/>
            </a:xfrm>
            <a:prstGeom prst="rect">
              <a:avLst/>
            </a:prstGeom>
          </p:spPr>
        </p:pic>
      </p:grpSp>
      <p:sp>
        <p:nvSpPr>
          <p:cNvPr id="28" name="오른쪽 중괄호 27"/>
          <p:cNvSpPr/>
          <p:nvPr/>
        </p:nvSpPr>
        <p:spPr>
          <a:xfrm>
            <a:off x="9120060" y="1468749"/>
            <a:ext cx="319215" cy="1848671"/>
          </a:xfrm>
          <a:prstGeom prst="rightBrace">
            <a:avLst>
              <a:gd name="adj1" fmla="val 29220"/>
              <a:gd name="adj2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932488" y="1651028"/>
            <a:ext cx="19715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음정과 박자를 </a:t>
            </a:r>
            <a:r>
              <a:rPr lang="en-US" altLang="ko-KR" dirty="0" err="1" smtClean="0"/>
              <a:t>struct</a:t>
            </a:r>
            <a:r>
              <a:rPr lang="ko-KR" altLang="en-US" dirty="0" smtClean="0"/>
              <a:t>로 구성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Struct</a:t>
            </a:r>
            <a:r>
              <a:rPr lang="ko-KR" altLang="en-US" dirty="0" smtClean="0"/>
              <a:t>의 배열로 음악을 저장</a:t>
            </a:r>
            <a:endParaRPr lang="en-US" altLang="ko-KR" dirty="0" smtClean="0"/>
          </a:p>
        </p:txBody>
      </p:sp>
      <p:cxnSp>
        <p:nvCxnSpPr>
          <p:cNvPr id="32" name="꺾인 연결선 31"/>
          <p:cNvCxnSpPr/>
          <p:nvPr/>
        </p:nvCxnSpPr>
        <p:spPr>
          <a:xfrm rot="16200000" flipH="1">
            <a:off x="216639" y="3733916"/>
            <a:ext cx="1958587" cy="917729"/>
          </a:xfrm>
          <a:prstGeom prst="bentConnector3">
            <a:avLst>
              <a:gd name="adj1" fmla="val 61185"/>
            </a:avLst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/>
          <p:nvPr/>
        </p:nvCxnSpPr>
        <p:spPr>
          <a:xfrm rot="5400000">
            <a:off x="3165363" y="3670781"/>
            <a:ext cx="1593481" cy="1409105"/>
          </a:xfrm>
          <a:prstGeom prst="bentConnector3">
            <a:avLst>
              <a:gd name="adj1" fmla="val 50000"/>
            </a:avLst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15109" y="5540523"/>
            <a:ext cx="802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BPM</a:t>
            </a:r>
            <a:r>
              <a:rPr lang="ko-KR" altLang="en-US" dirty="0" smtClean="0"/>
              <a:t>과 박자는 시간과 관련된 부분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정확한 코드 실행 </a:t>
            </a:r>
            <a:r>
              <a:rPr lang="ko-KR" altLang="en-US" dirty="0" smtClean="0">
                <a:sym typeface="Wingdings" panose="05000000000000000000" pitchFamily="2" charset="2"/>
              </a:rPr>
              <a:t>주기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관리가 필요함</a:t>
            </a:r>
            <a:endParaRPr lang="en-US" altLang="ko-KR" dirty="0" smtClean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C541F1B-60C1-B128-30A6-2275E529EC89}"/>
              </a:ext>
            </a:extLst>
          </p:cNvPr>
          <p:cNvCxnSpPr>
            <a:cxnSpLocks/>
          </p:cNvCxnSpPr>
          <p:nvPr/>
        </p:nvCxnSpPr>
        <p:spPr>
          <a:xfrm>
            <a:off x="275659" y="745189"/>
            <a:ext cx="1191634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76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9B289C0-12EC-C37E-A538-F739A0B48526}"/>
              </a:ext>
            </a:extLst>
          </p:cNvPr>
          <p:cNvSpPr txBox="1"/>
          <p:nvPr/>
        </p:nvSpPr>
        <p:spPr>
          <a:xfrm>
            <a:off x="208547" y="191191"/>
            <a:ext cx="52104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코드 구성</a:t>
            </a:r>
            <a:endParaRPr lang="ko-KR" altLang="en-US" sz="3000" b="1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C541F1B-60C1-B128-30A6-2275E529EC89}"/>
              </a:ext>
            </a:extLst>
          </p:cNvPr>
          <p:cNvCxnSpPr>
            <a:cxnSpLocks/>
          </p:cNvCxnSpPr>
          <p:nvPr/>
        </p:nvCxnSpPr>
        <p:spPr>
          <a:xfrm>
            <a:off x="275659" y="745189"/>
            <a:ext cx="1191634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942086" y="3335253"/>
          <a:ext cx="10063968" cy="5129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664">
                  <a:extLst>
                    <a:ext uri="{9D8B030D-6E8A-4147-A177-3AD203B41FA5}">
                      <a16:colId xmlns:a16="http://schemas.microsoft.com/office/drawing/2014/main" val="1844955333"/>
                    </a:ext>
                  </a:extLst>
                </a:gridCol>
                <a:gridCol w="838664">
                  <a:extLst>
                    <a:ext uri="{9D8B030D-6E8A-4147-A177-3AD203B41FA5}">
                      <a16:colId xmlns:a16="http://schemas.microsoft.com/office/drawing/2014/main" val="1914983906"/>
                    </a:ext>
                  </a:extLst>
                </a:gridCol>
                <a:gridCol w="838664">
                  <a:extLst>
                    <a:ext uri="{9D8B030D-6E8A-4147-A177-3AD203B41FA5}">
                      <a16:colId xmlns:a16="http://schemas.microsoft.com/office/drawing/2014/main" val="409283747"/>
                    </a:ext>
                  </a:extLst>
                </a:gridCol>
                <a:gridCol w="838664">
                  <a:extLst>
                    <a:ext uri="{9D8B030D-6E8A-4147-A177-3AD203B41FA5}">
                      <a16:colId xmlns:a16="http://schemas.microsoft.com/office/drawing/2014/main" val="2733865714"/>
                    </a:ext>
                  </a:extLst>
                </a:gridCol>
                <a:gridCol w="838664">
                  <a:extLst>
                    <a:ext uri="{9D8B030D-6E8A-4147-A177-3AD203B41FA5}">
                      <a16:colId xmlns:a16="http://schemas.microsoft.com/office/drawing/2014/main" val="3817752318"/>
                    </a:ext>
                  </a:extLst>
                </a:gridCol>
                <a:gridCol w="838664">
                  <a:extLst>
                    <a:ext uri="{9D8B030D-6E8A-4147-A177-3AD203B41FA5}">
                      <a16:colId xmlns:a16="http://schemas.microsoft.com/office/drawing/2014/main" val="654243349"/>
                    </a:ext>
                  </a:extLst>
                </a:gridCol>
                <a:gridCol w="838664">
                  <a:extLst>
                    <a:ext uri="{9D8B030D-6E8A-4147-A177-3AD203B41FA5}">
                      <a16:colId xmlns:a16="http://schemas.microsoft.com/office/drawing/2014/main" val="2398034791"/>
                    </a:ext>
                  </a:extLst>
                </a:gridCol>
                <a:gridCol w="838664">
                  <a:extLst>
                    <a:ext uri="{9D8B030D-6E8A-4147-A177-3AD203B41FA5}">
                      <a16:colId xmlns:a16="http://schemas.microsoft.com/office/drawing/2014/main" val="1674204302"/>
                    </a:ext>
                  </a:extLst>
                </a:gridCol>
                <a:gridCol w="838664">
                  <a:extLst>
                    <a:ext uri="{9D8B030D-6E8A-4147-A177-3AD203B41FA5}">
                      <a16:colId xmlns:a16="http://schemas.microsoft.com/office/drawing/2014/main" val="4188483320"/>
                    </a:ext>
                  </a:extLst>
                </a:gridCol>
                <a:gridCol w="838664">
                  <a:extLst>
                    <a:ext uri="{9D8B030D-6E8A-4147-A177-3AD203B41FA5}">
                      <a16:colId xmlns:a16="http://schemas.microsoft.com/office/drawing/2014/main" val="760529545"/>
                    </a:ext>
                  </a:extLst>
                </a:gridCol>
                <a:gridCol w="838664">
                  <a:extLst>
                    <a:ext uri="{9D8B030D-6E8A-4147-A177-3AD203B41FA5}">
                      <a16:colId xmlns:a16="http://schemas.microsoft.com/office/drawing/2014/main" val="3144510933"/>
                    </a:ext>
                  </a:extLst>
                </a:gridCol>
                <a:gridCol w="838664">
                  <a:extLst>
                    <a:ext uri="{9D8B030D-6E8A-4147-A177-3AD203B41FA5}">
                      <a16:colId xmlns:a16="http://schemas.microsoft.com/office/drawing/2014/main" val="2919284660"/>
                    </a:ext>
                  </a:extLst>
                </a:gridCol>
              </a:tblGrid>
              <a:tr h="266258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599130"/>
                  </a:ext>
                </a:extLst>
              </a:tr>
              <a:tr h="246721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442101"/>
                  </a:ext>
                </a:extLst>
              </a:tr>
            </a:tbl>
          </a:graphicData>
        </a:graphic>
      </p:graphicFrame>
      <p:cxnSp>
        <p:nvCxnSpPr>
          <p:cNvPr id="27" name="직선 화살표 연결선 26"/>
          <p:cNvCxnSpPr/>
          <p:nvPr/>
        </p:nvCxnSpPr>
        <p:spPr>
          <a:xfrm>
            <a:off x="925460" y="2911537"/>
            <a:ext cx="19372" cy="318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5197" y="2600983"/>
            <a:ext cx="2199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1ms ISR()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741186" y="2911537"/>
            <a:ext cx="19372" cy="318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2610741" y="2922716"/>
            <a:ext cx="19372" cy="318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00775" y="2609757"/>
            <a:ext cx="2199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1ms ISR()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0677525" y="3599923"/>
            <a:ext cx="619125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965057" y="3591742"/>
            <a:ext cx="744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Time(</a:t>
            </a:r>
            <a:r>
              <a:rPr lang="en-US" altLang="ko-KR" sz="1000" dirty="0" err="1" smtClean="0"/>
              <a:t>ms</a:t>
            </a:r>
            <a:r>
              <a:rPr lang="en-US" altLang="ko-KR" sz="1000" dirty="0" smtClean="0"/>
              <a:t>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4950" y="3913913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1ms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3225597" y="3913913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4ms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1552121" y="3913913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2ms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384625" y="3913913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3ms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058097" y="3913913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5</a:t>
            </a:r>
            <a:r>
              <a:rPr lang="en-US" altLang="ko-KR" sz="1200" dirty="0" smtClean="0"/>
              <a:t>ms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4901687" y="3913913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6ms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5736809" y="3913913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7ms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580401" y="3913913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8ms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7423993" y="3913913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9ms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8211423" y="3932325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10ms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9054680" y="3913913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11ms</a:t>
            </a:r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2977184" y="1074186"/>
            <a:ext cx="5091779" cy="181588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1ms_ISR() {</a:t>
            </a:r>
          </a:p>
          <a:p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Sys_tic</a:t>
            </a:r>
            <a:r>
              <a:rPr lang="en-US" altLang="ko-KR" sz="1400" dirty="0" smtClean="0"/>
              <a:t> ++;</a:t>
            </a:r>
          </a:p>
          <a:p>
            <a:r>
              <a:rPr lang="en-US" altLang="ko-KR" sz="1400" dirty="0" smtClean="0"/>
              <a:t>	If ((</a:t>
            </a:r>
            <a:r>
              <a:rPr lang="en-US" altLang="ko-KR" sz="1400" dirty="0" err="1" smtClean="0"/>
              <a:t>Sys_tic</a:t>
            </a:r>
            <a:r>
              <a:rPr lang="en-US" altLang="ko-KR" sz="1400" dirty="0" smtClean="0"/>
              <a:t> % 1) == 0 ) {1ms_flag = TRUE}</a:t>
            </a:r>
          </a:p>
          <a:p>
            <a:r>
              <a:rPr lang="en-US" altLang="ko-KR" sz="1400" dirty="0" smtClean="0"/>
              <a:t>	If ((</a:t>
            </a:r>
            <a:r>
              <a:rPr lang="en-US" altLang="ko-KR" sz="1400" dirty="0" err="1" smtClean="0"/>
              <a:t>Sys_tic</a:t>
            </a:r>
            <a:r>
              <a:rPr lang="en-US" altLang="ko-KR" sz="1400" dirty="0" smtClean="0"/>
              <a:t> % 10) == 0 ) {10ms_flag = TRUE}</a:t>
            </a:r>
          </a:p>
          <a:p>
            <a:r>
              <a:rPr lang="en-US" altLang="ko-KR" sz="1400" dirty="0" smtClean="0"/>
              <a:t>	If ((</a:t>
            </a:r>
            <a:r>
              <a:rPr lang="en-US" altLang="ko-KR" sz="1400" dirty="0" err="1" smtClean="0"/>
              <a:t>Sys_tic</a:t>
            </a:r>
            <a:r>
              <a:rPr lang="en-US" altLang="ko-KR" sz="1400" dirty="0" smtClean="0"/>
              <a:t> % 100) == 0 ) {100ms_flag = TRUE}</a:t>
            </a:r>
          </a:p>
          <a:p>
            <a:r>
              <a:rPr lang="en-US" altLang="ko-KR" sz="1400" dirty="0" smtClean="0"/>
              <a:t>	If ((</a:t>
            </a:r>
            <a:r>
              <a:rPr lang="en-US" altLang="ko-KR" sz="1400" dirty="0" err="1" smtClean="0"/>
              <a:t>Sys_tic</a:t>
            </a:r>
            <a:r>
              <a:rPr lang="en-US" altLang="ko-KR" sz="1400" dirty="0" smtClean="0"/>
              <a:t> % 1000) == 0 ) {1000ms_flag = TRUE}</a:t>
            </a:r>
          </a:p>
          <a:p>
            <a:r>
              <a:rPr lang="en-US" altLang="ko-KR" sz="1400" dirty="0" smtClean="0"/>
              <a:t>	If(</a:t>
            </a:r>
            <a:r>
              <a:rPr lang="en-US" altLang="ko-KR" sz="1400" dirty="0" err="1" smtClean="0"/>
              <a:t>Sys_tic</a:t>
            </a:r>
            <a:r>
              <a:rPr lang="en-US" altLang="ko-KR" sz="1400" dirty="0" smtClean="0"/>
              <a:t>&gt;100000) {</a:t>
            </a:r>
            <a:r>
              <a:rPr lang="en-US" altLang="ko-KR" sz="1400" dirty="0" err="1" smtClean="0"/>
              <a:t>Sys_tic</a:t>
            </a:r>
            <a:r>
              <a:rPr lang="en-US" altLang="ko-KR" sz="1400" dirty="0" smtClean="0"/>
              <a:t> = 0;}</a:t>
            </a:r>
          </a:p>
          <a:p>
            <a:r>
              <a:rPr lang="en-US" altLang="ko-KR" sz="1400" dirty="0" smtClean="0"/>
              <a:t>}</a:t>
            </a:r>
          </a:p>
        </p:txBody>
      </p:sp>
      <p:cxnSp>
        <p:nvCxnSpPr>
          <p:cNvPr id="10" name="직선 연결선 9"/>
          <p:cNvCxnSpPr>
            <a:endCxn id="55" idx="1"/>
          </p:cNvCxnSpPr>
          <p:nvPr/>
        </p:nvCxnSpPr>
        <p:spPr>
          <a:xfrm flipV="1">
            <a:off x="958300" y="1982127"/>
            <a:ext cx="2018884" cy="61885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8211423" y="1321491"/>
            <a:ext cx="334326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500" dirty="0" smtClean="0"/>
              <a:t>CCU60</a:t>
            </a:r>
            <a:r>
              <a:rPr lang="ko-KR" altLang="en-US" sz="1500" dirty="0"/>
              <a:t>에서 </a:t>
            </a:r>
            <a:r>
              <a:rPr lang="en-US" altLang="ko-KR" sz="1500" dirty="0"/>
              <a:t>1ms</a:t>
            </a:r>
            <a:r>
              <a:rPr lang="ko-KR" altLang="en-US" sz="1500" dirty="0"/>
              <a:t>마다 인터럽트를 발생시켜 </a:t>
            </a:r>
            <a:r>
              <a:rPr lang="en-US" altLang="ko-KR" sz="1500" dirty="0" err="1" smtClean="0"/>
              <a:t>sys_tick</a:t>
            </a:r>
            <a:r>
              <a:rPr lang="ko-KR" altLang="en-US" sz="1500" dirty="0" smtClean="0"/>
              <a:t>을 증가</a:t>
            </a:r>
            <a:endParaRPr lang="en-US" altLang="ko-KR" sz="1500" dirty="0" smtClean="0"/>
          </a:p>
          <a:p>
            <a:pPr marL="285750" indent="-285750">
              <a:buFontTx/>
              <a:buChar char="-"/>
            </a:pPr>
            <a:endParaRPr lang="en-US" altLang="ko-KR" sz="1500" dirty="0" smtClean="0"/>
          </a:p>
          <a:p>
            <a:pPr marL="285750" indent="-285750">
              <a:buFontTx/>
              <a:buChar char="-"/>
            </a:pPr>
            <a:r>
              <a:rPr lang="en-US" altLang="ko-KR" sz="1500" dirty="0" err="1"/>
              <a:t>Sys_tick</a:t>
            </a:r>
            <a:r>
              <a:rPr lang="ko-KR" altLang="en-US" sz="1500" dirty="0"/>
              <a:t>은 </a:t>
            </a:r>
            <a:r>
              <a:rPr lang="en-US" altLang="ko-KR" sz="1500" dirty="0"/>
              <a:t>100000ms</a:t>
            </a:r>
            <a:r>
              <a:rPr lang="ko-KR" altLang="en-US" sz="1500" dirty="0"/>
              <a:t>마다 한번씩 초기화하여 </a:t>
            </a:r>
            <a:r>
              <a:rPr lang="ko-KR" altLang="en-US" sz="1500" dirty="0" err="1"/>
              <a:t>오버플로우</a:t>
            </a:r>
            <a:r>
              <a:rPr lang="ko-KR" altLang="en-US" sz="1500" dirty="0"/>
              <a:t> </a:t>
            </a:r>
            <a:r>
              <a:rPr lang="ko-KR" altLang="en-US" sz="1500" dirty="0" smtClean="0"/>
              <a:t>방지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18590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9B289C0-12EC-C37E-A538-F739A0B48526}"/>
              </a:ext>
            </a:extLst>
          </p:cNvPr>
          <p:cNvSpPr txBox="1"/>
          <p:nvPr/>
        </p:nvSpPr>
        <p:spPr>
          <a:xfrm>
            <a:off x="208547" y="191191"/>
            <a:ext cx="52104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코드 구성</a:t>
            </a:r>
            <a:endParaRPr lang="ko-KR" altLang="en-US" sz="3000" b="1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C541F1B-60C1-B128-30A6-2275E529EC89}"/>
              </a:ext>
            </a:extLst>
          </p:cNvPr>
          <p:cNvCxnSpPr>
            <a:cxnSpLocks/>
          </p:cNvCxnSpPr>
          <p:nvPr/>
        </p:nvCxnSpPr>
        <p:spPr>
          <a:xfrm>
            <a:off x="275659" y="745189"/>
            <a:ext cx="1191634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942086" y="3335253"/>
          <a:ext cx="10063968" cy="5129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664">
                  <a:extLst>
                    <a:ext uri="{9D8B030D-6E8A-4147-A177-3AD203B41FA5}">
                      <a16:colId xmlns:a16="http://schemas.microsoft.com/office/drawing/2014/main" val="1844955333"/>
                    </a:ext>
                  </a:extLst>
                </a:gridCol>
                <a:gridCol w="838664">
                  <a:extLst>
                    <a:ext uri="{9D8B030D-6E8A-4147-A177-3AD203B41FA5}">
                      <a16:colId xmlns:a16="http://schemas.microsoft.com/office/drawing/2014/main" val="1914983906"/>
                    </a:ext>
                  </a:extLst>
                </a:gridCol>
                <a:gridCol w="838664">
                  <a:extLst>
                    <a:ext uri="{9D8B030D-6E8A-4147-A177-3AD203B41FA5}">
                      <a16:colId xmlns:a16="http://schemas.microsoft.com/office/drawing/2014/main" val="409283747"/>
                    </a:ext>
                  </a:extLst>
                </a:gridCol>
                <a:gridCol w="838664">
                  <a:extLst>
                    <a:ext uri="{9D8B030D-6E8A-4147-A177-3AD203B41FA5}">
                      <a16:colId xmlns:a16="http://schemas.microsoft.com/office/drawing/2014/main" val="2733865714"/>
                    </a:ext>
                  </a:extLst>
                </a:gridCol>
                <a:gridCol w="838664">
                  <a:extLst>
                    <a:ext uri="{9D8B030D-6E8A-4147-A177-3AD203B41FA5}">
                      <a16:colId xmlns:a16="http://schemas.microsoft.com/office/drawing/2014/main" val="3817752318"/>
                    </a:ext>
                  </a:extLst>
                </a:gridCol>
                <a:gridCol w="838664">
                  <a:extLst>
                    <a:ext uri="{9D8B030D-6E8A-4147-A177-3AD203B41FA5}">
                      <a16:colId xmlns:a16="http://schemas.microsoft.com/office/drawing/2014/main" val="654243349"/>
                    </a:ext>
                  </a:extLst>
                </a:gridCol>
                <a:gridCol w="838664">
                  <a:extLst>
                    <a:ext uri="{9D8B030D-6E8A-4147-A177-3AD203B41FA5}">
                      <a16:colId xmlns:a16="http://schemas.microsoft.com/office/drawing/2014/main" val="2398034791"/>
                    </a:ext>
                  </a:extLst>
                </a:gridCol>
                <a:gridCol w="838664">
                  <a:extLst>
                    <a:ext uri="{9D8B030D-6E8A-4147-A177-3AD203B41FA5}">
                      <a16:colId xmlns:a16="http://schemas.microsoft.com/office/drawing/2014/main" val="1674204302"/>
                    </a:ext>
                  </a:extLst>
                </a:gridCol>
                <a:gridCol w="838664">
                  <a:extLst>
                    <a:ext uri="{9D8B030D-6E8A-4147-A177-3AD203B41FA5}">
                      <a16:colId xmlns:a16="http://schemas.microsoft.com/office/drawing/2014/main" val="4188483320"/>
                    </a:ext>
                  </a:extLst>
                </a:gridCol>
                <a:gridCol w="838664">
                  <a:extLst>
                    <a:ext uri="{9D8B030D-6E8A-4147-A177-3AD203B41FA5}">
                      <a16:colId xmlns:a16="http://schemas.microsoft.com/office/drawing/2014/main" val="760529545"/>
                    </a:ext>
                  </a:extLst>
                </a:gridCol>
                <a:gridCol w="838664">
                  <a:extLst>
                    <a:ext uri="{9D8B030D-6E8A-4147-A177-3AD203B41FA5}">
                      <a16:colId xmlns:a16="http://schemas.microsoft.com/office/drawing/2014/main" val="3144510933"/>
                    </a:ext>
                  </a:extLst>
                </a:gridCol>
                <a:gridCol w="838664">
                  <a:extLst>
                    <a:ext uri="{9D8B030D-6E8A-4147-A177-3AD203B41FA5}">
                      <a16:colId xmlns:a16="http://schemas.microsoft.com/office/drawing/2014/main" val="2919284660"/>
                    </a:ext>
                  </a:extLst>
                </a:gridCol>
              </a:tblGrid>
              <a:tr h="266258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599130"/>
                  </a:ext>
                </a:extLst>
              </a:tr>
              <a:tr h="246721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442101"/>
                  </a:ext>
                </a:extLst>
              </a:tr>
            </a:tbl>
          </a:graphicData>
        </a:graphic>
      </p:graphicFrame>
      <p:cxnSp>
        <p:nvCxnSpPr>
          <p:cNvPr id="27" name="직선 화살표 연결선 26"/>
          <p:cNvCxnSpPr/>
          <p:nvPr/>
        </p:nvCxnSpPr>
        <p:spPr>
          <a:xfrm>
            <a:off x="925460" y="2911537"/>
            <a:ext cx="19372" cy="318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5197" y="2600983"/>
            <a:ext cx="2199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1ms ISR()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741186" y="2911537"/>
            <a:ext cx="19372" cy="318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2610741" y="2922716"/>
            <a:ext cx="19372" cy="318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00775" y="2609757"/>
            <a:ext cx="2199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1ms ISR()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0677525" y="3599923"/>
            <a:ext cx="619125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965057" y="3591742"/>
            <a:ext cx="744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Time(</a:t>
            </a:r>
            <a:r>
              <a:rPr lang="en-US" altLang="ko-KR" sz="1000" dirty="0" err="1" smtClean="0"/>
              <a:t>ms</a:t>
            </a:r>
            <a:r>
              <a:rPr lang="en-US" altLang="ko-KR" sz="1000" dirty="0" smtClean="0"/>
              <a:t>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4950" y="3913913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1ms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3225597" y="3913913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4ms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1552121" y="3913913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2ms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384625" y="3913913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3ms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058097" y="3913913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5</a:t>
            </a:r>
            <a:r>
              <a:rPr lang="en-US" altLang="ko-KR" sz="1200" dirty="0" smtClean="0"/>
              <a:t>ms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4901687" y="3913913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6ms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5736809" y="3913913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7ms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580401" y="3913913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8ms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7423993" y="3913913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9ms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8211423" y="3932325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10ms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9054680" y="3913913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11ms</a:t>
            </a:r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2977184" y="1074186"/>
            <a:ext cx="5091779" cy="181588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1ms_ISR() {</a:t>
            </a:r>
          </a:p>
          <a:p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Sys_tic</a:t>
            </a:r>
            <a:r>
              <a:rPr lang="en-US" altLang="ko-KR" sz="1400" dirty="0" smtClean="0"/>
              <a:t> ++;</a:t>
            </a:r>
          </a:p>
          <a:p>
            <a:r>
              <a:rPr lang="en-US" altLang="ko-KR" sz="1400" dirty="0" smtClean="0"/>
              <a:t>	If ((</a:t>
            </a:r>
            <a:r>
              <a:rPr lang="en-US" altLang="ko-KR" sz="1400" dirty="0" err="1" smtClean="0"/>
              <a:t>Sys_tic</a:t>
            </a:r>
            <a:r>
              <a:rPr lang="en-US" altLang="ko-KR" sz="1400" dirty="0" smtClean="0"/>
              <a:t> % 1) == 0 ) {1ms_flag = TRUE}</a:t>
            </a:r>
          </a:p>
          <a:p>
            <a:r>
              <a:rPr lang="en-US" altLang="ko-KR" sz="1400" dirty="0" smtClean="0"/>
              <a:t>	If ((</a:t>
            </a:r>
            <a:r>
              <a:rPr lang="en-US" altLang="ko-KR" sz="1400" dirty="0" err="1" smtClean="0"/>
              <a:t>Sys_tic</a:t>
            </a:r>
            <a:r>
              <a:rPr lang="en-US" altLang="ko-KR" sz="1400" dirty="0" smtClean="0"/>
              <a:t> % 10) == 0 ) {10ms_flag = TRUE}</a:t>
            </a:r>
          </a:p>
          <a:p>
            <a:r>
              <a:rPr lang="en-US" altLang="ko-KR" sz="1400" dirty="0" smtClean="0"/>
              <a:t>	If ((</a:t>
            </a:r>
            <a:r>
              <a:rPr lang="en-US" altLang="ko-KR" sz="1400" dirty="0" err="1" smtClean="0"/>
              <a:t>Sys_tic</a:t>
            </a:r>
            <a:r>
              <a:rPr lang="en-US" altLang="ko-KR" sz="1400" dirty="0" smtClean="0"/>
              <a:t> % 100) == 0 ) {100ms_flag = TRUE}</a:t>
            </a:r>
          </a:p>
          <a:p>
            <a:r>
              <a:rPr lang="en-US" altLang="ko-KR" sz="1400" dirty="0" smtClean="0"/>
              <a:t>	If ((</a:t>
            </a:r>
            <a:r>
              <a:rPr lang="en-US" altLang="ko-KR" sz="1400" dirty="0" err="1" smtClean="0"/>
              <a:t>Sys_tic</a:t>
            </a:r>
            <a:r>
              <a:rPr lang="en-US" altLang="ko-KR" sz="1400" dirty="0" smtClean="0"/>
              <a:t> % 1000) == 0 ) {1000ms_flag = TRUE}</a:t>
            </a:r>
          </a:p>
          <a:p>
            <a:r>
              <a:rPr lang="en-US" altLang="ko-KR" sz="1400" dirty="0" smtClean="0"/>
              <a:t>	If(</a:t>
            </a:r>
            <a:r>
              <a:rPr lang="en-US" altLang="ko-KR" sz="1400" dirty="0" err="1" smtClean="0"/>
              <a:t>Sys_tic</a:t>
            </a:r>
            <a:r>
              <a:rPr lang="en-US" altLang="ko-KR" sz="1400" dirty="0" smtClean="0"/>
              <a:t>&gt;100000) {</a:t>
            </a:r>
            <a:r>
              <a:rPr lang="en-US" altLang="ko-KR" sz="1400" dirty="0" err="1" smtClean="0"/>
              <a:t>Sys_tic</a:t>
            </a:r>
            <a:r>
              <a:rPr lang="en-US" altLang="ko-KR" sz="1400" dirty="0" smtClean="0"/>
              <a:t> = 0;}</a:t>
            </a:r>
          </a:p>
          <a:p>
            <a:r>
              <a:rPr lang="en-US" altLang="ko-KR" sz="1400" dirty="0" smtClean="0"/>
              <a:t>}</a:t>
            </a:r>
          </a:p>
        </p:txBody>
      </p:sp>
      <p:cxnSp>
        <p:nvCxnSpPr>
          <p:cNvPr id="10" name="직선 연결선 9"/>
          <p:cNvCxnSpPr>
            <a:endCxn id="55" idx="1"/>
          </p:cNvCxnSpPr>
          <p:nvPr/>
        </p:nvCxnSpPr>
        <p:spPr>
          <a:xfrm flipV="1">
            <a:off x="958300" y="1982127"/>
            <a:ext cx="2018884" cy="61885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자유형 15"/>
          <p:cNvSpPr/>
          <p:nvPr/>
        </p:nvSpPr>
        <p:spPr>
          <a:xfrm>
            <a:off x="1083734" y="3767667"/>
            <a:ext cx="468388" cy="353210"/>
          </a:xfrm>
          <a:custGeom>
            <a:avLst/>
            <a:gdLst>
              <a:gd name="connsiteX0" fmla="*/ 516467 w 516467"/>
              <a:gd name="connsiteY0" fmla="*/ 0 h 389466"/>
              <a:gd name="connsiteX1" fmla="*/ 0 w 516467"/>
              <a:gd name="connsiteY1" fmla="*/ 0 h 389466"/>
              <a:gd name="connsiteX2" fmla="*/ 0 w 516467"/>
              <a:gd name="connsiteY2" fmla="*/ 381000 h 389466"/>
              <a:gd name="connsiteX3" fmla="*/ 516467 w 516467"/>
              <a:gd name="connsiteY3" fmla="*/ 389466 h 389466"/>
              <a:gd name="connsiteX4" fmla="*/ 516467 w 516467"/>
              <a:gd name="connsiteY4" fmla="*/ 135466 h 389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467" h="389466">
                <a:moveTo>
                  <a:pt x="516467" y="0"/>
                </a:moveTo>
                <a:lnTo>
                  <a:pt x="0" y="0"/>
                </a:lnTo>
                <a:lnTo>
                  <a:pt x="0" y="381000"/>
                </a:lnTo>
                <a:lnTo>
                  <a:pt x="516467" y="389466"/>
                </a:lnTo>
                <a:lnTo>
                  <a:pt x="516467" y="135466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3002858" y="4265951"/>
            <a:ext cx="4619914" cy="2246769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Scheduler_run</a:t>
            </a:r>
            <a:r>
              <a:rPr lang="en-US" altLang="ko-KR" sz="1400" dirty="0" smtClean="0"/>
              <a:t>() {</a:t>
            </a:r>
          </a:p>
          <a:p>
            <a:r>
              <a:rPr lang="en-US" altLang="ko-KR" sz="1400" dirty="0" smtClean="0"/>
              <a:t>If (1ms_flag == TRUE ) {   Task_1ms_run();  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	     1ms_flag = FALSE; }</a:t>
            </a:r>
          </a:p>
          <a:p>
            <a:r>
              <a:rPr lang="en-US" altLang="ko-KR" sz="1400" dirty="0" smtClean="0"/>
              <a:t>If (10ms_flag == TRUE ) {   Task_10ms_run();  </a:t>
            </a:r>
          </a:p>
          <a:p>
            <a:r>
              <a:rPr lang="en-US" altLang="ko-KR" sz="1400" dirty="0" smtClean="0"/>
              <a:t>		       10ms_flag = FALSE; }</a:t>
            </a:r>
          </a:p>
          <a:p>
            <a:r>
              <a:rPr lang="en-US" altLang="ko-KR" sz="1400" dirty="0" smtClean="0"/>
              <a:t>If (100ms_flag == TRUE ) {   Task_100ms_run();  </a:t>
            </a:r>
          </a:p>
          <a:p>
            <a:r>
              <a:rPr lang="en-US" altLang="ko-KR" sz="1400" dirty="0" smtClean="0"/>
              <a:t>		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      100ms_flag = FALSE; }</a:t>
            </a:r>
          </a:p>
          <a:p>
            <a:r>
              <a:rPr lang="en-US" altLang="ko-KR" sz="1400" dirty="0" smtClean="0"/>
              <a:t>If (1000ms_flag == TRUE ) {   Task_1000ms_run();  </a:t>
            </a:r>
          </a:p>
          <a:p>
            <a:r>
              <a:rPr lang="en-US" altLang="ko-KR" sz="1400" dirty="0" smtClean="0"/>
              <a:t>		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        1000ms_flag = FALSE; }</a:t>
            </a:r>
          </a:p>
          <a:p>
            <a:r>
              <a:rPr lang="en-US" altLang="ko-KR" sz="1400" dirty="0" smtClean="0"/>
              <a:t>}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630335" y="4274725"/>
            <a:ext cx="2260446" cy="738664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main() {</a:t>
            </a:r>
          </a:p>
          <a:p>
            <a:r>
              <a:rPr lang="en-US" altLang="ko-KR" sz="1400" dirty="0"/>
              <a:t>w</a:t>
            </a:r>
            <a:r>
              <a:rPr lang="en-US" altLang="ko-KR" sz="1400" dirty="0" smtClean="0"/>
              <a:t>hile(1) { </a:t>
            </a:r>
            <a:r>
              <a:rPr lang="en-US" altLang="ko-KR" sz="1400" dirty="0" err="1" smtClean="0"/>
              <a:t>Scheduler_run</a:t>
            </a:r>
            <a:r>
              <a:rPr lang="en-US" altLang="ko-KR" sz="1400" dirty="0" smtClean="0"/>
              <a:t>(); </a:t>
            </a:r>
          </a:p>
          <a:p>
            <a:r>
              <a:rPr lang="en-US" altLang="ko-KR" sz="1400" dirty="0" smtClean="0"/>
              <a:t>}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484385" y="4527011"/>
            <a:ext cx="1337976" cy="24818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8211423" y="1321491"/>
            <a:ext cx="334326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500" dirty="0" smtClean="0"/>
              <a:t>CCU60</a:t>
            </a:r>
            <a:r>
              <a:rPr lang="ko-KR" altLang="en-US" sz="1500" dirty="0"/>
              <a:t>에서 </a:t>
            </a:r>
            <a:r>
              <a:rPr lang="en-US" altLang="ko-KR" sz="1500" dirty="0"/>
              <a:t>1ms</a:t>
            </a:r>
            <a:r>
              <a:rPr lang="ko-KR" altLang="en-US" sz="1500" dirty="0"/>
              <a:t>마다 인터럽트를 발생시켜 </a:t>
            </a:r>
            <a:r>
              <a:rPr lang="en-US" altLang="ko-KR" sz="1500" dirty="0" err="1" smtClean="0"/>
              <a:t>sys_tick</a:t>
            </a:r>
            <a:r>
              <a:rPr lang="ko-KR" altLang="en-US" sz="1500" dirty="0" smtClean="0"/>
              <a:t>을 증가</a:t>
            </a:r>
            <a:endParaRPr lang="en-US" altLang="ko-KR" sz="1500" dirty="0" smtClean="0"/>
          </a:p>
          <a:p>
            <a:pPr marL="285750" indent="-285750">
              <a:buFontTx/>
              <a:buChar char="-"/>
            </a:pPr>
            <a:endParaRPr lang="en-US" altLang="ko-KR" sz="1500" dirty="0" smtClean="0"/>
          </a:p>
          <a:p>
            <a:pPr marL="285750" indent="-285750">
              <a:buFontTx/>
              <a:buChar char="-"/>
            </a:pPr>
            <a:r>
              <a:rPr lang="en-US" altLang="ko-KR" sz="1500" dirty="0" err="1"/>
              <a:t>Sys_tick</a:t>
            </a:r>
            <a:r>
              <a:rPr lang="ko-KR" altLang="en-US" sz="1500" dirty="0"/>
              <a:t>은 </a:t>
            </a:r>
            <a:r>
              <a:rPr lang="en-US" altLang="ko-KR" sz="1500" dirty="0"/>
              <a:t>100000ms</a:t>
            </a:r>
            <a:r>
              <a:rPr lang="ko-KR" altLang="en-US" sz="1500" dirty="0"/>
              <a:t>마다 한번씩 초기화하여 </a:t>
            </a:r>
            <a:r>
              <a:rPr lang="ko-KR" altLang="en-US" sz="1500" dirty="0" err="1"/>
              <a:t>오버플로우</a:t>
            </a:r>
            <a:r>
              <a:rPr lang="ko-KR" altLang="en-US" sz="1500" dirty="0"/>
              <a:t> </a:t>
            </a:r>
            <a:r>
              <a:rPr lang="ko-KR" altLang="en-US" sz="1500" dirty="0" smtClean="0"/>
              <a:t>방지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23368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9B289C0-12EC-C37E-A538-F739A0B48526}"/>
              </a:ext>
            </a:extLst>
          </p:cNvPr>
          <p:cNvSpPr txBox="1"/>
          <p:nvPr/>
        </p:nvSpPr>
        <p:spPr>
          <a:xfrm>
            <a:off x="208547" y="191191"/>
            <a:ext cx="52104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코드 구성</a:t>
            </a:r>
            <a:endParaRPr lang="ko-KR" altLang="en-US" sz="3000" b="1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C541F1B-60C1-B128-30A6-2275E529EC89}"/>
              </a:ext>
            </a:extLst>
          </p:cNvPr>
          <p:cNvCxnSpPr>
            <a:cxnSpLocks/>
          </p:cNvCxnSpPr>
          <p:nvPr/>
        </p:nvCxnSpPr>
        <p:spPr>
          <a:xfrm>
            <a:off x="275659" y="745189"/>
            <a:ext cx="1191634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942086" y="3335253"/>
          <a:ext cx="10063968" cy="5129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664">
                  <a:extLst>
                    <a:ext uri="{9D8B030D-6E8A-4147-A177-3AD203B41FA5}">
                      <a16:colId xmlns:a16="http://schemas.microsoft.com/office/drawing/2014/main" val="1844955333"/>
                    </a:ext>
                  </a:extLst>
                </a:gridCol>
                <a:gridCol w="838664">
                  <a:extLst>
                    <a:ext uri="{9D8B030D-6E8A-4147-A177-3AD203B41FA5}">
                      <a16:colId xmlns:a16="http://schemas.microsoft.com/office/drawing/2014/main" val="1914983906"/>
                    </a:ext>
                  </a:extLst>
                </a:gridCol>
                <a:gridCol w="838664">
                  <a:extLst>
                    <a:ext uri="{9D8B030D-6E8A-4147-A177-3AD203B41FA5}">
                      <a16:colId xmlns:a16="http://schemas.microsoft.com/office/drawing/2014/main" val="409283747"/>
                    </a:ext>
                  </a:extLst>
                </a:gridCol>
                <a:gridCol w="838664">
                  <a:extLst>
                    <a:ext uri="{9D8B030D-6E8A-4147-A177-3AD203B41FA5}">
                      <a16:colId xmlns:a16="http://schemas.microsoft.com/office/drawing/2014/main" val="2733865714"/>
                    </a:ext>
                  </a:extLst>
                </a:gridCol>
                <a:gridCol w="838664">
                  <a:extLst>
                    <a:ext uri="{9D8B030D-6E8A-4147-A177-3AD203B41FA5}">
                      <a16:colId xmlns:a16="http://schemas.microsoft.com/office/drawing/2014/main" val="3817752318"/>
                    </a:ext>
                  </a:extLst>
                </a:gridCol>
                <a:gridCol w="838664">
                  <a:extLst>
                    <a:ext uri="{9D8B030D-6E8A-4147-A177-3AD203B41FA5}">
                      <a16:colId xmlns:a16="http://schemas.microsoft.com/office/drawing/2014/main" val="654243349"/>
                    </a:ext>
                  </a:extLst>
                </a:gridCol>
                <a:gridCol w="838664">
                  <a:extLst>
                    <a:ext uri="{9D8B030D-6E8A-4147-A177-3AD203B41FA5}">
                      <a16:colId xmlns:a16="http://schemas.microsoft.com/office/drawing/2014/main" val="2398034791"/>
                    </a:ext>
                  </a:extLst>
                </a:gridCol>
                <a:gridCol w="838664">
                  <a:extLst>
                    <a:ext uri="{9D8B030D-6E8A-4147-A177-3AD203B41FA5}">
                      <a16:colId xmlns:a16="http://schemas.microsoft.com/office/drawing/2014/main" val="1674204302"/>
                    </a:ext>
                  </a:extLst>
                </a:gridCol>
                <a:gridCol w="838664">
                  <a:extLst>
                    <a:ext uri="{9D8B030D-6E8A-4147-A177-3AD203B41FA5}">
                      <a16:colId xmlns:a16="http://schemas.microsoft.com/office/drawing/2014/main" val="4188483320"/>
                    </a:ext>
                  </a:extLst>
                </a:gridCol>
                <a:gridCol w="838664">
                  <a:extLst>
                    <a:ext uri="{9D8B030D-6E8A-4147-A177-3AD203B41FA5}">
                      <a16:colId xmlns:a16="http://schemas.microsoft.com/office/drawing/2014/main" val="760529545"/>
                    </a:ext>
                  </a:extLst>
                </a:gridCol>
                <a:gridCol w="838664">
                  <a:extLst>
                    <a:ext uri="{9D8B030D-6E8A-4147-A177-3AD203B41FA5}">
                      <a16:colId xmlns:a16="http://schemas.microsoft.com/office/drawing/2014/main" val="3144510933"/>
                    </a:ext>
                  </a:extLst>
                </a:gridCol>
                <a:gridCol w="838664">
                  <a:extLst>
                    <a:ext uri="{9D8B030D-6E8A-4147-A177-3AD203B41FA5}">
                      <a16:colId xmlns:a16="http://schemas.microsoft.com/office/drawing/2014/main" val="2919284660"/>
                    </a:ext>
                  </a:extLst>
                </a:gridCol>
              </a:tblGrid>
              <a:tr h="266258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599130"/>
                  </a:ext>
                </a:extLst>
              </a:tr>
              <a:tr h="246721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442101"/>
                  </a:ext>
                </a:extLst>
              </a:tr>
            </a:tbl>
          </a:graphicData>
        </a:graphic>
      </p:graphicFrame>
      <p:cxnSp>
        <p:nvCxnSpPr>
          <p:cNvPr id="27" name="직선 화살표 연결선 26"/>
          <p:cNvCxnSpPr/>
          <p:nvPr/>
        </p:nvCxnSpPr>
        <p:spPr>
          <a:xfrm>
            <a:off x="925460" y="2911537"/>
            <a:ext cx="19372" cy="318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5197" y="2600983"/>
            <a:ext cx="2199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1ms ISR()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741186" y="2911537"/>
            <a:ext cx="19372" cy="318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2610741" y="2922716"/>
            <a:ext cx="19372" cy="318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00775" y="2609757"/>
            <a:ext cx="2199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1ms ISR()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0677525" y="3599923"/>
            <a:ext cx="619125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965057" y="3591742"/>
            <a:ext cx="744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Time(</a:t>
            </a:r>
            <a:r>
              <a:rPr lang="en-US" altLang="ko-KR" sz="1000" dirty="0" err="1" smtClean="0"/>
              <a:t>ms</a:t>
            </a:r>
            <a:r>
              <a:rPr lang="en-US" altLang="ko-KR" sz="1000" dirty="0" smtClean="0"/>
              <a:t>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4950" y="3913913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1ms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3225597" y="3913913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4ms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1552121" y="3913913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2ms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384625" y="3913913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3ms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058097" y="3913913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5</a:t>
            </a:r>
            <a:r>
              <a:rPr lang="en-US" altLang="ko-KR" sz="1200" dirty="0" smtClean="0"/>
              <a:t>ms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4901687" y="3913913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6ms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5736809" y="3913913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7ms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580401" y="3913913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8ms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7423993" y="3913913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9ms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8211423" y="3932325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10ms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9054680" y="3913913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11ms</a:t>
            </a:r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2977184" y="1074186"/>
            <a:ext cx="5091779" cy="181588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1ms_ISR() {</a:t>
            </a:r>
          </a:p>
          <a:p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Sys_tic</a:t>
            </a:r>
            <a:r>
              <a:rPr lang="en-US" altLang="ko-KR" sz="1400" dirty="0" smtClean="0"/>
              <a:t> ++;</a:t>
            </a:r>
          </a:p>
          <a:p>
            <a:r>
              <a:rPr lang="en-US" altLang="ko-KR" sz="1400" dirty="0" smtClean="0"/>
              <a:t>	If ((</a:t>
            </a:r>
            <a:r>
              <a:rPr lang="en-US" altLang="ko-KR" sz="1400" dirty="0" err="1" smtClean="0"/>
              <a:t>Sys_tic</a:t>
            </a:r>
            <a:r>
              <a:rPr lang="en-US" altLang="ko-KR" sz="1400" dirty="0" smtClean="0"/>
              <a:t> % 1) == 0 ) {1ms_flag = TRUE}</a:t>
            </a:r>
          </a:p>
          <a:p>
            <a:r>
              <a:rPr lang="en-US" altLang="ko-KR" sz="1400" dirty="0" smtClean="0"/>
              <a:t>	If ((</a:t>
            </a:r>
            <a:r>
              <a:rPr lang="en-US" altLang="ko-KR" sz="1400" dirty="0" err="1" smtClean="0"/>
              <a:t>Sys_tic</a:t>
            </a:r>
            <a:r>
              <a:rPr lang="en-US" altLang="ko-KR" sz="1400" dirty="0" smtClean="0"/>
              <a:t> % 10) == 0 ) {10ms_flag = TRUE}</a:t>
            </a:r>
          </a:p>
          <a:p>
            <a:r>
              <a:rPr lang="en-US" altLang="ko-KR" sz="1400" dirty="0" smtClean="0"/>
              <a:t>	If ((</a:t>
            </a:r>
            <a:r>
              <a:rPr lang="en-US" altLang="ko-KR" sz="1400" dirty="0" err="1" smtClean="0"/>
              <a:t>Sys_tic</a:t>
            </a:r>
            <a:r>
              <a:rPr lang="en-US" altLang="ko-KR" sz="1400" dirty="0" smtClean="0"/>
              <a:t> % 100) == 0 ) {100ms_flag = TRUE}</a:t>
            </a:r>
          </a:p>
          <a:p>
            <a:r>
              <a:rPr lang="en-US" altLang="ko-KR" sz="1400" dirty="0" smtClean="0"/>
              <a:t>	If ((</a:t>
            </a:r>
            <a:r>
              <a:rPr lang="en-US" altLang="ko-KR" sz="1400" dirty="0" err="1" smtClean="0"/>
              <a:t>Sys_tic</a:t>
            </a:r>
            <a:r>
              <a:rPr lang="en-US" altLang="ko-KR" sz="1400" dirty="0" smtClean="0"/>
              <a:t> % 1000) == 0 ) {1000ms_flag = TRUE}</a:t>
            </a:r>
          </a:p>
          <a:p>
            <a:r>
              <a:rPr lang="en-US" altLang="ko-KR" sz="1400" dirty="0" smtClean="0"/>
              <a:t>	If(</a:t>
            </a:r>
            <a:r>
              <a:rPr lang="en-US" altLang="ko-KR" sz="1400" dirty="0" err="1" smtClean="0"/>
              <a:t>Sys_tic</a:t>
            </a:r>
            <a:r>
              <a:rPr lang="en-US" altLang="ko-KR" sz="1400" dirty="0" smtClean="0"/>
              <a:t>&gt;100000) {</a:t>
            </a:r>
            <a:r>
              <a:rPr lang="en-US" altLang="ko-KR" sz="1400" dirty="0" err="1" smtClean="0"/>
              <a:t>Sys_tic</a:t>
            </a:r>
            <a:r>
              <a:rPr lang="en-US" altLang="ko-KR" sz="1400" dirty="0" smtClean="0"/>
              <a:t> = 0;}</a:t>
            </a:r>
          </a:p>
          <a:p>
            <a:r>
              <a:rPr lang="en-US" altLang="ko-KR" sz="1400" dirty="0" smtClean="0"/>
              <a:t>}</a:t>
            </a:r>
          </a:p>
        </p:txBody>
      </p:sp>
      <p:cxnSp>
        <p:nvCxnSpPr>
          <p:cNvPr id="10" name="직선 연결선 9"/>
          <p:cNvCxnSpPr>
            <a:endCxn id="55" idx="1"/>
          </p:cNvCxnSpPr>
          <p:nvPr/>
        </p:nvCxnSpPr>
        <p:spPr>
          <a:xfrm flipV="1">
            <a:off x="958300" y="1982127"/>
            <a:ext cx="2018884" cy="61885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자유형 15"/>
          <p:cNvSpPr/>
          <p:nvPr/>
        </p:nvSpPr>
        <p:spPr>
          <a:xfrm>
            <a:off x="1083734" y="3767667"/>
            <a:ext cx="468388" cy="353210"/>
          </a:xfrm>
          <a:custGeom>
            <a:avLst/>
            <a:gdLst>
              <a:gd name="connsiteX0" fmla="*/ 516467 w 516467"/>
              <a:gd name="connsiteY0" fmla="*/ 0 h 389466"/>
              <a:gd name="connsiteX1" fmla="*/ 0 w 516467"/>
              <a:gd name="connsiteY1" fmla="*/ 0 h 389466"/>
              <a:gd name="connsiteX2" fmla="*/ 0 w 516467"/>
              <a:gd name="connsiteY2" fmla="*/ 381000 h 389466"/>
              <a:gd name="connsiteX3" fmla="*/ 516467 w 516467"/>
              <a:gd name="connsiteY3" fmla="*/ 389466 h 389466"/>
              <a:gd name="connsiteX4" fmla="*/ 516467 w 516467"/>
              <a:gd name="connsiteY4" fmla="*/ 135466 h 389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467" h="389466">
                <a:moveTo>
                  <a:pt x="516467" y="0"/>
                </a:moveTo>
                <a:lnTo>
                  <a:pt x="0" y="0"/>
                </a:lnTo>
                <a:lnTo>
                  <a:pt x="0" y="381000"/>
                </a:lnTo>
                <a:lnTo>
                  <a:pt x="516467" y="389466"/>
                </a:lnTo>
                <a:lnTo>
                  <a:pt x="516467" y="135466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3002858" y="4265951"/>
            <a:ext cx="4619914" cy="2462213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Scheduler_run</a:t>
            </a:r>
            <a:r>
              <a:rPr lang="en-US" altLang="ko-KR" sz="1400" dirty="0" smtClean="0"/>
              <a:t>() {</a:t>
            </a:r>
          </a:p>
          <a:p>
            <a:r>
              <a:rPr lang="en-US" altLang="ko-KR" sz="1400" dirty="0" smtClean="0"/>
              <a:t>If (1ms_flag == TRUE ) {   Task_1ms_run();  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	     1ms_flag = FALSE; }</a:t>
            </a:r>
          </a:p>
          <a:p>
            <a:r>
              <a:rPr lang="en-US" altLang="ko-KR" sz="1400" dirty="0" smtClean="0"/>
              <a:t>If (10ms_flag == TRUE ) {   Task_10ms_run();  </a:t>
            </a:r>
          </a:p>
          <a:p>
            <a:r>
              <a:rPr lang="en-US" altLang="ko-KR" sz="1400" dirty="0" smtClean="0"/>
              <a:t>		       10ms_flag = FALSE; }</a:t>
            </a:r>
          </a:p>
          <a:p>
            <a:r>
              <a:rPr lang="en-US" altLang="ko-KR" sz="1400" dirty="0" smtClean="0"/>
              <a:t>If (100ms_flag == TRUE ) {   Task_100ms_run();  </a:t>
            </a:r>
          </a:p>
          <a:p>
            <a:r>
              <a:rPr lang="en-US" altLang="ko-KR" sz="1400" dirty="0" smtClean="0"/>
              <a:t>		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      100ms_flag = FALSE; }</a:t>
            </a:r>
          </a:p>
          <a:p>
            <a:r>
              <a:rPr lang="en-US" altLang="ko-KR" sz="1400" dirty="0" smtClean="0"/>
              <a:t>If (1000ms_flag == TRUE ) {   Task_1000ms_run();  </a:t>
            </a:r>
          </a:p>
          <a:p>
            <a:r>
              <a:rPr lang="en-US" altLang="ko-KR" sz="1400" dirty="0" smtClean="0"/>
              <a:t>		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        1000ms_flag = FALSE; </a:t>
            </a:r>
            <a:r>
              <a:rPr lang="en-US" altLang="ko-KR" sz="1400" dirty="0" smtClean="0"/>
              <a:t>}</a:t>
            </a:r>
          </a:p>
          <a:p>
            <a:r>
              <a:rPr lang="en-US" altLang="ko-KR" sz="1400" dirty="0" err="1" smtClean="0"/>
              <a:t>Task_idle_run</a:t>
            </a:r>
            <a:r>
              <a:rPr lang="en-US" altLang="ko-KR" sz="1400" dirty="0" smtClean="0"/>
              <a:t>();</a:t>
            </a:r>
            <a:endParaRPr lang="en-US" altLang="ko-KR" sz="1400" dirty="0" smtClean="0"/>
          </a:p>
          <a:p>
            <a:r>
              <a:rPr lang="en-US" altLang="ko-KR" sz="1400" dirty="0" smtClean="0"/>
              <a:t>}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630335" y="4274725"/>
            <a:ext cx="2260446" cy="738664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main() {</a:t>
            </a:r>
          </a:p>
          <a:p>
            <a:r>
              <a:rPr lang="en-US" altLang="ko-KR" sz="1400" dirty="0"/>
              <a:t>w</a:t>
            </a:r>
            <a:r>
              <a:rPr lang="en-US" altLang="ko-KR" sz="1400" dirty="0" smtClean="0"/>
              <a:t>hile(1) { </a:t>
            </a:r>
            <a:r>
              <a:rPr lang="en-US" altLang="ko-KR" sz="1400" dirty="0" err="1" smtClean="0"/>
              <a:t>Scheduler_run</a:t>
            </a:r>
            <a:r>
              <a:rPr lang="en-US" altLang="ko-KR" sz="1400" dirty="0" smtClean="0"/>
              <a:t>(); </a:t>
            </a:r>
          </a:p>
          <a:p>
            <a:r>
              <a:rPr lang="en-US" altLang="ko-KR" sz="1400" dirty="0" smtClean="0"/>
              <a:t>}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484385" y="4527011"/>
            <a:ext cx="1337976" cy="24818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7812840" y="4293417"/>
            <a:ext cx="38965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1ms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음정과 박자 관리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 1ms</a:t>
            </a:r>
            <a:r>
              <a:rPr lang="ko-KR" altLang="en-US" sz="1400" dirty="0" smtClean="0"/>
              <a:t>마다 음표의 재생 시간을 확인하고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그에 맞는 음을 </a:t>
            </a:r>
            <a:r>
              <a:rPr lang="en-US" altLang="ko-KR" sz="1400" dirty="0" err="1" smtClean="0"/>
              <a:t>pwm</a:t>
            </a:r>
            <a:r>
              <a:rPr lang="ko-KR" altLang="en-US" sz="1400" dirty="0" smtClean="0"/>
              <a:t>으로 설정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10ms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센서 입력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가변저항</a:t>
            </a:r>
            <a:r>
              <a:rPr lang="ko-KR" altLang="en-US" sz="1400" dirty="0" smtClean="0"/>
              <a:t> 값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10ms </a:t>
            </a:r>
            <a:r>
              <a:rPr lang="ko-KR" altLang="en-US" sz="1400" dirty="0" smtClean="0"/>
              <a:t>주기로 </a:t>
            </a:r>
            <a:r>
              <a:rPr lang="en-US" altLang="ko-KR" sz="1400" dirty="0" smtClean="0"/>
              <a:t>read</a:t>
            </a:r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100ms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: </a:t>
            </a:r>
            <a:r>
              <a:rPr lang="ko-KR" altLang="en-US" sz="1400" dirty="0" smtClean="0"/>
              <a:t>초음파 센서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 </a:t>
            </a:r>
            <a:r>
              <a:rPr lang="ko-KR" altLang="en-US" sz="1400" dirty="0" smtClean="0"/>
              <a:t>초음파 센서는 </a:t>
            </a:r>
            <a:r>
              <a:rPr lang="en-US" altLang="ko-KR" sz="1400" dirty="0" smtClean="0"/>
              <a:t>60ms </a:t>
            </a:r>
            <a:r>
              <a:rPr lang="ko-KR" altLang="en-US" sz="1400" dirty="0" smtClean="0"/>
              <a:t>이상 간격을 두고 작동해야 하기 때문에</a:t>
            </a:r>
            <a:r>
              <a:rPr lang="en-US" altLang="ko-KR" sz="1400" dirty="0" smtClean="0"/>
              <a:t>, 100ms </a:t>
            </a:r>
            <a:r>
              <a:rPr lang="ko-KR" altLang="en-US" sz="1400" dirty="0" smtClean="0"/>
              <a:t>주기로 초음파 센서 작동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8211423" y="1321491"/>
            <a:ext cx="334326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500" dirty="0" smtClean="0"/>
              <a:t>CCU60</a:t>
            </a:r>
            <a:r>
              <a:rPr lang="ko-KR" altLang="en-US" sz="1500" dirty="0"/>
              <a:t>에서 </a:t>
            </a:r>
            <a:r>
              <a:rPr lang="en-US" altLang="ko-KR" sz="1500" dirty="0"/>
              <a:t>1ms</a:t>
            </a:r>
            <a:r>
              <a:rPr lang="ko-KR" altLang="en-US" sz="1500" dirty="0"/>
              <a:t>마다 인터럽트를 발생시켜 </a:t>
            </a:r>
            <a:r>
              <a:rPr lang="en-US" altLang="ko-KR" sz="1500" dirty="0" err="1" smtClean="0"/>
              <a:t>sys_tick</a:t>
            </a:r>
            <a:r>
              <a:rPr lang="ko-KR" altLang="en-US" sz="1500" dirty="0" smtClean="0"/>
              <a:t>을 증가</a:t>
            </a:r>
            <a:endParaRPr lang="en-US" altLang="ko-KR" sz="1500" dirty="0" smtClean="0"/>
          </a:p>
          <a:p>
            <a:pPr marL="285750" indent="-285750">
              <a:buFontTx/>
              <a:buChar char="-"/>
            </a:pPr>
            <a:endParaRPr lang="en-US" altLang="ko-KR" sz="1500" dirty="0" smtClean="0"/>
          </a:p>
          <a:p>
            <a:pPr marL="285750" indent="-285750">
              <a:buFontTx/>
              <a:buChar char="-"/>
            </a:pPr>
            <a:r>
              <a:rPr lang="en-US" altLang="ko-KR" sz="1500" dirty="0" err="1"/>
              <a:t>Sys_tick</a:t>
            </a:r>
            <a:r>
              <a:rPr lang="ko-KR" altLang="en-US" sz="1500" dirty="0"/>
              <a:t>은 </a:t>
            </a:r>
            <a:r>
              <a:rPr lang="en-US" altLang="ko-KR" sz="1500" dirty="0"/>
              <a:t>100000ms</a:t>
            </a:r>
            <a:r>
              <a:rPr lang="ko-KR" altLang="en-US" sz="1500" dirty="0"/>
              <a:t>마다 한번씩 초기화하여 </a:t>
            </a:r>
            <a:r>
              <a:rPr lang="ko-KR" altLang="en-US" sz="1500" dirty="0" err="1"/>
              <a:t>오버플로우</a:t>
            </a:r>
            <a:r>
              <a:rPr lang="ko-KR" altLang="en-US" sz="1500" dirty="0"/>
              <a:t> </a:t>
            </a:r>
            <a:r>
              <a:rPr lang="ko-KR" altLang="en-US" sz="1500" dirty="0" smtClean="0"/>
              <a:t>방지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84358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9B289C0-12EC-C37E-A538-F739A0B48526}"/>
              </a:ext>
            </a:extLst>
          </p:cNvPr>
          <p:cNvSpPr txBox="1"/>
          <p:nvPr/>
        </p:nvSpPr>
        <p:spPr>
          <a:xfrm>
            <a:off x="208547" y="191191"/>
            <a:ext cx="52104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코드 구성</a:t>
            </a:r>
            <a:endParaRPr lang="ko-KR" altLang="en-US" sz="3000" b="1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C541F1B-60C1-B128-30A6-2275E529EC89}"/>
              </a:ext>
            </a:extLst>
          </p:cNvPr>
          <p:cNvCxnSpPr>
            <a:cxnSpLocks/>
          </p:cNvCxnSpPr>
          <p:nvPr/>
        </p:nvCxnSpPr>
        <p:spPr>
          <a:xfrm>
            <a:off x="275659" y="745189"/>
            <a:ext cx="1191634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/>
          <p:cNvGrpSpPr/>
          <p:nvPr/>
        </p:nvGrpSpPr>
        <p:grpSpPr>
          <a:xfrm>
            <a:off x="650212" y="1009830"/>
            <a:ext cx="8435599" cy="1811481"/>
            <a:chOff x="650211" y="974843"/>
            <a:chExt cx="10371972" cy="2227302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3"/>
            <a:srcRect b="70118"/>
            <a:stretch/>
          </p:blipFill>
          <p:spPr>
            <a:xfrm>
              <a:off x="650211" y="974843"/>
              <a:ext cx="5305425" cy="1314972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0199" y="2706845"/>
              <a:ext cx="2095500" cy="49530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2069870" y="2289812"/>
              <a:ext cx="356188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900199" y="2706845"/>
              <a:ext cx="1525859" cy="24764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401304" y="1645303"/>
              <a:ext cx="4620879" cy="6811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500" dirty="0" smtClean="0"/>
                <a:t>1ms </a:t>
              </a:r>
              <a:r>
                <a:rPr lang="ko-KR" altLang="en-US" sz="1500" dirty="0" smtClean="0"/>
                <a:t>마다 인터럽트 발생하도록</a:t>
              </a:r>
              <a:endParaRPr lang="en-US" altLang="ko-KR" sz="1500" dirty="0" smtClean="0"/>
            </a:p>
            <a:p>
              <a:r>
                <a:rPr lang="en-US" altLang="ko-KR" sz="1500" dirty="0" smtClean="0"/>
                <a:t>     500</a:t>
              </a:r>
              <a:r>
                <a:rPr lang="en-US" altLang="ko-KR" sz="1500" dirty="0" smtClean="0">
                  <a:sym typeface="Wingdings" panose="05000000000000000000" pitchFamily="2" charset="2"/>
                </a:rPr>
                <a:t> 50000</a:t>
              </a:r>
              <a:r>
                <a:rPr lang="ko-KR" altLang="en-US" sz="1500" dirty="0" smtClean="0">
                  <a:sym typeface="Wingdings" panose="05000000000000000000" pitchFamily="2" charset="2"/>
                </a:rPr>
                <a:t>으로 변경</a:t>
              </a:r>
              <a:endParaRPr lang="ko-KR" alt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930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1156</Words>
  <Application>Microsoft Office PowerPoint</Application>
  <PresentationFormat>와이드스크린</PresentationFormat>
  <Paragraphs>266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Cambria Math</vt:lpstr>
      <vt:lpstr>Wingdings</vt:lpstr>
      <vt:lpstr>Office 테마</vt:lpstr>
      <vt:lpstr>임베디드 기반 SW 개발 프로젝트  - Dynamic Music Box -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42</cp:revision>
  <dcterms:created xsi:type="dcterms:W3CDTF">2023-03-23T04:10:58Z</dcterms:created>
  <dcterms:modified xsi:type="dcterms:W3CDTF">2023-03-27T06:13:37Z</dcterms:modified>
</cp:coreProperties>
</file>