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99FF"/>
    <a:srgbClr val="33CCFF"/>
    <a:srgbClr val="3399FF"/>
    <a:srgbClr val="33CCCC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2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7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2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6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D3E8-ADCF-4222-8C7D-44D21F5414C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0B78-85EE-4FD5-A1A5-2C4F96128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00151"/>
            <a:ext cx="9144000" cy="2289572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3750" dirty="0">
                <a:solidFill>
                  <a:schemeClr val="bg1"/>
                </a:solidFill>
              </a:rPr>
              <a:t>초음파 센서를 이용한</a:t>
            </a:r>
            <a:br>
              <a:rPr lang="en-US" altLang="ko-KR" sz="3750" dirty="0">
                <a:solidFill>
                  <a:schemeClr val="bg1"/>
                </a:solidFill>
              </a:rPr>
            </a:br>
            <a:r>
              <a:rPr lang="ko-KR" altLang="en-US" sz="3750" dirty="0">
                <a:solidFill>
                  <a:schemeClr val="bg1"/>
                </a:solidFill>
              </a:rPr>
              <a:t>차량 위치 탐지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33098"/>
            <a:ext cx="6858000" cy="12418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임베디드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기반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SW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개발 프로젝트 최종발표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r>
              <a:rPr lang="en-US" altLang="ko-KR" b="1" dirty="0">
                <a:latin typeface="+mj-lt"/>
              </a:rPr>
              <a:t>3</a:t>
            </a:r>
            <a:r>
              <a:rPr lang="ko-KR" altLang="en-US" b="1" dirty="0">
                <a:latin typeface="+mj-lt"/>
              </a:rPr>
              <a:t>조</a:t>
            </a:r>
            <a:endParaRPr lang="en-US" altLang="ko-KR" b="1" dirty="0">
              <a:latin typeface="+mj-lt"/>
            </a:endParaRPr>
          </a:p>
          <a:p>
            <a:r>
              <a:rPr lang="ko-KR" altLang="en-US" b="1" dirty="0" err="1">
                <a:latin typeface="+mj-lt"/>
              </a:rPr>
              <a:t>권두현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김상혁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박지민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 err="1">
                <a:latin typeface="+mj-lt"/>
              </a:rPr>
              <a:t>황선윤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03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 txBox="1">
            <a:spLocks/>
          </p:cNvSpPr>
          <p:nvPr/>
        </p:nvSpPr>
        <p:spPr>
          <a:xfrm>
            <a:off x="0" y="0"/>
            <a:ext cx="5400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0" y="483090"/>
            <a:ext cx="9144000" cy="473850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203864"/>
                </a:solidFill>
              </a:rPr>
              <a:t>후진 시 차량과 보행자의 안전거리 확보 </a:t>
            </a:r>
            <a:r>
              <a:rPr lang="en-US" altLang="ko-KR" sz="2100" b="1" dirty="0">
                <a:solidFill>
                  <a:srgbClr val="203864"/>
                </a:solidFill>
              </a:rPr>
              <a:t>+ </a:t>
            </a:r>
            <a:r>
              <a:rPr lang="ko-KR" altLang="en-US" sz="2100" b="1" dirty="0" err="1">
                <a:solidFill>
                  <a:srgbClr val="203864"/>
                </a:solidFill>
              </a:rPr>
              <a:t>후진등</a:t>
            </a:r>
            <a:r>
              <a:rPr lang="ko-KR" altLang="en-US" sz="2100" b="1" dirty="0">
                <a:solidFill>
                  <a:srgbClr val="203864"/>
                </a:solidFill>
              </a:rPr>
              <a:t> 구현</a:t>
            </a:r>
            <a:endParaRPr lang="en-US" altLang="ko-KR" sz="2100" b="1" dirty="0">
              <a:solidFill>
                <a:srgbClr val="203864"/>
              </a:solidFill>
            </a:endParaRPr>
          </a:p>
          <a:p>
            <a:pPr lvl="1"/>
            <a:r>
              <a:rPr lang="ko-KR" altLang="en-US" sz="1800" dirty="0"/>
              <a:t>거리에 따른 </a:t>
            </a:r>
            <a:r>
              <a:rPr lang="en-US" altLang="ko-KR" sz="1800" dirty="0"/>
              <a:t>LED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r>
              <a:rPr lang="ko-KR" altLang="en-US" sz="1800" dirty="0"/>
              <a:t>거리에 따른 경고음 출력</a:t>
            </a:r>
            <a:endParaRPr lang="en-US" altLang="ko-KR" sz="1800" dirty="0"/>
          </a:p>
          <a:p>
            <a:pPr lvl="1"/>
            <a:r>
              <a:rPr lang="ko-KR" altLang="en-US" sz="1800" dirty="0"/>
              <a:t>후진 기어</a:t>
            </a:r>
            <a:r>
              <a:rPr lang="en-US" altLang="ko-KR" sz="1800" dirty="0"/>
              <a:t>(R</a:t>
            </a:r>
            <a:r>
              <a:rPr lang="ko-KR" altLang="en-US" sz="1800" dirty="0"/>
              <a:t>단</a:t>
            </a:r>
            <a:r>
              <a:rPr lang="en-US" altLang="ko-KR" sz="1800" dirty="0"/>
              <a:t>)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후진등</a:t>
            </a:r>
            <a:r>
              <a:rPr lang="ko-KR" altLang="en-US" sz="1800" dirty="0"/>
              <a:t> 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42892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203864"/>
                </a:solidFill>
              </a:rPr>
              <a:t>차량의 기악화</a:t>
            </a:r>
            <a:endParaRPr lang="en-US" altLang="ko-KR" sz="2100" b="1" dirty="0">
              <a:solidFill>
                <a:srgbClr val="203864"/>
              </a:solidFill>
            </a:endParaRPr>
          </a:p>
          <a:p>
            <a:pPr lvl="1"/>
            <a:r>
              <a:rPr lang="en-US" altLang="ko-KR" sz="1800" dirty="0"/>
              <a:t>Switch </a:t>
            </a:r>
            <a:r>
              <a:rPr lang="ko-KR" altLang="en-US" sz="1800" dirty="0"/>
              <a:t>버튼으로 노래 </a:t>
            </a:r>
            <a:r>
              <a:rPr lang="en-US" altLang="ko-KR" sz="1800" dirty="0"/>
              <a:t>on/off</a:t>
            </a:r>
          </a:p>
          <a:p>
            <a:pPr lvl="1"/>
            <a:r>
              <a:rPr lang="ko-KR" altLang="en-US" sz="1800" dirty="0"/>
              <a:t>노래하는 분수대에서 착안</a:t>
            </a:r>
            <a:endParaRPr lang="en-US" altLang="ko-KR" sz="1800" dirty="0"/>
          </a:p>
          <a:p>
            <a:pPr lvl="1"/>
            <a:r>
              <a:rPr lang="ko-KR" altLang="en-US" sz="1800" dirty="0"/>
              <a:t>노래하는 </a:t>
            </a:r>
            <a:r>
              <a:rPr lang="en-US" altLang="ko-KR" sz="1800" dirty="0"/>
              <a:t>‘</a:t>
            </a:r>
            <a:r>
              <a:rPr lang="ko-KR" altLang="en-US" sz="1800" dirty="0"/>
              <a:t>현대차</a:t>
            </a:r>
            <a:r>
              <a:rPr lang="en-US" altLang="ko-KR" sz="1800" dirty="0"/>
              <a:t>’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800" dirty="0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572611" y="0"/>
            <a:ext cx="8571390" cy="4030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75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68580" tIns="108000" rIns="68580" bIns="34290" rtlCol="0" anchor="b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648184" algn="l"/>
              </a:tabLst>
            </a:pPr>
            <a:r>
              <a:rPr lang="ko-KR" altLang="en-US" sz="2400" b="1" dirty="0">
                <a:solidFill>
                  <a:schemeClr val="bg1"/>
                </a:solidFill>
              </a:rPr>
              <a:t>설계 목표</a:t>
            </a:r>
          </a:p>
        </p:txBody>
      </p:sp>
      <p:pic>
        <p:nvPicPr>
          <p:cNvPr id="1026" name="Picture 2" descr="현대자동차 - 현대닷컴 | 대한민국 대표 자동차회사 hyundai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33" y="1698536"/>
            <a:ext cx="5143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V="1">
            <a:off x="1417776" y="2700197"/>
            <a:ext cx="1905000" cy="4949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사람의 행동을 일으키는 감정 12가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2064">
            <a:off x="3947488" y="1488240"/>
            <a:ext cx="2111894" cy="12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1417778" y="2483119"/>
            <a:ext cx="3062287" cy="3758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사람 무료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77" y="1731263"/>
            <a:ext cx="2124075" cy="21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 flipV="1">
            <a:off x="1417777" y="2929940"/>
            <a:ext cx="998221" cy="1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278C77-4226-6086-5CD6-BDAD061825B6}"/>
              </a:ext>
            </a:extLst>
          </p:cNvPr>
          <p:cNvGrpSpPr/>
          <p:nvPr/>
        </p:nvGrpSpPr>
        <p:grpSpPr>
          <a:xfrm>
            <a:off x="2582881" y="4722159"/>
            <a:ext cx="5607861" cy="1814253"/>
            <a:chOff x="4489449" y="4409869"/>
            <a:chExt cx="7477148" cy="2419003"/>
          </a:xfrm>
        </p:grpSpPr>
        <p:pic>
          <p:nvPicPr>
            <p:cNvPr id="3" name="Picture 14" descr="제네시스, 'G80 스포츠' 출시">
              <a:extLst>
                <a:ext uri="{FF2B5EF4-FFF2-40B4-BE49-F238E27FC236}">
                  <a16:creationId xmlns:a16="http://schemas.microsoft.com/office/drawing/2014/main" id="{71FE6590-1260-D24D-873F-D8E31B87A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449" y="4570620"/>
              <a:ext cx="4304164" cy="225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0" descr="아이폰으로 음으로 음악찾기, 모르는음악 찾기 방법">
              <a:extLst>
                <a:ext uri="{FF2B5EF4-FFF2-40B4-BE49-F238E27FC236}">
                  <a16:creationId xmlns:a16="http://schemas.microsoft.com/office/drawing/2014/main" id="{75DDEE31-E041-FD34-1D9A-71EAB7736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7694">
              <a:off x="8457805" y="4409869"/>
              <a:ext cx="3508792" cy="1674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40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572611" y="0"/>
            <a:ext cx="8571390" cy="4030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75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68580" tIns="108000" rIns="68580" bIns="34290" rtlCol="0" anchor="b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648184" algn="l"/>
              </a:tabLst>
            </a:pPr>
            <a:r>
              <a:rPr lang="ko-KR" altLang="en-US" sz="2400" b="1" dirty="0">
                <a:solidFill>
                  <a:schemeClr val="bg1"/>
                </a:solidFill>
              </a:rPr>
              <a:t>업무 분담 및 기여도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6BB951E4-E33E-034F-B2E4-8F3F2DC80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00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B659690-8F36-5A49-04E7-0AB46238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48333"/>
              </p:ext>
            </p:extLst>
          </p:nvPr>
        </p:nvGraphicFramePr>
        <p:xfrm>
          <a:off x="286304" y="1400961"/>
          <a:ext cx="8571389" cy="4130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2379">
                  <a:extLst>
                    <a:ext uri="{9D8B030D-6E8A-4147-A177-3AD203B41FA5}">
                      <a16:colId xmlns:a16="http://schemas.microsoft.com/office/drawing/2014/main" val="4066628088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2114374987"/>
                    </a:ext>
                  </a:extLst>
                </a:gridCol>
                <a:gridCol w="973122">
                  <a:extLst>
                    <a:ext uri="{9D8B030D-6E8A-4147-A177-3AD203B41FA5}">
                      <a16:colId xmlns:a16="http://schemas.microsoft.com/office/drawing/2014/main" val="190725419"/>
                    </a:ext>
                  </a:extLst>
                </a:gridCol>
                <a:gridCol w="1702966">
                  <a:extLst>
                    <a:ext uri="{9D8B030D-6E8A-4147-A177-3AD203B41FA5}">
                      <a16:colId xmlns:a16="http://schemas.microsoft.com/office/drawing/2014/main" val="4143116614"/>
                    </a:ext>
                  </a:extLst>
                </a:gridCol>
                <a:gridCol w="1375794">
                  <a:extLst>
                    <a:ext uri="{9D8B030D-6E8A-4147-A177-3AD203B41FA5}">
                      <a16:colId xmlns:a16="http://schemas.microsoft.com/office/drawing/2014/main" val="1883731393"/>
                    </a:ext>
                  </a:extLst>
                </a:gridCol>
                <a:gridCol w="1115736">
                  <a:extLst>
                    <a:ext uri="{9D8B030D-6E8A-4147-A177-3AD203B41FA5}">
                      <a16:colId xmlns:a16="http://schemas.microsoft.com/office/drawing/2014/main" val="3557948313"/>
                    </a:ext>
                  </a:extLst>
                </a:gridCol>
                <a:gridCol w="1441825">
                  <a:extLst>
                    <a:ext uri="{9D8B030D-6E8A-4147-A177-3AD203B41FA5}">
                      <a16:colId xmlns:a16="http://schemas.microsoft.com/office/drawing/2014/main" val="188099427"/>
                    </a:ext>
                  </a:extLst>
                </a:gridCol>
              </a:tblGrid>
              <a:tr h="671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코딩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하드웨어 구성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시뮬레이션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동작검증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문서화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996755"/>
                  </a:ext>
                </a:extLst>
              </a:tr>
              <a:tr h="86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박지민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15%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975146"/>
                  </a:ext>
                </a:extLst>
              </a:tr>
              <a:tr h="86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황선윤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15%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015241"/>
                  </a:ext>
                </a:extLst>
              </a:tr>
              <a:tr h="86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권두현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45%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73050"/>
                  </a:ext>
                </a:extLst>
              </a:tr>
              <a:tr h="864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김상혁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30%</a:t>
                      </a:r>
                      <a:endParaRPr lang="ko-KR" alt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3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8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572611" y="0"/>
            <a:ext cx="8571390" cy="4030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75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68580" tIns="108000" rIns="68580" bIns="34290" rtlCol="0" anchor="b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648184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Timeline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6BB951E4-E33E-034F-B2E4-8F3F2DC80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00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E2B9BC-F0D0-FBB4-861C-7F60D8137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3883"/>
              </p:ext>
            </p:extLst>
          </p:nvPr>
        </p:nvGraphicFramePr>
        <p:xfrm>
          <a:off x="971724" y="1124241"/>
          <a:ext cx="7200552" cy="5066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0092">
                  <a:extLst>
                    <a:ext uri="{9D8B030D-6E8A-4147-A177-3AD203B41FA5}">
                      <a16:colId xmlns:a16="http://schemas.microsoft.com/office/drawing/2014/main" val="1693438208"/>
                    </a:ext>
                  </a:extLst>
                </a:gridCol>
                <a:gridCol w="1200092">
                  <a:extLst>
                    <a:ext uri="{9D8B030D-6E8A-4147-A177-3AD203B41FA5}">
                      <a16:colId xmlns:a16="http://schemas.microsoft.com/office/drawing/2014/main" val="1354614580"/>
                    </a:ext>
                  </a:extLst>
                </a:gridCol>
                <a:gridCol w="1200092">
                  <a:extLst>
                    <a:ext uri="{9D8B030D-6E8A-4147-A177-3AD203B41FA5}">
                      <a16:colId xmlns:a16="http://schemas.microsoft.com/office/drawing/2014/main" val="1049234896"/>
                    </a:ext>
                  </a:extLst>
                </a:gridCol>
                <a:gridCol w="1200092">
                  <a:extLst>
                    <a:ext uri="{9D8B030D-6E8A-4147-A177-3AD203B41FA5}">
                      <a16:colId xmlns:a16="http://schemas.microsoft.com/office/drawing/2014/main" val="1754179287"/>
                    </a:ext>
                  </a:extLst>
                </a:gridCol>
                <a:gridCol w="1200092">
                  <a:extLst>
                    <a:ext uri="{9D8B030D-6E8A-4147-A177-3AD203B41FA5}">
                      <a16:colId xmlns:a16="http://schemas.microsoft.com/office/drawing/2014/main" val="2531257462"/>
                    </a:ext>
                  </a:extLst>
                </a:gridCol>
                <a:gridCol w="1200092">
                  <a:extLst>
                    <a:ext uri="{9D8B030D-6E8A-4147-A177-3AD203B41FA5}">
                      <a16:colId xmlns:a16="http://schemas.microsoft.com/office/drawing/2014/main" val="1499591433"/>
                    </a:ext>
                  </a:extLst>
                </a:gridCol>
              </a:tblGrid>
              <a:tr h="3989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TIMELINE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72536"/>
                  </a:ext>
                </a:extLst>
              </a:tr>
              <a:tr h="39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3/23(AM)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3/23(PM)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3/24(AM)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3/24(PM)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3/27(AM)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3/27(PM)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09338"/>
                  </a:ext>
                </a:extLst>
              </a:tr>
              <a:tr h="42689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50386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DF4E6C-C11F-1B0A-A0AD-D58729AADC0D}"/>
              </a:ext>
            </a:extLst>
          </p:cNvPr>
          <p:cNvCxnSpPr>
            <a:cxnSpLocks/>
          </p:cNvCxnSpPr>
          <p:nvPr/>
        </p:nvCxnSpPr>
        <p:spPr>
          <a:xfrm>
            <a:off x="6971251" y="1023457"/>
            <a:ext cx="0" cy="469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96C37D-A8E7-ECE4-C099-634C0C375F60}"/>
              </a:ext>
            </a:extLst>
          </p:cNvPr>
          <p:cNvSpPr txBox="1"/>
          <p:nvPr/>
        </p:nvSpPr>
        <p:spPr>
          <a:xfrm>
            <a:off x="6614486" y="654125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0FB776-7575-71EB-5807-ADC0EEDEC39A}"/>
              </a:ext>
            </a:extLst>
          </p:cNvPr>
          <p:cNvSpPr/>
          <p:nvPr/>
        </p:nvSpPr>
        <p:spPr>
          <a:xfrm>
            <a:off x="980113" y="2004969"/>
            <a:ext cx="3013047" cy="226503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CEE13-58A1-838C-3CAA-486C7DF5EC27}"/>
              </a:ext>
            </a:extLst>
          </p:cNvPr>
          <p:cNvSpPr/>
          <p:nvPr/>
        </p:nvSpPr>
        <p:spPr>
          <a:xfrm>
            <a:off x="2181138" y="2526600"/>
            <a:ext cx="4253218" cy="24654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2A4B2-7D06-4D9C-4060-542EF1900A8E}"/>
              </a:ext>
            </a:extLst>
          </p:cNvPr>
          <p:cNvSpPr/>
          <p:nvPr/>
        </p:nvSpPr>
        <p:spPr>
          <a:xfrm>
            <a:off x="4572000" y="3194108"/>
            <a:ext cx="3355595" cy="23489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04AB3-A7AE-65BA-55EE-10146FCE91EA}"/>
              </a:ext>
            </a:extLst>
          </p:cNvPr>
          <p:cNvSpPr/>
          <p:nvPr/>
        </p:nvSpPr>
        <p:spPr>
          <a:xfrm>
            <a:off x="2181136" y="3993160"/>
            <a:ext cx="4253217" cy="234892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17528F-0738-6DBC-CF03-C7AA9EEBB0A2}"/>
              </a:ext>
            </a:extLst>
          </p:cNvPr>
          <p:cNvSpPr/>
          <p:nvPr/>
        </p:nvSpPr>
        <p:spPr>
          <a:xfrm>
            <a:off x="4571999" y="4845226"/>
            <a:ext cx="3355595" cy="23489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628366-3D8A-0166-8F4D-38C930D12DE8}"/>
              </a:ext>
            </a:extLst>
          </p:cNvPr>
          <p:cNvSpPr/>
          <p:nvPr/>
        </p:nvSpPr>
        <p:spPr>
          <a:xfrm>
            <a:off x="4571999" y="5679347"/>
            <a:ext cx="3583499" cy="23489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1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 txBox="1">
            <a:spLocks/>
          </p:cNvSpPr>
          <p:nvPr/>
        </p:nvSpPr>
        <p:spPr>
          <a:xfrm>
            <a:off x="0" y="0"/>
            <a:ext cx="5400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0" y="1262250"/>
            <a:ext cx="9144000" cy="38907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100" dirty="0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572611" y="0"/>
            <a:ext cx="8571390" cy="405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75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68580" tIns="108000" rIns="68580" bIns="34290" rtlCol="0" anchor="b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648184" algn="l"/>
              </a:tabLst>
            </a:pPr>
            <a:r>
              <a:rPr lang="ko-KR" altLang="en-US" sz="2400" b="1" dirty="0">
                <a:solidFill>
                  <a:schemeClr val="bg1"/>
                </a:solidFill>
              </a:rPr>
              <a:t>설계 방법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0" y="481201"/>
            <a:ext cx="9144000" cy="47385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203864"/>
                </a:solidFill>
              </a:rPr>
              <a:t>거리에 따른 </a:t>
            </a:r>
            <a:r>
              <a:rPr lang="en-US" altLang="ko-KR" sz="2100" b="1" dirty="0">
                <a:solidFill>
                  <a:srgbClr val="203864"/>
                </a:solidFill>
              </a:rPr>
              <a:t>LED &amp; </a:t>
            </a:r>
            <a:r>
              <a:rPr lang="ko-KR" altLang="en-US" sz="2100" b="1" dirty="0">
                <a:solidFill>
                  <a:srgbClr val="203864"/>
                </a:solidFill>
              </a:rPr>
              <a:t>경고음 출력</a:t>
            </a:r>
            <a:endParaRPr lang="en-US" altLang="ko-KR" sz="2100" dirty="0"/>
          </a:p>
          <a:p>
            <a:pPr lvl="1"/>
            <a:r>
              <a:rPr lang="en-US" altLang="ko-KR" sz="1800" dirty="0"/>
              <a:t>24~32 cm: Blue</a:t>
            </a:r>
            <a:r>
              <a:rPr lang="en-US" altLang="ko-KR" sz="1800" dirty="0">
                <a:solidFill>
                  <a:srgbClr val="FFFF00"/>
                </a:solidFill>
              </a:rPr>
              <a:t> </a:t>
            </a:r>
            <a:r>
              <a:rPr lang="en-US" altLang="ko-KR" sz="1800" dirty="0">
                <a:solidFill>
                  <a:schemeClr val="accent5"/>
                </a:solidFill>
              </a:rPr>
              <a:t>●</a:t>
            </a:r>
            <a:r>
              <a:rPr lang="en-US" altLang="ko-KR" sz="1800" dirty="0"/>
              <a:t> - </a:t>
            </a:r>
            <a:r>
              <a:rPr lang="ko-KR" altLang="en-US" sz="1800" dirty="0"/>
              <a:t>도</a:t>
            </a:r>
            <a:endParaRPr lang="en-US" altLang="ko-KR" sz="1800" dirty="0"/>
          </a:p>
          <a:p>
            <a:pPr lvl="1"/>
            <a:r>
              <a:rPr lang="en-US" altLang="ko-KR" sz="1800" dirty="0"/>
              <a:t>12~20 cm: Green </a:t>
            </a:r>
            <a:r>
              <a:rPr lang="en-US" altLang="ko-KR" sz="1800" dirty="0">
                <a:solidFill>
                  <a:srgbClr val="00B050"/>
                </a:solidFill>
              </a:rPr>
              <a:t>●</a:t>
            </a:r>
            <a:r>
              <a:rPr lang="en-US" altLang="ko-KR" sz="1800" dirty="0">
                <a:solidFill>
                  <a:srgbClr val="FFFF00"/>
                </a:solidFill>
              </a:rPr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레</a:t>
            </a:r>
            <a:endParaRPr lang="en-US" altLang="ko-KR" sz="1800" dirty="0"/>
          </a:p>
          <a:p>
            <a:pPr lvl="1"/>
            <a:r>
              <a:rPr lang="en-US" altLang="ko-KR" sz="1800" dirty="0"/>
              <a:t>0~8 cm: Red </a:t>
            </a:r>
            <a:r>
              <a:rPr lang="en-US" altLang="ko-KR" sz="1800" dirty="0">
                <a:solidFill>
                  <a:srgbClr val="FF0000"/>
                </a:solidFill>
              </a:rPr>
              <a:t>● </a:t>
            </a:r>
            <a:r>
              <a:rPr lang="en-US" altLang="ko-KR" sz="1800" dirty="0"/>
              <a:t>- </a:t>
            </a:r>
            <a:r>
              <a:rPr lang="ko-KR" altLang="en-US" sz="1800" dirty="0"/>
              <a:t>미</a:t>
            </a:r>
            <a:endParaRPr lang="en-US" altLang="ko-KR" sz="1800" dirty="0"/>
          </a:p>
          <a:p>
            <a:pPr marL="342892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203864"/>
                </a:solidFill>
              </a:rPr>
              <a:t>설계도</a:t>
            </a:r>
            <a:endParaRPr lang="en-US" altLang="ko-KR" sz="2100" b="1" dirty="0">
              <a:solidFill>
                <a:srgbClr val="203864"/>
              </a:solidFill>
            </a:endParaRP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91676" y="4042566"/>
            <a:ext cx="8089650" cy="2670814"/>
            <a:chOff x="540000" y="3081555"/>
            <a:chExt cx="6460347" cy="2527942"/>
          </a:xfrm>
        </p:grpSpPr>
        <p:grpSp>
          <p:nvGrpSpPr>
            <p:cNvPr id="45" name="그룹 44"/>
            <p:cNvGrpSpPr/>
            <p:nvPr/>
          </p:nvGrpSpPr>
          <p:grpSpPr>
            <a:xfrm>
              <a:off x="540000" y="3081555"/>
              <a:ext cx="6460347" cy="2527942"/>
              <a:chOff x="1024799" y="3149575"/>
              <a:chExt cx="8613793" cy="337058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024799" y="3998695"/>
                <a:ext cx="1896201" cy="480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875" dirty="0"/>
                  <a:t>potentiometer</a:t>
                </a:r>
                <a:endParaRPr lang="ko-KR" altLang="en-US" sz="1875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81538" y="3998695"/>
                <a:ext cx="1896201" cy="480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875" dirty="0"/>
                  <a:t>RGB LED</a:t>
                </a:r>
                <a:endParaRPr lang="ko-KR" altLang="en-US" sz="1875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81538" y="5531516"/>
                <a:ext cx="1896201" cy="5078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875" dirty="0"/>
                  <a:t>Buzzer</a:t>
                </a:r>
                <a:endParaRPr lang="ko-KR" altLang="en-US" sz="1875" dirty="0"/>
              </a:p>
            </p:txBody>
          </p:sp>
          <p:cxnSp>
            <p:nvCxnSpPr>
              <p:cNvPr id="4" name="직선 화살표 연결선 3"/>
              <p:cNvCxnSpPr>
                <a:stCxn id="2" idx="3"/>
                <a:endCxn id="10" idx="1"/>
              </p:cNvCxnSpPr>
              <p:nvPr/>
            </p:nvCxnSpPr>
            <p:spPr>
              <a:xfrm>
                <a:off x="2921000" y="4239028"/>
                <a:ext cx="1660537" cy="0"/>
              </a:xfrm>
              <a:prstGeom prst="straightConnector1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꺾인 연결선 11"/>
              <p:cNvCxnSpPr>
                <a:endCxn id="11" idx="1"/>
              </p:cNvCxnSpPr>
              <p:nvPr/>
            </p:nvCxnSpPr>
            <p:spPr>
              <a:xfrm rot="16200000" flipH="1">
                <a:off x="3416218" y="4620112"/>
                <a:ext cx="1521003" cy="809636"/>
              </a:xfrm>
              <a:prstGeom prst="bentConnector2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7310869" y="3149575"/>
                <a:ext cx="524349" cy="582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solidFill>
                      <a:schemeClr val="accent5"/>
                    </a:solidFill>
                  </a:rPr>
                  <a:t>●</a:t>
                </a:r>
                <a:endParaRPr lang="ko-KR" altLang="en-US" sz="225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10869" y="3962028"/>
                <a:ext cx="524349" cy="582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●</a:t>
                </a:r>
                <a:endParaRPr lang="ko-KR" altLang="en-US" sz="225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21149" y="4743510"/>
                <a:ext cx="630941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50" dirty="0">
                    <a:solidFill>
                      <a:srgbClr val="FF0000"/>
                    </a:solidFill>
                  </a:rPr>
                  <a:t>●</a:t>
                </a:r>
                <a:endParaRPr lang="ko-KR" altLang="en-US" sz="225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161536" y="5054946"/>
                <a:ext cx="477053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350" dirty="0"/>
                  <a:t>도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161539" y="5587499"/>
                <a:ext cx="477053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350" dirty="0"/>
                  <a:t>레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161537" y="6120053"/>
                <a:ext cx="477053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350" dirty="0"/>
                  <a:t>미</a:t>
                </a:r>
              </a:p>
            </p:txBody>
          </p:sp>
          <p:cxnSp>
            <p:nvCxnSpPr>
              <p:cNvPr id="28" name="직선 화살표 연결선 27"/>
              <p:cNvCxnSpPr>
                <a:stCxn id="10" idx="3"/>
                <a:endCxn id="18" idx="1"/>
              </p:cNvCxnSpPr>
              <p:nvPr/>
            </p:nvCxnSpPr>
            <p:spPr>
              <a:xfrm>
                <a:off x="6477739" y="4239028"/>
                <a:ext cx="833129" cy="14312"/>
              </a:xfrm>
              <a:prstGeom prst="straightConnector1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11" idx="3"/>
                <a:endCxn id="23" idx="1"/>
              </p:cNvCxnSpPr>
              <p:nvPr/>
            </p:nvCxnSpPr>
            <p:spPr>
              <a:xfrm>
                <a:off x="6477738" y="5785432"/>
                <a:ext cx="2683800" cy="2121"/>
              </a:xfrm>
              <a:prstGeom prst="straightConnector1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꺾인 연결선 37"/>
              <p:cNvCxnSpPr>
                <a:stCxn id="10" idx="3"/>
                <a:endCxn id="17" idx="1"/>
              </p:cNvCxnSpPr>
              <p:nvPr/>
            </p:nvCxnSpPr>
            <p:spPr>
              <a:xfrm flipV="1">
                <a:off x="6477739" y="3440888"/>
                <a:ext cx="833129" cy="798140"/>
              </a:xfrm>
              <a:prstGeom prst="bentConnector3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꺾인 연결선 39"/>
              <p:cNvCxnSpPr>
                <a:stCxn id="10" idx="3"/>
                <a:endCxn id="19" idx="1"/>
              </p:cNvCxnSpPr>
              <p:nvPr/>
            </p:nvCxnSpPr>
            <p:spPr>
              <a:xfrm>
                <a:off x="6477739" y="4239028"/>
                <a:ext cx="843410" cy="796871"/>
              </a:xfrm>
              <a:prstGeom prst="bentConnector3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41"/>
              <p:cNvCxnSpPr>
                <a:stCxn id="11" idx="3"/>
                <a:endCxn id="22" idx="1"/>
              </p:cNvCxnSpPr>
              <p:nvPr/>
            </p:nvCxnSpPr>
            <p:spPr>
              <a:xfrm flipV="1">
                <a:off x="6477738" y="5255001"/>
                <a:ext cx="2683798" cy="530432"/>
              </a:xfrm>
              <a:prstGeom prst="bentConnector3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 43"/>
              <p:cNvCxnSpPr>
                <a:stCxn id="11" idx="3"/>
                <a:endCxn id="24" idx="1"/>
              </p:cNvCxnSpPr>
              <p:nvPr/>
            </p:nvCxnSpPr>
            <p:spPr>
              <a:xfrm>
                <a:off x="6477738" y="5785432"/>
                <a:ext cx="2683799" cy="534676"/>
              </a:xfrm>
              <a:prstGeom prst="bentConnector3">
                <a:avLst/>
              </a:prstGeom>
              <a:ln w="57150">
                <a:solidFill>
                  <a:srgbClr val="2038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524153" y="3372324"/>
              <a:ext cx="610631" cy="349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Range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43D297-AED9-F6AA-56A7-84E6A70AC2F3}"/>
              </a:ext>
            </a:extLst>
          </p:cNvPr>
          <p:cNvSpPr txBox="1"/>
          <p:nvPr/>
        </p:nvSpPr>
        <p:spPr>
          <a:xfrm>
            <a:off x="491676" y="5953602"/>
            <a:ext cx="178081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ultrasonic</a:t>
            </a:r>
            <a:endParaRPr lang="ko-KR" altLang="en-US" sz="1875" dirty="0"/>
          </a:p>
        </p:txBody>
      </p:sp>
      <p:cxnSp>
        <p:nvCxnSpPr>
          <p:cNvPr id="20" name="꺾인 연결선 11">
            <a:extLst>
              <a:ext uri="{FF2B5EF4-FFF2-40B4-BE49-F238E27FC236}">
                <a16:creationId xmlns:a16="http://schemas.microsoft.com/office/drawing/2014/main" id="{36E5D1D2-187E-3EDB-FD93-1276EBD13BD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72495" y="4925962"/>
            <a:ext cx="483108" cy="1227695"/>
          </a:xfrm>
          <a:prstGeom prst="bentConnector2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6B3FB8-3CD6-A6E4-109C-73C353282F35}"/>
              </a:ext>
            </a:extLst>
          </p:cNvPr>
          <p:cNvSpPr txBox="1"/>
          <p:nvPr/>
        </p:nvSpPr>
        <p:spPr>
          <a:xfrm>
            <a:off x="2015996" y="5352601"/>
            <a:ext cx="76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Range</a:t>
            </a:r>
            <a:endParaRPr lang="ko-KR" altLang="en-US" dirty="0"/>
          </a:p>
        </p:txBody>
      </p:sp>
      <p:cxnSp>
        <p:nvCxnSpPr>
          <p:cNvPr id="37" name="꺾인 연결선 11">
            <a:extLst>
              <a:ext uri="{FF2B5EF4-FFF2-40B4-BE49-F238E27FC236}">
                <a16:creationId xmlns:a16="http://schemas.microsoft.com/office/drawing/2014/main" id="{079C8A35-5240-98C2-CD63-601CA4A6F014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 flipH="1" flipV="1">
            <a:off x="2670100" y="3968180"/>
            <a:ext cx="1560600" cy="763177"/>
          </a:xfrm>
          <a:prstGeom prst="bentConnector2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CB2EB4-4B9A-EAF1-7022-4E4AAB2234F0}"/>
              </a:ext>
            </a:extLst>
          </p:cNvPr>
          <p:cNvSpPr txBox="1"/>
          <p:nvPr/>
        </p:nvSpPr>
        <p:spPr>
          <a:xfrm>
            <a:off x="3831989" y="3379031"/>
            <a:ext cx="1780819" cy="38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75" dirty="0"/>
              <a:t>LED</a:t>
            </a:r>
            <a:endParaRPr lang="ko-KR" altLang="en-US" sz="1875" dirty="0"/>
          </a:p>
        </p:txBody>
      </p:sp>
      <p:cxnSp>
        <p:nvCxnSpPr>
          <p:cNvPr id="53" name="꺾인 연결선 37">
            <a:extLst>
              <a:ext uri="{FF2B5EF4-FFF2-40B4-BE49-F238E27FC236}">
                <a16:creationId xmlns:a16="http://schemas.microsoft.com/office/drawing/2014/main" id="{D442D284-40EC-FD07-AEF3-13F9070E3D47}"/>
              </a:ext>
            </a:extLst>
          </p:cNvPr>
          <p:cNvCxnSpPr>
            <a:cxnSpLocks/>
          </p:cNvCxnSpPr>
          <p:nvPr/>
        </p:nvCxnSpPr>
        <p:spPr>
          <a:xfrm flipV="1">
            <a:off x="5622464" y="3185316"/>
            <a:ext cx="782434" cy="398754"/>
          </a:xfrm>
          <a:prstGeom prst="bentConnector3">
            <a:avLst>
              <a:gd name="adj1" fmla="val 51072"/>
            </a:avLst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39">
            <a:extLst>
              <a:ext uri="{FF2B5EF4-FFF2-40B4-BE49-F238E27FC236}">
                <a16:creationId xmlns:a16="http://schemas.microsoft.com/office/drawing/2014/main" id="{31C6E79B-AD84-70FC-0A39-AB8F5F3EA563}"/>
              </a:ext>
            </a:extLst>
          </p:cNvPr>
          <p:cNvCxnSpPr>
            <a:cxnSpLocks/>
          </p:cNvCxnSpPr>
          <p:nvPr/>
        </p:nvCxnSpPr>
        <p:spPr>
          <a:xfrm>
            <a:off x="5630854" y="3575292"/>
            <a:ext cx="792089" cy="352931"/>
          </a:xfrm>
          <a:prstGeom prst="bentConnector3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5A20CC-C44C-A9BE-05F6-1BE12DF9A2CC}"/>
              </a:ext>
            </a:extLst>
          </p:cNvPr>
          <p:cNvSpPr/>
          <p:nvPr/>
        </p:nvSpPr>
        <p:spPr>
          <a:xfrm>
            <a:off x="6380610" y="291863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5"/>
                </a:solidFill>
              </a:rPr>
              <a:t>●</a:t>
            </a:r>
            <a:endParaRPr lang="ko-KR" altLang="en-US" sz="22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0BE07B-1C50-A89F-4DF5-8D992F143E7E}"/>
              </a:ext>
            </a:extLst>
          </p:cNvPr>
          <p:cNvSpPr/>
          <p:nvPr/>
        </p:nvSpPr>
        <p:spPr>
          <a:xfrm>
            <a:off x="6375986" y="3685409"/>
            <a:ext cx="592549" cy="463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50" dirty="0">
                <a:solidFill>
                  <a:srgbClr val="FF0000"/>
                </a:solidFill>
              </a:rPr>
              <a:t>●</a:t>
            </a:r>
            <a:endParaRPr lang="ko-KR" altLang="en-US" sz="225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A88F9B-B95F-F241-7C82-41B3D9CA53F1}"/>
              </a:ext>
            </a:extLst>
          </p:cNvPr>
          <p:cNvCxnSpPr>
            <a:cxnSpLocks/>
          </p:cNvCxnSpPr>
          <p:nvPr/>
        </p:nvCxnSpPr>
        <p:spPr>
          <a:xfrm flipV="1">
            <a:off x="6612411" y="3311386"/>
            <a:ext cx="0" cy="283248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806AC73-574E-5857-CD98-0A40D0D3F7D0}"/>
              </a:ext>
            </a:extLst>
          </p:cNvPr>
          <p:cNvCxnSpPr>
            <a:cxnSpLocks/>
          </p:cNvCxnSpPr>
          <p:nvPr/>
        </p:nvCxnSpPr>
        <p:spPr>
          <a:xfrm>
            <a:off x="6612411" y="3539248"/>
            <a:ext cx="0" cy="237676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11">
            <a:extLst>
              <a:ext uri="{FF2B5EF4-FFF2-40B4-BE49-F238E27FC236}">
                <a16:creationId xmlns:a16="http://schemas.microsoft.com/office/drawing/2014/main" id="{F27A50EA-F8B4-B5C3-C97D-CC65C6E9416F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2106174" y="3178456"/>
            <a:ext cx="2141595" cy="1307505"/>
          </a:xfrm>
          <a:prstGeom prst="bentConnector2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아이폰으로 음으로 음악찾기, 모르는음악 찾기 방법">
            <a:extLst>
              <a:ext uri="{FF2B5EF4-FFF2-40B4-BE49-F238E27FC236}">
                <a16:creationId xmlns:a16="http://schemas.microsoft.com/office/drawing/2014/main" id="{3B4ED2BA-E05F-E106-3EFA-A922EB83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24" y="2305611"/>
            <a:ext cx="1790475" cy="91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0793A-69BE-8362-B5A8-05E7A5B382CB}"/>
              </a:ext>
            </a:extLst>
          </p:cNvPr>
          <p:cNvSpPr txBox="1"/>
          <p:nvPr/>
        </p:nvSpPr>
        <p:spPr>
          <a:xfrm>
            <a:off x="491676" y="2576024"/>
            <a:ext cx="1780819" cy="38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75" dirty="0"/>
              <a:t>Switch</a:t>
            </a:r>
            <a:endParaRPr lang="ko-KR" altLang="en-US" sz="1875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9B8A9E-0F30-F821-B7F5-F8239FD68A30}"/>
              </a:ext>
            </a:extLst>
          </p:cNvPr>
          <p:cNvCxnSpPr/>
          <p:nvPr/>
        </p:nvCxnSpPr>
        <p:spPr>
          <a:xfrm>
            <a:off x="2270947" y="2761411"/>
            <a:ext cx="1559495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 txBox="1">
            <a:spLocks/>
          </p:cNvSpPr>
          <p:nvPr/>
        </p:nvSpPr>
        <p:spPr>
          <a:xfrm>
            <a:off x="0" y="0"/>
            <a:ext cx="5400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0" y="1262250"/>
            <a:ext cx="9144000" cy="38907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100" dirty="0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572611" y="0"/>
            <a:ext cx="8571390" cy="405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75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68580" tIns="108000" rIns="68580" bIns="34290" rtlCol="0" anchor="b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648184" algn="l"/>
              </a:tabLst>
            </a:pPr>
            <a:r>
              <a:rPr lang="ko-KR" altLang="en-US" sz="2400" b="1" dirty="0">
                <a:solidFill>
                  <a:schemeClr val="bg1"/>
                </a:solidFill>
              </a:rPr>
              <a:t>기능 구현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0" y="481201"/>
            <a:ext cx="9144000" cy="47385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2100" b="1" dirty="0">
                <a:solidFill>
                  <a:srgbClr val="203864"/>
                </a:solidFill>
              </a:rPr>
              <a:t>RGB LED</a:t>
            </a:r>
            <a:r>
              <a:rPr lang="ko-KR" altLang="en-US" sz="2100" b="1" dirty="0">
                <a:solidFill>
                  <a:srgbClr val="203864"/>
                </a:solidFill>
              </a:rPr>
              <a:t>와 </a:t>
            </a:r>
            <a:r>
              <a:rPr lang="en-US" altLang="ko-KR" sz="2100" b="1" dirty="0">
                <a:solidFill>
                  <a:srgbClr val="203864"/>
                </a:solidFill>
              </a:rPr>
              <a:t>Buzzer</a:t>
            </a:r>
            <a:r>
              <a:rPr lang="ko-KR" altLang="en-US" sz="2100" b="1" dirty="0">
                <a:solidFill>
                  <a:srgbClr val="203864"/>
                </a:solidFill>
              </a:rPr>
              <a:t>를 활용하여 차량 위치 탐색 기능 구현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532083" y="5644915"/>
            <a:ext cx="4611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/ else if </a:t>
            </a:r>
            <a:r>
              <a:rPr lang="ko-KR" altLang="en-US" sz="1400" dirty="0"/>
              <a:t>문으로 측정 거리에 따라 다른 </a:t>
            </a:r>
            <a:r>
              <a:rPr lang="en-US" altLang="ko-KR" sz="1400" dirty="0"/>
              <a:t>dB</a:t>
            </a:r>
            <a:r>
              <a:rPr lang="ko-KR" altLang="en-US" sz="1400" dirty="0"/>
              <a:t>의 소리와 </a:t>
            </a:r>
            <a:r>
              <a:rPr lang="en-US" altLang="ko-KR" sz="1400" dirty="0"/>
              <a:t>RGB</a:t>
            </a:r>
            <a:r>
              <a:rPr lang="ko-KR" altLang="en-US" sz="1400" dirty="0"/>
              <a:t>값을 출력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Buzzer off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SR0</a:t>
            </a:r>
            <a:r>
              <a:rPr lang="ko-KR" altLang="en-US" sz="1400" dirty="0"/>
              <a:t>와 </a:t>
            </a:r>
            <a:r>
              <a:rPr lang="en-US" altLang="ko-KR" sz="1400" dirty="0"/>
              <a:t>SR1</a:t>
            </a:r>
            <a:r>
              <a:rPr lang="ko-KR" altLang="en-US" sz="1400" dirty="0"/>
              <a:t>을 </a:t>
            </a:r>
            <a:r>
              <a:rPr lang="en-US" altLang="ko-KR" sz="1400" dirty="0"/>
              <a:t>0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8675" y="6271707"/>
            <a:ext cx="378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측정거리에 따라 다른 소리를 내는 </a:t>
            </a:r>
            <a:r>
              <a:rPr lang="en-US" altLang="ko-KR" sz="1400" dirty="0"/>
              <a:t>Main </a:t>
            </a:r>
            <a:r>
              <a:rPr lang="ko-KR" altLang="en-US" sz="1400" dirty="0"/>
              <a:t>함수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8891" y="1654078"/>
            <a:ext cx="4461808" cy="33463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4E6B40-5B75-DAA8-9578-003C4443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6" y="771107"/>
            <a:ext cx="3949345" cy="53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572611" y="0"/>
            <a:ext cx="8571390" cy="4030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75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68580" tIns="108000" rIns="68580" bIns="34290" rtlCol="0" anchor="b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648184" algn="l"/>
              </a:tabLst>
            </a:pPr>
            <a:r>
              <a:rPr lang="ko-KR" altLang="en-US" sz="2400" b="1" dirty="0">
                <a:solidFill>
                  <a:schemeClr val="bg1"/>
                </a:solidFill>
              </a:rPr>
              <a:t>기능 구현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6BB951E4-E33E-034F-B2E4-8F3F2DC80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00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3F8-F06C-BD30-B617-DC37C880B573}"/>
              </a:ext>
            </a:extLst>
          </p:cNvPr>
          <p:cNvSpPr txBox="1"/>
          <p:nvPr/>
        </p:nvSpPr>
        <p:spPr>
          <a:xfrm>
            <a:off x="0" y="403028"/>
            <a:ext cx="68789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100" b="1" dirty="0">
                <a:solidFill>
                  <a:srgbClr val="203864"/>
                </a:solidFill>
              </a:rPr>
              <a:t>LED</a:t>
            </a:r>
            <a:r>
              <a:rPr lang="ko-KR" altLang="en-US" sz="2100" b="1" dirty="0">
                <a:solidFill>
                  <a:srgbClr val="203864"/>
                </a:solidFill>
              </a:rPr>
              <a:t>와 </a:t>
            </a:r>
            <a:r>
              <a:rPr lang="en-US" altLang="ko-KR" sz="2100" b="1" dirty="0">
                <a:solidFill>
                  <a:srgbClr val="203864"/>
                </a:solidFill>
              </a:rPr>
              <a:t>potentiometer</a:t>
            </a:r>
            <a:r>
              <a:rPr lang="ko-KR" altLang="en-US" sz="2100" b="1" dirty="0">
                <a:solidFill>
                  <a:srgbClr val="203864"/>
                </a:solidFill>
              </a:rPr>
              <a:t>를 활용한 후진 기어 구현</a:t>
            </a:r>
            <a:endParaRPr lang="en-US" altLang="ko-KR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907188-536B-FACC-22B6-E9EB10C2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" y="3216885"/>
            <a:ext cx="4611917" cy="15496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F2DD97-1DB6-B828-BB2A-DC0E39D7DB4D}"/>
              </a:ext>
            </a:extLst>
          </p:cNvPr>
          <p:cNvSpPr txBox="1"/>
          <p:nvPr/>
        </p:nvSpPr>
        <p:spPr>
          <a:xfrm>
            <a:off x="261360" y="4954683"/>
            <a:ext cx="4285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ADC</a:t>
            </a:r>
            <a:r>
              <a:rPr lang="ko-KR" altLang="en-US" sz="1400" dirty="0"/>
              <a:t>값</a:t>
            </a:r>
            <a:r>
              <a:rPr lang="en-US" altLang="ko-KR" sz="1400" dirty="0"/>
              <a:t>(0 ~ 4095)</a:t>
            </a:r>
            <a:r>
              <a:rPr lang="ko-KR" altLang="en-US" sz="1400" dirty="0"/>
              <a:t>중 </a:t>
            </a:r>
            <a:r>
              <a:rPr lang="en-US" altLang="ko-KR" sz="1400" dirty="0"/>
              <a:t>2048 </a:t>
            </a:r>
            <a:r>
              <a:rPr lang="ko-KR" altLang="en-US" sz="1400" dirty="0"/>
              <a:t>이하일때 </a:t>
            </a:r>
            <a:r>
              <a:rPr lang="en-US" altLang="ko-KR" sz="1400" dirty="0"/>
              <a:t>LED RED, BLUE, RGB LED </a:t>
            </a:r>
            <a:r>
              <a:rPr lang="ko-KR" altLang="en-US" sz="1400" dirty="0"/>
              <a:t>소등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Buzzer off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BFD0B-42AB-05CA-8F8A-372798301E42}"/>
              </a:ext>
            </a:extLst>
          </p:cNvPr>
          <p:cNvSpPr txBox="1"/>
          <p:nvPr/>
        </p:nvSpPr>
        <p:spPr>
          <a:xfrm>
            <a:off x="156972" y="2379939"/>
            <a:ext cx="4285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ADC</a:t>
            </a:r>
            <a:r>
              <a:rPr lang="ko-KR" altLang="en-US" sz="1400" dirty="0"/>
              <a:t>값</a:t>
            </a:r>
            <a:r>
              <a:rPr lang="en-US" altLang="ko-KR" sz="1400" dirty="0"/>
              <a:t>(0 ~ 4095)</a:t>
            </a:r>
            <a:r>
              <a:rPr lang="ko-KR" altLang="en-US" sz="1400" dirty="0"/>
              <a:t>중 </a:t>
            </a:r>
            <a:r>
              <a:rPr lang="en-US" altLang="ko-KR" sz="1400" dirty="0"/>
              <a:t>2048</a:t>
            </a:r>
            <a:r>
              <a:rPr lang="ko-KR" altLang="en-US" sz="1400" dirty="0"/>
              <a:t>보다 큰 값 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</a:t>
            </a:r>
            <a:r>
              <a:rPr lang="en-US" altLang="ko-KR" sz="1400" dirty="0"/>
              <a:t>LED RED, BLUE</a:t>
            </a:r>
            <a:r>
              <a:rPr lang="ko-KR" altLang="en-US" sz="1400" dirty="0"/>
              <a:t>가 거리에 비례하여 서로 </a:t>
            </a:r>
            <a:r>
              <a:rPr lang="en-US" altLang="ko-KR" sz="1400" dirty="0"/>
              <a:t>toggle(</a:t>
            </a:r>
            <a:r>
              <a:rPr lang="ko-KR" altLang="en-US" sz="1400" dirty="0"/>
              <a:t>가까울수록 빠르게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후진 등 구현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1C4F37F-C11C-1A1E-E9F2-9E2C3D67F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73053" y="1449094"/>
            <a:ext cx="5044543" cy="378340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26EBFF-91EC-1974-1742-C97D8D2936C0}"/>
              </a:ext>
            </a:extLst>
          </p:cNvPr>
          <p:cNvSpPr/>
          <p:nvPr/>
        </p:nvSpPr>
        <p:spPr>
          <a:xfrm>
            <a:off x="6258186" y="3686669"/>
            <a:ext cx="553674" cy="53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45ECBD-3A5A-AFBE-DBB1-E5AC90094021}"/>
              </a:ext>
            </a:extLst>
          </p:cNvPr>
          <p:cNvCxnSpPr>
            <a:cxnSpLocks/>
          </p:cNvCxnSpPr>
          <p:nvPr/>
        </p:nvCxnSpPr>
        <p:spPr>
          <a:xfrm>
            <a:off x="6535023" y="3118603"/>
            <a:ext cx="0" cy="13527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4CF342A2-EA0B-A392-38B4-7B60FDFC2B44}"/>
              </a:ext>
            </a:extLst>
          </p:cNvPr>
          <p:cNvCxnSpPr>
            <a:cxnSpLocks/>
          </p:cNvCxnSpPr>
          <p:nvPr/>
        </p:nvCxnSpPr>
        <p:spPr>
          <a:xfrm rot="5400000">
            <a:off x="6106053" y="3521196"/>
            <a:ext cx="455107" cy="402833"/>
          </a:xfrm>
          <a:prstGeom prst="curvedConnector3">
            <a:avLst>
              <a:gd name="adj1" fmla="val 112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53D8D71D-19C5-86FE-AE11-57A00C982D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7211" y="3533858"/>
            <a:ext cx="490901" cy="473833"/>
          </a:xfrm>
          <a:prstGeom prst="curvedConnector3">
            <a:avLst>
              <a:gd name="adj1" fmla="val -29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58567-41C0-5D27-3F93-66CA150019A2}"/>
              </a:ext>
            </a:extLst>
          </p:cNvPr>
          <p:cNvSpPr txBox="1"/>
          <p:nvPr/>
        </p:nvSpPr>
        <p:spPr>
          <a:xfrm>
            <a:off x="1213499" y="584955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[ADC </a:t>
            </a:r>
            <a:r>
              <a:rPr lang="ko-KR" altLang="en-US" sz="1400" dirty="0"/>
              <a:t>값에 따라 후진 기어 </a:t>
            </a:r>
            <a:r>
              <a:rPr lang="en-US" altLang="ko-KR" sz="1400" dirty="0"/>
              <a:t>on/off]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A321C-67C4-1DB1-55BE-0BACB6B13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68" y="857667"/>
            <a:ext cx="4772025" cy="1504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B46F2E-5FA6-1104-1E69-9F7BD783C696}"/>
              </a:ext>
            </a:extLst>
          </p:cNvPr>
          <p:cNvSpPr/>
          <p:nvPr/>
        </p:nvSpPr>
        <p:spPr>
          <a:xfrm>
            <a:off x="6012181" y="3109825"/>
            <a:ext cx="304727" cy="53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4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572611" y="0"/>
            <a:ext cx="8571390" cy="4030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75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68580" tIns="108000" rIns="68580" bIns="34290" rtlCol="0" anchor="b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648184" algn="l"/>
              </a:tabLst>
            </a:pPr>
            <a:r>
              <a:rPr lang="ko-KR" altLang="en-US" sz="2400" b="1" dirty="0">
                <a:solidFill>
                  <a:schemeClr val="bg1"/>
                </a:solidFill>
              </a:rPr>
              <a:t>기능 구현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6BB951E4-E33E-034F-B2E4-8F3F2DC80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00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3F8-F06C-BD30-B617-DC37C880B573}"/>
              </a:ext>
            </a:extLst>
          </p:cNvPr>
          <p:cNvSpPr txBox="1"/>
          <p:nvPr/>
        </p:nvSpPr>
        <p:spPr>
          <a:xfrm>
            <a:off x="0" y="403028"/>
            <a:ext cx="68789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100" b="1" dirty="0">
                <a:solidFill>
                  <a:srgbClr val="203864"/>
                </a:solidFill>
              </a:rPr>
              <a:t>Switch</a:t>
            </a:r>
            <a:r>
              <a:rPr lang="ko-KR" altLang="en-US" sz="2100" b="1" dirty="0">
                <a:solidFill>
                  <a:srgbClr val="203864"/>
                </a:solidFill>
              </a:rPr>
              <a:t>를 활용한 노래 구현 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896149-9ADB-2C28-87E0-9DA682F1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9" y="1049236"/>
            <a:ext cx="3208139" cy="1542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F296C-9326-1FBF-F85C-7E1329D6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318" y="940179"/>
            <a:ext cx="5162682" cy="429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EC5D3-F136-A24A-0779-B3631FC9A4EE}"/>
              </a:ext>
            </a:extLst>
          </p:cNvPr>
          <p:cNvSpPr txBox="1"/>
          <p:nvPr/>
        </p:nvSpPr>
        <p:spPr>
          <a:xfrm>
            <a:off x="149878" y="2713851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[music on/off </a:t>
            </a:r>
            <a:r>
              <a:rPr lang="ko-KR" altLang="en-US" sz="1400" dirty="0"/>
              <a:t>에 따라 노래 출력 </a:t>
            </a:r>
            <a:r>
              <a:rPr lang="en-US" altLang="ko-KR" sz="1400" dirty="0"/>
              <a:t>Main</a:t>
            </a:r>
            <a:r>
              <a:rPr lang="ko-KR" altLang="en-US" sz="1400" dirty="0"/>
              <a:t> 함수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24D12-F200-E0A2-7752-8CC0ACC0034F}"/>
              </a:ext>
            </a:extLst>
          </p:cNvPr>
          <p:cNvSpPr txBox="1"/>
          <p:nvPr/>
        </p:nvSpPr>
        <p:spPr>
          <a:xfrm>
            <a:off x="4956350" y="5356383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[Switch</a:t>
            </a:r>
            <a:r>
              <a:rPr lang="ko-KR" altLang="en-US" sz="1400" dirty="0"/>
              <a:t>를 활용한 </a:t>
            </a:r>
            <a:r>
              <a:rPr lang="en-US" altLang="ko-KR" sz="1400" dirty="0"/>
              <a:t>interrupt </a:t>
            </a:r>
            <a:r>
              <a:rPr lang="ko-KR" altLang="en-US" sz="1400" dirty="0"/>
              <a:t>함수 구현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CB135-7238-C02C-1D76-EC39DC5757F1}"/>
              </a:ext>
            </a:extLst>
          </p:cNvPr>
          <p:cNvSpPr txBox="1"/>
          <p:nvPr/>
        </p:nvSpPr>
        <p:spPr>
          <a:xfrm>
            <a:off x="896140" y="317185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music_on</a:t>
            </a:r>
            <a:r>
              <a:rPr lang="en-US" altLang="ko-KR" sz="1400" b="1" dirty="0"/>
              <a:t> = 1 : music on</a:t>
            </a:r>
          </a:p>
          <a:p>
            <a:r>
              <a:rPr lang="en-US" altLang="ko-KR" sz="1400" b="1" dirty="0" err="1"/>
              <a:t>music_on</a:t>
            </a:r>
            <a:r>
              <a:rPr lang="en-US" altLang="ko-KR" sz="1400" b="1" dirty="0"/>
              <a:t> = 0 : music off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1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361</Words>
  <Application>Microsoft Office PowerPoint</Application>
  <PresentationFormat>화면 슬라이드 쇼(4:3)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테마</vt:lpstr>
      <vt:lpstr>초음파 센서를 이용한 차량 위치 탐지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초음파 센서를 이용한 차량 위치 탐지 시스템</dc:title>
  <dc:creator>user</dc:creator>
  <cp:lastModifiedBy>user</cp:lastModifiedBy>
  <cp:revision>54</cp:revision>
  <dcterms:created xsi:type="dcterms:W3CDTF">2023-03-23T01:50:15Z</dcterms:created>
  <dcterms:modified xsi:type="dcterms:W3CDTF">2023-03-27T06:44:19Z</dcterms:modified>
</cp:coreProperties>
</file>