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6" r:id="rId4"/>
    <p:sldId id="3037" r:id="rId5"/>
    <p:sldId id="271" r:id="rId6"/>
    <p:sldId id="3033" r:id="rId7"/>
    <p:sldId id="3034" r:id="rId8"/>
    <p:sldId id="3032" r:id="rId9"/>
    <p:sldId id="3035" r:id="rId10"/>
    <p:sldId id="3042" r:id="rId11"/>
    <p:sldId id="3043" r:id="rId12"/>
    <p:sldId id="3036" r:id="rId13"/>
    <p:sldId id="3038" r:id="rId14"/>
    <p:sldId id="3039" r:id="rId15"/>
    <p:sldId id="3040" r:id="rId16"/>
    <p:sldId id="304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65" userDrawn="1">
          <p15:clr>
            <a:srgbClr val="A4A3A4"/>
          </p15:clr>
        </p15:guide>
        <p15:guide id="4" orient="horz" pos="1434" userDrawn="1">
          <p15:clr>
            <a:srgbClr val="A4A3A4"/>
          </p15:clr>
        </p15:guide>
        <p15:guide id="5" pos="3591" userDrawn="1">
          <p15:clr>
            <a:srgbClr val="A4A3A4"/>
          </p15:clr>
        </p15:guide>
        <p15:guide id="6" orient="horz" pos="19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139D48"/>
    <a:srgbClr val="FF6600"/>
    <a:srgbClr val="66FF33"/>
    <a:srgbClr val="255F93"/>
    <a:srgbClr val="FF0909"/>
    <a:srgbClr val="261CEC"/>
    <a:srgbClr val="FFFF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0281" autoAdjust="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>
        <p:guide orient="horz" pos="3022"/>
        <p:guide pos="438"/>
        <p:guide pos="7265"/>
        <p:guide orient="horz" pos="1434"/>
        <p:guide pos="3591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5CEBE-7A31-43DF-83D9-A592A3416BC3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FCCA-E805-449A-842D-EFEDC3976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4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2FCCA-E805-449A-842D-EFEDC39765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3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2FCCA-E805-449A-842D-EFEDC39765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5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6BA3DBA-5385-8AD0-C62A-95254CE13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38469"/>
            <a:ext cx="9144000" cy="438739"/>
          </a:xfrm>
        </p:spPr>
        <p:txBody>
          <a:bodyPr>
            <a:noAutofit/>
          </a:bodyPr>
          <a:lstStyle>
            <a:lvl1pPr marL="0" indent="0" algn="l">
              <a:buNone/>
              <a:defRPr sz="27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1A986-26D9-2E48-CC11-B704BCB1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1E689-9D52-9BA1-CAED-9230EF29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F7F7F"/>
                </a:solidFill>
                <a:cs typeface="Arial" panose="020B0604020202020204" pitchFamily="34" charset="0"/>
              </a:rPr>
              <a:t>HYUNDAI MOTOR GROUP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A35F4-619F-8599-F293-BBA57CAC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6A6976-CBCA-16CC-13EF-A4F099B2807D}"/>
              </a:ext>
            </a:extLst>
          </p:cNvPr>
          <p:cNvCxnSpPr>
            <a:cxnSpLocks/>
          </p:cNvCxnSpPr>
          <p:nvPr userDrawn="1"/>
        </p:nvCxnSpPr>
        <p:spPr>
          <a:xfrm flipV="1">
            <a:off x="358775" y="708958"/>
            <a:ext cx="11279043" cy="244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1">
            <a:extLst>
              <a:ext uri="{FF2B5EF4-FFF2-40B4-BE49-F238E27FC236}">
                <a16:creationId xmlns:a16="http://schemas.microsoft.com/office/drawing/2014/main" id="{81BE20D5-1931-C422-3D4B-1A425DA8AEC3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358774" y="716195"/>
            <a:ext cx="8652222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5735" tIns="47870" rIns="95735" bIns="47870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6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FFCA8-5B71-9704-3369-EE636415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7D925E-F77F-119E-E477-1C49AB787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BBAF4-4CBC-CFF4-52D8-D5C5FBF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7B5B7-D0A7-6EB9-4B4D-C09675B9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32BB4-4EB0-8900-086B-EBFB5A8D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858E3A-2201-6173-B90E-6D4F9FA02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70D1E-CA2E-9F49-4FEB-D83F5974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18394-E928-5EFD-2F37-71D620CC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79FB6-6F9C-010E-E6B0-49CEE7A7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7130C-F8AB-8DA6-10E3-6B35E4DE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DBA9E-90C6-77E6-7F07-700BAC0F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341FF-744B-37EC-00F1-82A63F13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A7B9-007C-CFB6-78FB-3E8B45A0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BC3B4-D9DD-A6CB-D860-D8038A92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B15F4-24EB-55D1-36A7-7B26CF0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DD6C0-4945-F2B6-401E-6D4B26C8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911EC-3D73-FE39-2D37-8BD85D23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8F119-B6A9-AE9B-9C4E-285F65C9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24ECF-4B38-8C03-8F15-251B75E6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B5E7E-2622-CE0B-98F1-C92EDC2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6D49A-2F91-9DBA-0F8D-547B24D0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F2CE7-F9DC-65EB-B1C8-0D11A59D4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44C664-43D3-CCA9-2A68-CF742056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583C8-96DC-BE1B-375A-A104BBE7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0B040-7C83-BE2C-601F-269399DF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75BFC-B7EC-043A-2C4C-9DC387E4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44D2-A38B-712E-4EBA-06D80A71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FDD88-5C1C-CEE4-8C54-6D3B4336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12D07-FBD6-B125-36FD-4669AD7B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BF398-21F2-91E6-447C-1310F39A3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846E8D-5CB2-623A-F266-73741064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364D82-CDF2-CD79-F472-0E83F58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2732D7-FFCD-7425-D8C0-09E02DF8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E61C0-A59E-E30A-6CDC-48CF2E0E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5ECDB-79AE-BDEE-6540-AD679D41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A67EE-8ADF-2B69-A7AD-E21E3DAF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5CFF2B-C727-E66A-46D0-1E82128E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33CD1A-CA3F-E424-6965-1C695CEA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5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743FF2-A0EF-0EA6-F70C-292F25D8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D043A9-3604-7506-274C-C043C1A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7C25D-1EB7-63DF-8984-C62278C2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4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FD26-3692-2858-7B26-08861067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C87DA-3817-2BE9-3948-48643305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0AE0A-772C-97E4-F913-578068DD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46162-17D5-6ED7-4CF8-3316CEC1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1F9ED-F64C-0ADE-E51D-A88D2566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D553F-0E66-79E7-5A57-E451B73A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4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123E8-F726-4C05-F264-73E1D616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998F94-C90F-BFE4-B595-75355E1E8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A6D9A-C0E3-0F63-A23A-E59516594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6F053-5DC9-72CE-7993-FE18C55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9BDD-E62C-F763-3981-15CDE5F7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681C9-884E-9BF2-DBE9-4FC085BE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0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37C9E1-A6D2-878B-253C-724EDBB0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28D1D-7A94-692F-D08D-8D738A38D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AA9A6-8326-FF03-7951-6934175D6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0C2C-871E-48C8-AF3F-94ED37B26764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7E11B-AFB3-E2E3-D9C4-E0C8D4E91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A1E72-901F-9830-F14A-9BD933972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9C79D-89AD-48D4-B522-82998E67CC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8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11.jp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8C1261-2142-BC31-851C-B9B4ED381DED}"/>
              </a:ext>
            </a:extLst>
          </p:cNvPr>
          <p:cNvSpPr/>
          <p:nvPr/>
        </p:nvSpPr>
        <p:spPr>
          <a:xfrm>
            <a:off x="0" y="1249960"/>
            <a:ext cx="12192000" cy="23992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CCA3EF-8A0F-4E3D-8C59-F297AC561248}"/>
              </a:ext>
            </a:extLst>
          </p:cNvPr>
          <p:cNvSpPr txBox="1"/>
          <p:nvPr/>
        </p:nvSpPr>
        <p:spPr>
          <a:xfrm>
            <a:off x="580708" y="908080"/>
            <a:ext cx="11030584" cy="2452146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한컴산뜻돋움" panose="02000000000000000000" pitchFamily="2" charset="-127"/>
              <a:ea typeface="한컴산뜻돋움" panose="020000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-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임베디드 기반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SW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개발 프로젝트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rPr>
              <a:t>-</a:t>
            </a:r>
            <a:endParaRPr lang="en-US" altLang="ko-KR" sz="60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스마트 크루즈 컨트롤 시스템 구현</a:t>
            </a:r>
            <a:endParaRPr lang="en-US" altLang="ko-KR" sz="24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43200-6C39-F8EE-5331-EC0196320863}"/>
              </a:ext>
            </a:extLst>
          </p:cNvPr>
          <p:cNvSpPr txBox="1"/>
          <p:nvPr/>
        </p:nvSpPr>
        <p:spPr>
          <a:xfrm>
            <a:off x="3810823" y="3837304"/>
            <a:ext cx="3902030" cy="830997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김정호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최대영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선종호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심윤정</a:t>
            </a:r>
          </a:p>
        </p:txBody>
      </p:sp>
    </p:spTree>
    <p:extLst>
      <p:ext uri="{BB962C8B-B14F-4D97-AF65-F5344CB8AC3E}">
        <p14:creationId xmlns:p14="http://schemas.microsoft.com/office/powerpoint/2010/main" val="273263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DE65BB9-4FAE-32F0-96D1-73A0A161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5.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주요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소스 코드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4A398D-1EBF-CA30-4894-0EAB213AF248}"/>
              </a:ext>
            </a:extLst>
          </p:cNvPr>
          <p:cNvGrpSpPr/>
          <p:nvPr/>
        </p:nvGrpSpPr>
        <p:grpSpPr>
          <a:xfrm>
            <a:off x="923091" y="2078226"/>
            <a:ext cx="2768502" cy="4197612"/>
            <a:chOff x="460699" y="1452687"/>
            <a:chExt cx="2901821" cy="43997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5AA3726-188C-DC44-E582-9D26D4899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148" t="36885" r="15017" b="15213"/>
            <a:stretch/>
          </p:blipFill>
          <p:spPr>
            <a:xfrm>
              <a:off x="535344" y="1452687"/>
              <a:ext cx="2267340" cy="167018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D8289D8-9C36-A934-E211-F0450EB4A3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575" r="8504" b="70081"/>
            <a:stretch/>
          </p:blipFill>
          <p:spPr>
            <a:xfrm>
              <a:off x="535344" y="3122867"/>
              <a:ext cx="2827176" cy="167018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2E1F5C7-9C3E-BA0D-5A44-576A5B48D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275" r="41237" b="76724"/>
            <a:stretch/>
          </p:blipFill>
          <p:spPr>
            <a:xfrm>
              <a:off x="460699" y="4793048"/>
              <a:ext cx="1685342" cy="105938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355B85-EB19-EA76-A1EE-7973B9D84D03}"/>
              </a:ext>
            </a:extLst>
          </p:cNvPr>
          <p:cNvSpPr txBox="1"/>
          <p:nvPr/>
        </p:nvSpPr>
        <p:spPr>
          <a:xfrm>
            <a:off x="4599321" y="86791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돌발상황 감지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초음파 센서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가속도 판별 로직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/LED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사이렌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altLang="ko-KR" sz="18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-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초음파 센서의 이전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현재 거리 값을 비교하여 장애물 접근 속도 판별</a:t>
            </a:r>
            <a:endParaRPr lang="en-US" altLang="ko-KR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-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민감도를 위해 거리 측정 단위를 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cm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→ 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mm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 변환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-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딜레이를 이용한 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LED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사이렌 </a:t>
            </a:r>
            <a:endParaRPr lang="ko-KR" altLang="en-US" sz="14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BE8DE3-0F78-C241-222C-B1CDC30878C9}"/>
              </a:ext>
            </a:extLst>
          </p:cNvPr>
          <p:cNvGrpSpPr/>
          <p:nvPr/>
        </p:nvGrpSpPr>
        <p:grpSpPr>
          <a:xfrm>
            <a:off x="4772308" y="2125851"/>
            <a:ext cx="6711977" cy="3988061"/>
            <a:chOff x="4400298" y="2335402"/>
            <a:chExt cx="6354223" cy="377549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5E359B2-4FEA-4410-7978-AD65EDDFB373}"/>
                </a:ext>
              </a:extLst>
            </p:cNvPr>
            <p:cNvGrpSpPr/>
            <p:nvPr/>
          </p:nvGrpSpPr>
          <p:grpSpPr>
            <a:xfrm>
              <a:off x="4400298" y="2335402"/>
              <a:ext cx="3581512" cy="3775493"/>
              <a:chOff x="4788498" y="1684900"/>
              <a:chExt cx="3581512" cy="3775493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67C7ED4E-907F-EE42-380D-8808654FDAC6}"/>
                  </a:ext>
                </a:extLst>
              </p:cNvPr>
              <p:cNvGrpSpPr/>
              <p:nvPr/>
            </p:nvGrpSpPr>
            <p:grpSpPr>
              <a:xfrm>
                <a:off x="5119952" y="1684900"/>
                <a:ext cx="3059887" cy="1827544"/>
                <a:chOff x="5119952" y="1684900"/>
                <a:chExt cx="3059887" cy="1827544"/>
              </a:xfrm>
            </p:grpSpPr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BE447B1A-5865-976F-17E8-66143B3A85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0999" t="4151" b="88143"/>
                <a:stretch/>
              </p:blipFill>
              <p:spPr>
                <a:xfrm>
                  <a:off x="5119952" y="1684900"/>
                  <a:ext cx="3059887" cy="405158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A0206E64-28FD-CF51-034F-0FB3C260A9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0999" t="68389" b="12899"/>
                <a:stretch/>
              </p:blipFill>
              <p:spPr>
                <a:xfrm>
                  <a:off x="5119952" y="2528595"/>
                  <a:ext cx="3059887" cy="983849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503338C-01B0-DD39-0459-38A793AD83A9}"/>
                    </a:ext>
                  </a:extLst>
                </p:cNvPr>
                <p:cNvSpPr txBox="1"/>
                <p:nvPr/>
              </p:nvSpPr>
              <p:spPr>
                <a:xfrm rot="5400000">
                  <a:off x="5250413" y="1802335"/>
                  <a:ext cx="693187" cy="9541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dirty="0">
                      <a:latin typeface="한컴산뜻돋움" panose="02000000000000000000" pitchFamily="2" charset="-127"/>
                      <a:ea typeface="한컴산뜻돋움" panose="02000000000000000000" pitchFamily="2" charset="-127"/>
                    </a:rPr>
                    <a:t>···</a:t>
                  </a:r>
                </a:p>
                <a:p>
                  <a:endParaRPr lang="en-US" altLang="ko-KR" sz="2800" dirty="0">
                    <a:latin typeface="한컴산뜻돋움" panose="02000000000000000000" pitchFamily="2" charset="-127"/>
                    <a:ea typeface="한컴산뜻돋움" panose="02000000000000000000" pitchFamily="2" charset="-127"/>
                  </a:endParaRPr>
                </a:p>
              </p:txBody>
            </p:sp>
          </p:grp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3F88E2DB-1983-66E7-B57F-6A8324A803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423" t="-3244" b="93675"/>
              <a:stretch/>
            </p:blipFill>
            <p:spPr>
              <a:xfrm>
                <a:off x="5119952" y="3667126"/>
                <a:ext cx="3250058" cy="534204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FA93521-914A-D733-9FF9-B4AC987B52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423" t="33782" b="54104"/>
              <a:stretch/>
            </p:blipFill>
            <p:spPr>
              <a:xfrm>
                <a:off x="4788498" y="4784118"/>
                <a:ext cx="3250058" cy="67627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033276-F4BF-22CD-0996-BF468A36AD45}"/>
                  </a:ext>
                </a:extLst>
              </p:cNvPr>
              <p:cNvSpPr txBox="1"/>
              <p:nvPr/>
            </p:nvSpPr>
            <p:spPr>
              <a:xfrm rot="5400000">
                <a:off x="5250412" y="4019354"/>
                <a:ext cx="69318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dirty="0">
                    <a:latin typeface="한컴산뜻돋움" panose="02000000000000000000" pitchFamily="2" charset="-127"/>
                    <a:ea typeface="한컴산뜻돋움" panose="02000000000000000000" pitchFamily="2" charset="-127"/>
                  </a:rPr>
                  <a:t>···</a:t>
                </a:r>
              </a:p>
              <a:p>
                <a:endParaRPr lang="en-US" altLang="ko-KR" sz="2800" dirty="0">
                  <a:latin typeface="한컴산뜻돋움" panose="02000000000000000000" pitchFamily="2" charset="-127"/>
                  <a:ea typeface="한컴산뜻돋움" panose="02000000000000000000" pitchFamily="2" charset="-127"/>
                </a:endParaRPr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A3C92B0-BA12-6364-0432-6F391A603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5664"/>
            <a:stretch/>
          </p:blipFill>
          <p:spPr>
            <a:xfrm>
              <a:off x="7694634" y="2335402"/>
              <a:ext cx="3059887" cy="377549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7EC18F-F0E8-C283-EDD3-1351EB784F31}"/>
              </a:ext>
            </a:extLst>
          </p:cNvPr>
          <p:cNvSpPr txBox="1"/>
          <p:nvPr/>
        </p:nvSpPr>
        <p:spPr>
          <a:xfrm>
            <a:off x="469370" y="867912"/>
            <a:ext cx="3688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1. IG ON (</a:t>
            </a:r>
            <a:r>
              <a:rPr lang="ko-KR" altLang="en-US" sz="18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스위치 </a:t>
            </a:r>
            <a:r>
              <a:rPr lang="en-US" altLang="ko-KR" sz="18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on/off)</a:t>
            </a:r>
          </a:p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-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스위치 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off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모터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14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부저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/LED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모두 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off</a:t>
            </a:r>
            <a:endParaRPr lang="ko-KR" altLang="en-US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F07C80E-2242-FD36-2343-0A22C08902E0}"/>
              </a:ext>
            </a:extLst>
          </p:cNvPr>
          <p:cNvCxnSpPr/>
          <p:nvPr/>
        </p:nvCxnSpPr>
        <p:spPr>
          <a:xfrm>
            <a:off x="4286250" y="981075"/>
            <a:ext cx="0" cy="56007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64A691C-5AC8-339C-3AF4-DCD8091EA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09" t="33782" r="3677" b="62917"/>
          <a:stretch/>
        </p:blipFill>
        <p:spPr>
          <a:xfrm>
            <a:off x="4483224" y="6356188"/>
            <a:ext cx="4510561" cy="334373"/>
          </a:xfrm>
          <a:prstGeom prst="rect">
            <a:avLst/>
          </a:prstGeom>
          <a:ln w="15875">
            <a:solidFill>
              <a:srgbClr val="C00000"/>
            </a:solidFill>
          </a:ln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AB08590-177E-5486-84CE-C14381B6DC77}"/>
              </a:ext>
            </a:extLst>
          </p:cNvPr>
          <p:cNvSpPr/>
          <p:nvPr/>
        </p:nvSpPr>
        <p:spPr>
          <a:xfrm>
            <a:off x="5019472" y="5496128"/>
            <a:ext cx="466928" cy="865761"/>
          </a:xfrm>
          <a:custGeom>
            <a:avLst/>
            <a:gdLst>
              <a:gd name="connsiteX0" fmla="*/ 466928 w 466928"/>
              <a:gd name="connsiteY0" fmla="*/ 0 h 865761"/>
              <a:gd name="connsiteX1" fmla="*/ 0 w 466928"/>
              <a:gd name="connsiteY1" fmla="*/ 0 h 865761"/>
              <a:gd name="connsiteX2" fmla="*/ 0 w 466928"/>
              <a:gd name="connsiteY2" fmla="*/ 865761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928" h="865761">
                <a:moveTo>
                  <a:pt x="466928" y="0"/>
                </a:moveTo>
                <a:lnTo>
                  <a:pt x="0" y="0"/>
                </a:lnTo>
                <a:lnTo>
                  <a:pt x="0" y="865761"/>
                </a:ln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DE65BB9-4FAE-32F0-96D1-73A0A161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5.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주요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소스 코드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EC18F-F0E8-C283-EDD3-1351EB784F31}"/>
              </a:ext>
            </a:extLst>
          </p:cNvPr>
          <p:cNvSpPr txBox="1"/>
          <p:nvPr/>
        </p:nvSpPr>
        <p:spPr>
          <a:xfrm>
            <a:off x="752612" y="867912"/>
            <a:ext cx="47147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3. BUZZER</a:t>
            </a:r>
            <a:endParaRPr lang="en-US" altLang="ko-KR" sz="18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-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거리에 따른 음 높이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주파수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)/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음 간격 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딜레이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조절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355B85-EB19-EA76-A1EE-7973B9D84D03}"/>
              </a:ext>
            </a:extLst>
          </p:cNvPr>
          <p:cNvSpPr txBox="1"/>
          <p:nvPr/>
        </p:nvSpPr>
        <p:spPr>
          <a:xfrm>
            <a:off x="5568682" y="86791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4. MOTOR</a:t>
            </a:r>
            <a:endParaRPr lang="en-US" altLang="ko-KR" sz="18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-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거리에 따른 모터 속도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(RPM /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브레이크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조절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747A63-A367-118B-A61C-9F3BF4E01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0" t="70376" b="3546"/>
          <a:stretch/>
        </p:blipFill>
        <p:spPr>
          <a:xfrm>
            <a:off x="1559953" y="1536662"/>
            <a:ext cx="2096294" cy="1143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27AAD7-59AE-8DEE-CB44-5F7432976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9" t="26598" b="44796"/>
          <a:stretch/>
        </p:blipFill>
        <p:spPr>
          <a:xfrm>
            <a:off x="1379785" y="2717762"/>
            <a:ext cx="2096294" cy="12096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00787-ED40-C777-D9F0-DA9A3429E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9" t="83787" b="-12393"/>
          <a:stretch/>
        </p:blipFill>
        <p:spPr>
          <a:xfrm>
            <a:off x="1403137" y="3954610"/>
            <a:ext cx="2096294" cy="120967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D1F0836-B8DD-F296-1C19-E7D0841F94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25" t="-6377" b="84570"/>
          <a:stretch/>
        </p:blipFill>
        <p:spPr>
          <a:xfrm>
            <a:off x="1619343" y="4408825"/>
            <a:ext cx="1977514" cy="8223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0BABD-2090-0AA4-F4D7-5714007495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17" t="52139" b="15996"/>
          <a:stretch/>
        </p:blipFill>
        <p:spPr>
          <a:xfrm>
            <a:off x="1389467" y="5344351"/>
            <a:ext cx="2207390" cy="120161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E91546E-A9DB-CA9A-AD19-1E2516A4A14E}"/>
              </a:ext>
            </a:extLst>
          </p:cNvPr>
          <p:cNvCxnSpPr/>
          <p:nvPr/>
        </p:nvCxnSpPr>
        <p:spPr>
          <a:xfrm>
            <a:off x="5467350" y="981075"/>
            <a:ext cx="0" cy="56007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87B31C53-C7AA-9863-376C-B4F9BA359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0" t="50409" b="46636"/>
          <a:stretch/>
        </p:blipFill>
        <p:spPr>
          <a:xfrm>
            <a:off x="1559953" y="1539395"/>
            <a:ext cx="2096294" cy="12954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E37DFDD-5679-D1DB-E55C-BE438791B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9" t="11030" b="85681"/>
          <a:stretch/>
        </p:blipFill>
        <p:spPr>
          <a:xfrm>
            <a:off x="1379785" y="2608205"/>
            <a:ext cx="2096294" cy="13908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0700541-C560-F31C-CC91-253B3DC89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9" t="69636" b="26254"/>
          <a:stretch/>
        </p:blipFill>
        <p:spPr>
          <a:xfrm>
            <a:off x="1403137" y="3904517"/>
            <a:ext cx="2096294" cy="17379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A7F4D7B-A66D-5E79-758C-E468A96965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17" t="32551" b="64169"/>
          <a:stretch/>
        </p:blipFill>
        <p:spPr>
          <a:xfrm>
            <a:off x="1389467" y="5265953"/>
            <a:ext cx="2207390" cy="12368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45176C1-4864-EEC9-3C25-1C0FBE891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0" t="60676" b="35005"/>
          <a:stretch/>
        </p:blipFill>
        <p:spPr>
          <a:xfrm>
            <a:off x="6274691" y="1709819"/>
            <a:ext cx="2096294" cy="1893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0D8FB3A-9602-C46E-301C-986F492A84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9" t="23018" b="74593"/>
          <a:stretch/>
        </p:blipFill>
        <p:spPr>
          <a:xfrm>
            <a:off x="6094523" y="2229634"/>
            <a:ext cx="2096294" cy="10103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44E0351-8D2E-BE9E-C38E-5D584224B4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9" t="81792" b="15283"/>
          <a:stretch/>
        </p:blipFill>
        <p:spPr>
          <a:xfrm>
            <a:off x="6094523" y="2741284"/>
            <a:ext cx="2096294" cy="12368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BADD9D1-8F8F-7E97-BB87-E9026B74E2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17" t="47557" b="48868"/>
          <a:stretch/>
        </p:blipFill>
        <p:spPr>
          <a:xfrm>
            <a:off x="6094523" y="3240642"/>
            <a:ext cx="2207390" cy="1348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91AF670-6D88-E86E-4E75-C31BE85E7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10" t="50409" b="46636"/>
          <a:stretch/>
        </p:blipFill>
        <p:spPr>
          <a:xfrm>
            <a:off x="6274691" y="1556070"/>
            <a:ext cx="2096294" cy="1295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E476D4B-F930-0E7C-74AE-7EB020D3C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9" t="11030" b="85681"/>
          <a:stretch/>
        </p:blipFill>
        <p:spPr>
          <a:xfrm>
            <a:off x="6094523" y="2082134"/>
            <a:ext cx="2096294" cy="13908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F636F64-E04F-5111-EDAE-17DF26C1A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9" t="69636" b="26254"/>
          <a:stretch/>
        </p:blipFill>
        <p:spPr>
          <a:xfrm>
            <a:off x="6094523" y="2573496"/>
            <a:ext cx="2096294" cy="17379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DF503D9-6B37-D19B-64E0-8579A6802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17" t="32551" b="64169"/>
          <a:stretch/>
        </p:blipFill>
        <p:spPr>
          <a:xfrm>
            <a:off x="6094523" y="3147588"/>
            <a:ext cx="2207390" cy="1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DE65BB9-4FAE-32F0-96D1-73A0A161D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개발 일정 및 개발 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49E3F-2172-CFC5-7EF1-4331CB89AFAB}"/>
              </a:ext>
            </a:extLst>
          </p:cNvPr>
          <p:cNvSpPr txBox="1"/>
          <p:nvPr/>
        </p:nvSpPr>
        <p:spPr>
          <a:xfrm>
            <a:off x="206260" y="846150"/>
            <a:ext cx="11913696" cy="578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1.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담당 및 일정</a:t>
            </a:r>
            <a:b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b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환경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indent="447675">
              <a:lnSpc>
                <a:spcPct val="150000"/>
              </a:lnSpc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◾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개발 언어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C</a:t>
            </a:r>
          </a:p>
          <a:p>
            <a:pPr indent="447675">
              <a:lnSpc>
                <a:spcPct val="150000"/>
              </a:lnSpc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◾ 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IDE: AURIX Development Studio</a:t>
            </a:r>
          </a:p>
          <a:p>
            <a:pPr marL="447675">
              <a:lnSpc>
                <a:spcPct val="150000"/>
              </a:lnSpc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◾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MCU: TC275</a:t>
            </a:r>
            <a:b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◾ 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Board: Hitex ShieldBuddy TC275, Easy Module Shield V1, Arduino motor shield </a:t>
            </a:r>
          </a:p>
          <a:p>
            <a:pPr marL="447675">
              <a:lnSpc>
                <a:spcPct val="150000"/>
              </a:lnSpc>
            </a:pP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      (Switch, LED, RGB_LED, Buzzer, Potentiometer)</a:t>
            </a:r>
            <a:b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</a:b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◾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Sensor: Ultrasonic Sensor (HC-SR04)</a:t>
            </a:r>
          </a:p>
          <a:p>
            <a:pPr marL="447675">
              <a:lnSpc>
                <a:spcPct val="150000"/>
              </a:lnSpc>
            </a:pP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◾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Motor: MB2832E – 1268 (DC 12V)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8A7066A-1025-86D3-80D7-C130CB155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3550"/>
              </p:ext>
            </p:extLst>
          </p:nvPr>
        </p:nvGraphicFramePr>
        <p:xfrm>
          <a:off x="942184" y="1262780"/>
          <a:ext cx="9161772" cy="2490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6962">
                  <a:extLst>
                    <a:ext uri="{9D8B030D-6E8A-4147-A177-3AD203B41FA5}">
                      <a16:colId xmlns:a16="http://schemas.microsoft.com/office/drawing/2014/main" val="856224447"/>
                    </a:ext>
                  </a:extLst>
                </a:gridCol>
                <a:gridCol w="1526962">
                  <a:extLst>
                    <a:ext uri="{9D8B030D-6E8A-4147-A177-3AD203B41FA5}">
                      <a16:colId xmlns:a16="http://schemas.microsoft.com/office/drawing/2014/main" val="2892361805"/>
                    </a:ext>
                  </a:extLst>
                </a:gridCol>
                <a:gridCol w="1526962">
                  <a:extLst>
                    <a:ext uri="{9D8B030D-6E8A-4147-A177-3AD203B41FA5}">
                      <a16:colId xmlns:a16="http://schemas.microsoft.com/office/drawing/2014/main" val="2834631009"/>
                    </a:ext>
                  </a:extLst>
                </a:gridCol>
                <a:gridCol w="1526962">
                  <a:extLst>
                    <a:ext uri="{9D8B030D-6E8A-4147-A177-3AD203B41FA5}">
                      <a16:colId xmlns:a16="http://schemas.microsoft.com/office/drawing/2014/main" val="617549582"/>
                    </a:ext>
                  </a:extLst>
                </a:gridCol>
                <a:gridCol w="1526962">
                  <a:extLst>
                    <a:ext uri="{9D8B030D-6E8A-4147-A177-3AD203B41FA5}">
                      <a16:colId xmlns:a16="http://schemas.microsoft.com/office/drawing/2014/main" val="1088521468"/>
                    </a:ext>
                  </a:extLst>
                </a:gridCol>
                <a:gridCol w="1526962">
                  <a:extLst>
                    <a:ext uri="{9D8B030D-6E8A-4147-A177-3AD203B41FA5}">
                      <a16:colId xmlns:a16="http://schemas.microsoft.com/office/drawing/2014/main" val="2651615895"/>
                    </a:ext>
                  </a:extLst>
                </a:gridCol>
              </a:tblGrid>
              <a:tr h="27766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9/26</a:t>
                      </a:r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9/27</a:t>
                      </a:r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10/4</a:t>
                      </a:r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10/5</a:t>
                      </a:r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10961"/>
                  </a:ext>
                </a:extLst>
              </a:tr>
              <a:tr h="27655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모터</a:t>
                      </a:r>
                      <a:b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</a:br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선종호</a:t>
                      </a:r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051386"/>
                  </a:ext>
                </a:extLst>
              </a:tr>
              <a:tr h="27655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검증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유지 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076873"/>
                  </a:ext>
                </a:extLst>
              </a:tr>
              <a:tr h="27655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Ultrasonic/RGB</a:t>
                      </a:r>
                      <a:b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</a:br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최대영</a:t>
                      </a:r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361446"/>
                  </a:ext>
                </a:extLst>
              </a:tr>
              <a:tr h="27655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검증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유지 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533016"/>
                  </a:ext>
                </a:extLst>
              </a:tr>
              <a:tr h="27655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Buzzer</a:t>
                      </a:r>
                      <a:b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</a:br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김정호</a:t>
                      </a:r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006881"/>
                  </a:ext>
                </a:extLst>
              </a:tr>
              <a:tr h="27655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검증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유지 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119265"/>
                  </a:ext>
                </a:extLst>
              </a:tr>
              <a:tr h="27655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통합 및 문서</a:t>
                      </a:r>
                      <a:b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</a:br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최대영</a:t>
                      </a:r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,</a:t>
                      </a:r>
                      <a:r>
                        <a:rPr lang="ko-KR" altLang="en-US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심윤정</a:t>
                      </a:r>
                      <a:r>
                        <a:rPr lang="en-US" altLang="ko-KR" sz="1100" dirty="0">
                          <a:latin typeface="한컴산뜻돋움" panose="02000000000000000000" pitchFamily="2" charset="-127"/>
                          <a:ea typeface="한컴산뜻돋움" panose="02000000000000000000" pitchFamily="2" charset="-127"/>
                        </a:rPr>
                        <a:t>)</a:t>
                      </a:r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통합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127571"/>
                  </a:ext>
                </a:extLst>
              </a:tr>
              <a:tr h="2765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계획서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한컴산뜻돋움" panose="02000000000000000000" pitchFamily="2" charset="-127"/>
                        <a:ea typeface="한컴산뜻돋움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653379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0E415BC-EE64-15D2-27E7-CC3604120ECE}"/>
              </a:ext>
            </a:extLst>
          </p:cNvPr>
          <p:cNvCxnSpPr>
            <a:cxnSpLocks/>
          </p:cNvCxnSpPr>
          <p:nvPr/>
        </p:nvCxnSpPr>
        <p:spPr>
          <a:xfrm>
            <a:off x="4001328" y="1681784"/>
            <a:ext cx="3041374" cy="0"/>
          </a:xfrm>
          <a:prstGeom prst="straightConnector1">
            <a:avLst/>
          </a:prstGeom>
          <a:ln w="57150">
            <a:solidFill>
              <a:srgbClr val="002060">
                <a:alpha val="54000"/>
              </a:srgb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7A3210B-B5A3-55DA-563F-6361F5292C11}"/>
              </a:ext>
            </a:extLst>
          </p:cNvPr>
          <p:cNvCxnSpPr>
            <a:cxnSpLocks/>
          </p:cNvCxnSpPr>
          <p:nvPr/>
        </p:nvCxnSpPr>
        <p:spPr>
          <a:xfrm>
            <a:off x="4001328" y="2235760"/>
            <a:ext cx="3041374" cy="0"/>
          </a:xfrm>
          <a:prstGeom prst="straightConnector1">
            <a:avLst/>
          </a:prstGeom>
          <a:ln w="57150">
            <a:solidFill>
              <a:srgbClr val="00206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74198A-8710-0C49-2A26-4C435204F06A}"/>
              </a:ext>
            </a:extLst>
          </p:cNvPr>
          <p:cNvCxnSpPr>
            <a:cxnSpLocks/>
          </p:cNvCxnSpPr>
          <p:nvPr/>
        </p:nvCxnSpPr>
        <p:spPr>
          <a:xfrm>
            <a:off x="4001328" y="2794138"/>
            <a:ext cx="3041374" cy="0"/>
          </a:xfrm>
          <a:prstGeom prst="straightConnector1">
            <a:avLst/>
          </a:prstGeom>
          <a:ln w="57150">
            <a:solidFill>
              <a:srgbClr val="00206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D7077D-8C5B-64CB-C0DC-F784C6F6333A}"/>
              </a:ext>
            </a:extLst>
          </p:cNvPr>
          <p:cNvCxnSpPr>
            <a:cxnSpLocks/>
          </p:cNvCxnSpPr>
          <p:nvPr/>
        </p:nvCxnSpPr>
        <p:spPr>
          <a:xfrm>
            <a:off x="7042702" y="3055868"/>
            <a:ext cx="3061254" cy="0"/>
          </a:xfrm>
          <a:prstGeom prst="straightConnector1">
            <a:avLst/>
          </a:prstGeom>
          <a:ln w="57150">
            <a:solidFill>
              <a:srgbClr val="00206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79394A-5CC8-B939-27EF-74938EC753FE}"/>
              </a:ext>
            </a:extLst>
          </p:cNvPr>
          <p:cNvCxnSpPr>
            <a:cxnSpLocks/>
          </p:cNvCxnSpPr>
          <p:nvPr/>
        </p:nvCxnSpPr>
        <p:spPr>
          <a:xfrm>
            <a:off x="7042702" y="1952909"/>
            <a:ext cx="3061254" cy="0"/>
          </a:xfrm>
          <a:prstGeom prst="straightConnector1">
            <a:avLst/>
          </a:prstGeom>
          <a:ln w="57150">
            <a:solidFill>
              <a:srgbClr val="00206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1C9996-D13C-9A00-F77F-99C07EF5FD11}"/>
              </a:ext>
            </a:extLst>
          </p:cNvPr>
          <p:cNvCxnSpPr>
            <a:cxnSpLocks/>
          </p:cNvCxnSpPr>
          <p:nvPr/>
        </p:nvCxnSpPr>
        <p:spPr>
          <a:xfrm>
            <a:off x="5534025" y="3345759"/>
            <a:ext cx="3039028" cy="0"/>
          </a:xfrm>
          <a:prstGeom prst="straightConnector1">
            <a:avLst/>
          </a:prstGeom>
          <a:ln w="57150">
            <a:solidFill>
              <a:srgbClr val="00206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3D7898F-7E55-1AF3-C5E8-F786525DFF1F}"/>
              </a:ext>
            </a:extLst>
          </p:cNvPr>
          <p:cNvCxnSpPr>
            <a:cxnSpLocks/>
          </p:cNvCxnSpPr>
          <p:nvPr/>
        </p:nvCxnSpPr>
        <p:spPr>
          <a:xfrm>
            <a:off x="4001328" y="3607490"/>
            <a:ext cx="1532697" cy="0"/>
          </a:xfrm>
          <a:prstGeom prst="straightConnector1">
            <a:avLst/>
          </a:prstGeom>
          <a:ln w="57150">
            <a:solidFill>
              <a:srgbClr val="00206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CC2E4E-ABE4-1FC9-3E8E-E99216EE93A1}"/>
              </a:ext>
            </a:extLst>
          </p:cNvPr>
          <p:cNvCxnSpPr>
            <a:cxnSpLocks/>
          </p:cNvCxnSpPr>
          <p:nvPr/>
        </p:nvCxnSpPr>
        <p:spPr>
          <a:xfrm>
            <a:off x="8573053" y="3607490"/>
            <a:ext cx="1530903" cy="0"/>
          </a:xfrm>
          <a:prstGeom prst="straightConnector1">
            <a:avLst/>
          </a:prstGeom>
          <a:ln w="57150">
            <a:solidFill>
              <a:srgbClr val="00206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8C8AB2-9183-7B1D-AF05-F99508A09494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042702" y="2507814"/>
            <a:ext cx="3061254" cy="5129"/>
          </a:xfrm>
          <a:prstGeom prst="straightConnector1">
            <a:avLst/>
          </a:prstGeom>
          <a:ln w="57150">
            <a:solidFill>
              <a:srgbClr val="002060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1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DE65BB9-4FAE-32F0-96D1-73A0A161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별첨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소스 코드 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34243A-2414-39A3-8384-647369D53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93907"/>
            <a:ext cx="3123419" cy="53623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64364A-E41C-6D0C-00D2-50212B6F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89" y="1374257"/>
            <a:ext cx="3078786" cy="4143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69B80D-D49F-2E0F-E2E8-2BC181E7E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975" y="1374257"/>
            <a:ext cx="3518234" cy="41438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F6ECB8-E51E-0647-571E-4B3AD0721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691" y="1414012"/>
            <a:ext cx="4050417" cy="49061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97C2534-99CF-6826-7B7A-0B56C7DA1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911" y="1374257"/>
            <a:ext cx="4404547" cy="5362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EC18F-F0E8-C283-EDD3-1351EB784F31}"/>
              </a:ext>
            </a:extLst>
          </p:cNvPr>
          <p:cNvSpPr txBox="1"/>
          <p:nvPr/>
        </p:nvSpPr>
        <p:spPr>
          <a:xfrm>
            <a:off x="323850" y="8679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- </a:t>
            </a:r>
            <a:r>
              <a:rPr lang="ko-KR" altLang="en-US" sz="18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레지스터 주소 및 비트 필드 정의</a:t>
            </a:r>
            <a:endParaRPr lang="ko-KR" altLang="en-US" dirty="0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BBEA2275-E5F0-07A5-26DD-CD373D0A0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599026"/>
              </p:ext>
            </p:extLst>
          </p:nvPr>
        </p:nvGraphicFramePr>
        <p:xfrm>
          <a:off x="10918825" y="12135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7" imgW="914400" imgH="771525" progId="Package">
                  <p:embed/>
                </p:oleObj>
              </mc:Choice>
              <mc:Fallback>
                <p:oleObj name="포장기 셸 개체" showAsIcon="1" r:id="rId7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18825" y="12135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112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DE65BB9-4FAE-32F0-96D1-73A0A161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별첨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소스 코드 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BFFD25-5D2C-1986-22C3-EA8DCDCCB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6" y="1237244"/>
            <a:ext cx="3210373" cy="4315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B7CC99-109C-4739-FBD9-54E3D05B4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010" y="1203809"/>
            <a:ext cx="3438051" cy="5257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21DAD1-3E76-8DF0-5EFF-D5C8F1163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762" y="1280445"/>
            <a:ext cx="3200847" cy="34866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D68619-7C83-2DE4-81AF-04BE08D5D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056" y="1351073"/>
            <a:ext cx="4530530" cy="49632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158ABD-9AC1-26C2-FBE6-967D18FA98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978" y="1280445"/>
            <a:ext cx="3628222" cy="55824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355B701-7BF0-46B9-836E-0F99193853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850" y="1280445"/>
            <a:ext cx="3406007" cy="5386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A445E-7B7D-2377-FCBC-52B8039F7D1E}"/>
              </a:ext>
            </a:extLst>
          </p:cNvPr>
          <p:cNvSpPr txBox="1"/>
          <p:nvPr/>
        </p:nvSpPr>
        <p:spPr>
          <a:xfrm>
            <a:off x="323850" y="8679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-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스위치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타이머 인터럽트 우선순위 설정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메인 함수 구현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837110-579A-FC4E-35FD-A37B12A64D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4450" y="1290017"/>
            <a:ext cx="3910293" cy="53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9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DE65BB9-4FAE-32F0-96D1-73A0A161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별첨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소스 코드 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③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E2D5E4-08D8-E053-843A-9F9DBA8D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84" y="1225032"/>
            <a:ext cx="4471691" cy="54933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DEB2F5-5DA8-2EB7-46FA-7C927120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22" y="1260636"/>
            <a:ext cx="5399071" cy="54735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0162EF-92DB-FC5A-C605-E5D554F71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544" y="1298690"/>
            <a:ext cx="4407060" cy="54355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9D8A2A-9948-B81D-58BB-FD35FBE00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858" y="1326993"/>
            <a:ext cx="4298920" cy="54222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2D22FFD-6685-E914-4067-6A2E64FA4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881" y="1260636"/>
            <a:ext cx="4298920" cy="556858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D1F817A-AAC3-C7F5-D8A6-C70431A29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604" y="1308024"/>
            <a:ext cx="3848637" cy="3858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E7D59D-5979-E0CD-45AD-BC0BD5766AED}"/>
              </a:ext>
            </a:extLst>
          </p:cNvPr>
          <p:cNvSpPr txBox="1"/>
          <p:nvPr/>
        </p:nvSpPr>
        <p:spPr>
          <a:xfrm>
            <a:off x="323850" y="867912"/>
            <a:ext cx="716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- CCU60/CCU61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타이머 함수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RGB LED, ULTRASONIC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함수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63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512FFA-71F8-15BD-1591-FBD43A00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208915"/>
            <a:ext cx="5177324" cy="5514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00D3E6-9B98-F48F-0CC7-F6B987CB7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20" y="1208914"/>
            <a:ext cx="5535153" cy="5514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438083-D8E0-9911-A622-1DB65F422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338" y="1366364"/>
            <a:ext cx="6258798" cy="47822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8652E9-1BC0-31B9-FDDF-79DB35C8C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932" y="1266559"/>
            <a:ext cx="5163271" cy="53728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BB88E3-6B3F-02B3-3190-C9F098253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959" y="1366364"/>
            <a:ext cx="3545126" cy="5124260"/>
          </a:xfrm>
          <a:prstGeom prst="rect">
            <a:avLst/>
          </a:prstGeom>
        </p:spPr>
      </p:pic>
      <p:sp>
        <p:nvSpPr>
          <p:cNvPr id="8" name="부제목 1">
            <a:extLst>
              <a:ext uri="{FF2B5EF4-FFF2-40B4-BE49-F238E27FC236}">
                <a16:creationId xmlns:a16="http://schemas.microsoft.com/office/drawing/2014/main" id="{EDBD5B0A-017A-2F54-6231-EC35B77E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[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별첨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]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소스 코드 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20931-9C46-B007-44E4-9E252393240C}"/>
              </a:ext>
            </a:extLst>
          </p:cNvPr>
          <p:cNvSpPr txBox="1"/>
          <p:nvPr/>
        </p:nvSpPr>
        <p:spPr>
          <a:xfrm>
            <a:off x="323850" y="867912"/>
            <a:ext cx="7169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- BUZZER, PWM, SWITCH, MOTOR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함수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43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A684C7D-A590-60B8-F8E0-8F5F49A932DB}"/>
              </a:ext>
            </a:extLst>
          </p:cNvPr>
          <p:cNvSpPr/>
          <p:nvPr/>
        </p:nvSpPr>
        <p:spPr>
          <a:xfrm>
            <a:off x="695325" y="846410"/>
            <a:ext cx="10800139" cy="3401306"/>
          </a:xfrm>
          <a:prstGeom prst="roundRect">
            <a:avLst>
              <a:gd name="adj" fmla="val 819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F22AA-2430-F161-BBD9-52F7346F0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1.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목표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FF443-BE7E-B7F8-24F4-6F406B82C21B}"/>
              </a:ext>
            </a:extLst>
          </p:cNvPr>
          <p:cNvSpPr txBox="1"/>
          <p:nvPr/>
        </p:nvSpPr>
        <p:spPr>
          <a:xfrm>
            <a:off x="763228" y="925296"/>
            <a:ext cx="9191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◾ 크루즈 주행 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장애물 거리에 따라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차량 속도 조절 및 운전자에게 시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청각 경고 알림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5B07176-56D1-06F9-3122-93B9B83FB99C}"/>
              </a:ext>
            </a:extLst>
          </p:cNvPr>
          <p:cNvGrpSpPr/>
          <p:nvPr/>
        </p:nvGrpSpPr>
        <p:grpSpPr>
          <a:xfrm>
            <a:off x="859611" y="4300614"/>
            <a:ext cx="9932877" cy="2252502"/>
            <a:chOff x="691234" y="4426214"/>
            <a:chExt cx="9932877" cy="2252502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B960D37-2D55-A1B7-4987-77D5E51C4601}"/>
                </a:ext>
              </a:extLst>
            </p:cNvPr>
            <p:cNvGrpSpPr/>
            <p:nvPr/>
          </p:nvGrpSpPr>
          <p:grpSpPr>
            <a:xfrm>
              <a:off x="691234" y="4426214"/>
              <a:ext cx="9932877" cy="2119436"/>
              <a:chOff x="691234" y="746753"/>
              <a:chExt cx="9932877" cy="2119436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F01E4B82-4DB6-A15E-57DC-1D15B6AC47FD}"/>
                  </a:ext>
                </a:extLst>
              </p:cNvPr>
              <p:cNvGrpSpPr/>
              <p:nvPr/>
            </p:nvGrpSpPr>
            <p:grpSpPr>
              <a:xfrm>
                <a:off x="3035147" y="746753"/>
                <a:ext cx="6646034" cy="1574657"/>
                <a:chOff x="2553581" y="2846254"/>
                <a:chExt cx="6149134" cy="1441334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2BB3AD2-F67C-5BAB-AFD8-8A9BEFB0C76E}"/>
                    </a:ext>
                  </a:extLst>
                </p:cNvPr>
                <p:cNvSpPr txBox="1"/>
                <p:nvPr/>
              </p:nvSpPr>
              <p:spPr>
                <a:xfrm>
                  <a:off x="7788315" y="2846254"/>
                  <a:ext cx="914400" cy="253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 </a:t>
                  </a:r>
                  <a:endParaRPr lang="ko-KR" altLang="en-US" sz="1200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A3546E1-9FF7-FBD7-C493-CA640AD93B40}"/>
                    </a:ext>
                  </a:extLst>
                </p:cNvPr>
                <p:cNvSpPr txBox="1"/>
                <p:nvPr/>
              </p:nvSpPr>
              <p:spPr>
                <a:xfrm>
                  <a:off x="8471901" y="4034042"/>
                  <a:ext cx="170919" cy="2535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sz="12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2" name="연결선: 구부러짐 71">
                  <a:extLst>
                    <a:ext uri="{FF2B5EF4-FFF2-40B4-BE49-F238E27FC236}">
                      <a16:creationId xmlns:a16="http://schemas.microsoft.com/office/drawing/2014/main" id="{5DC784EC-98BC-217C-2841-436844C2BE4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553581" y="3772388"/>
                  <a:ext cx="5482266" cy="351586"/>
                </a:xfrm>
                <a:prstGeom prst="curvedConnector3">
                  <a:avLst>
                    <a:gd name="adj1" fmla="val 40710"/>
                  </a:avLst>
                </a:prstGeom>
                <a:ln w="76200">
                  <a:solidFill>
                    <a:schemeClr val="accent4">
                      <a:lumMod val="60000"/>
                      <a:lumOff val="40000"/>
                      <a:alpha val="70000"/>
                    </a:schemeClr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AA379EEB-90C7-6E20-1240-EC1A24349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691234" y="1684299"/>
                <a:ext cx="2597147" cy="1181890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24FC2E0D-1BE7-C107-44AF-0BAAD1A14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960426" y="1380749"/>
                <a:ext cx="1663685" cy="607020"/>
              </a:xfrm>
              <a:prstGeom prst="rect">
                <a:avLst/>
              </a:prstGeom>
            </p:spPr>
          </p:pic>
        </p:grpSp>
        <p:sp>
          <p:nvSpPr>
            <p:cNvPr id="78" name="폭발: 8pt 77">
              <a:extLst>
                <a:ext uri="{FF2B5EF4-FFF2-40B4-BE49-F238E27FC236}">
                  <a16:creationId xmlns:a16="http://schemas.microsoft.com/office/drawing/2014/main" id="{56BDFE7B-3CAA-E51E-E0E6-4785A34C6B40}"/>
                </a:ext>
              </a:extLst>
            </p:cNvPr>
            <p:cNvSpPr/>
            <p:nvPr/>
          </p:nvSpPr>
          <p:spPr>
            <a:xfrm>
              <a:off x="5532570" y="4977090"/>
              <a:ext cx="696897" cy="635375"/>
            </a:xfrm>
            <a:prstGeom prst="irregularSeal1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0A30C49-9A89-CE2A-0A6E-F570F1AD6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76923" y1="10473" x2="27885" y2="47297"/>
                          <a14:backgroundMark x1="27885" y1="47297" x2="10256" y2="71284"/>
                          <a14:backgroundMark x1="10256" y1="71284" x2="5769" y2="74324"/>
                          <a14:backgroundMark x1="70192" y1="52703" x2="53846" y2="699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63321" y="4874144"/>
              <a:ext cx="1902117" cy="1804572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9D7E546-26B3-4557-51C4-D472247834CA}"/>
              </a:ext>
            </a:extLst>
          </p:cNvPr>
          <p:cNvGrpSpPr/>
          <p:nvPr/>
        </p:nvGrpSpPr>
        <p:grpSpPr>
          <a:xfrm>
            <a:off x="850421" y="1511293"/>
            <a:ext cx="10337838" cy="2672055"/>
            <a:chOff x="484105" y="1535283"/>
            <a:chExt cx="10337838" cy="2672055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45CBAEB-4B25-3985-AE75-162E286693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0858" y="2517494"/>
              <a:ext cx="4769565" cy="17177"/>
            </a:xfrm>
            <a:prstGeom prst="straightConnector1">
              <a:avLst/>
            </a:prstGeom>
            <a:ln w="76200">
              <a:solidFill>
                <a:srgbClr val="00B050">
                  <a:alpha val="60000"/>
                </a:srgb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42044247-2E64-AA9F-C7D4-FCF4C15FAC3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84668" y="1919873"/>
              <a:ext cx="5925279" cy="384108"/>
            </a:xfrm>
            <a:prstGeom prst="curvedConnector3">
              <a:avLst>
                <a:gd name="adj1" fmla="val 43608"/>
              </a:avLst>
            </a:prstGeom>
            <a:ln w="76200">
              <a:solidFill>
                <a:schemeClr val="accent4">
                  <a:lumMod val="60000"/>
                  <a:lumOff val="40000"/>
                  <a:alpha val="7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A0CC1E-B40F-5A67-D27A-C3488F01740F}"/>
                </a:ext>
              </a:extLst>
            </p:cNvPr>
            <p:cNvSpPr txBox="1"/>
            <p:nvPr/>
          </p:nvSpPr>
          <p:spPr>
            <a:xfrm>
              <a:off x="4628413" y="3930339"/>
              <a:ext cx="831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666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~10cm </a:t>
              </a:r>
              <a:endParaRPr lang="en-US" altLang="ko-KR" sz="1200" dirty="0">
                <a:solidFill>
                  <a:srgbClr val="FF6666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F80826-3D93-7F85-480A-4FF853B217CA}"/>
                </a:ext>
              </a:extLst>
            </p:cNvPr>
            <p:cNvSpPr txBox="1"/>
            <p:nvPr/>
          </p:nvSpPr>
          <p:spPr>
            <a:xfrm>
              <a:off x="8112192" y="2739015"/>
              <a:ext cx="87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50"/>
                  </a:solidFill>
                  <a:latin typeface="맑은 고딕" panose="020B0503020000020004" pitchFamily="50" charset="-127"/>
                </a:rPr>
                <a:t>20~30cm</a:t>
              </a:r>
              <a:endParaRPr lang="ko-KR" altLang="en-US" sz="1200" dirty="0">
                <a:solidFill>
                  <a:srgbClr val="00B05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0B4655-1B9E-5183-AA86-968687C30513}"/>
                </a:ext>
              </a:extLst>
            </p:cNvPr>
            <p:cNvSpPr txBox="1"/>
            <p:nvPr/>
          </p:nvSpPr>
          <p:spPr>
            <a:xfrm>
              <a:off x="9611254" y="2111927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C000"/>
                  </a:solidFill>
                  <a:latin typeface="맑은 고딕" panose="020B0503020000020004" pitchFamily="50" charset="-127"/>
                </a:rPr>
                <a:t>30cm~</a:t>
              </a:r>
              <a:endPara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연결선: 구부러짐 17">
              <a:extLst>
                <a:ext uri="{FF2B5EF4-FFF2-40B4-BE49-F238E27FC236}">
                  <a16:creationId xmlns:a16="http://schemas.microsoft.com/office/drawing/2014/main" id="{2AC5C6CC-E438-EA3F-FC90-C6C30DF0A0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5147" y="2931366"/>
              <a:ext cx="984349" cy="621583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FF0000">
                  <a:alpha val="70000"/>
                </a:srgb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2AE7F4F-94E7-F7CA-D3AF-28F8A715D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158258" y="1535283"/>
              <a:ext cx="1663685" cy="60702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56D9BE3-1260-49B0-B1C7-81F12F19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678473" y="2145374"/>
              <a:ext cx="1663685" cy="60702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9036A79-B361-AFD8-9A21-93D744246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84599" y="3293938"/>
              <a:ext cx="1663685" cy="607020"/>
            </a:xfrm>
            <a:prstGeom prst="rect">
              <a:avLst/>
            </a:prstGeom>
          </p:spPr>
        </p:pic>
        <p:cxnSp>
          <p:nvCxnSpPr>
            <p:cNvPr id="81" name="연결선: 구부러짐 80">
              <a:extLst>
                <a:ext uri="{FF2B5EF4-FFF2-40B4-BE49-F238E27FC236}">
                  <a16:creationId xmlns:a16="http://schemas.microsoft.com/office/drawing/2014/main" id="{4025B8BE-0B10-787C-52E4-F56ADEF3FC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9220" y="2777732"/>
              <a:ext cx="2934672" cy="398852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0000FF">
                  <a:alpha val="70000"/>
                </a:srgb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630684-3953-6347-C947-80C56B2067C8}"/>
                </a:ext>
              </a:extLst>
            </p:cNvPr>
            <p:cNvSpPr txBox="1"/>
            <p:nvPr/>
          </p:nvSpPr>
          <p:spPr>
            <a:xfrm>
              <a:off x="6373168" y="3413461"/>
              <a:ext cx="8723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00FF"/>
                  </a:solidFill>
                  <a:latin typeface="맑은 고딕" panose="020B0503020000020004" pitchFamily="50" charset="-127"/>
                </a:rPr>
                <a:t>10~20cm</a:t>
              </a:r>
              <a:endPara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A34424DE-262E-7E55-6F21-C0C191E6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9340" y="2822159"/>
              <a:ext cx="1663685" cy="60702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260335A-7F11-288C-3748-EB476AB31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84105" y="1872731"/>
              <a:ext cx="2823263" cy="1284789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A5E3B5E-585B-AF1C-EB47-634AF0DC529F}"/>
              </a:ext>
            </a:extLst>
          </p:cNvPr>
          <p:cNvSpPr txBox="1"/>
          <p:nvPr/>
        </p:nvSpPr>
        <p:spPr>
          <a:xfrm>
            <a:off x="813937" y="4387341"/>
            <a:ext cx="775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◾ 긴급 제동 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충돌 감지 시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차량 정지 및 운전자에게 시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청각 경고 알림 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401AA36-5A80-2F47-B89B-3D4788F64897}"/>
              </a:ext>
            </a:extLst>
          </p:cNvPr>
          <p:cNvSpPr/>
          <p:nvPr/>
        </p:nvSpPr>
        <p:spPr>
          <a:xfrm>
            <a:off x="691234" y="4317481"/>
            <a:ext cx="10800139" cy="2278294"/>
          </a:xfrm>
          <a:prstGeom prst="roundRect">
            <a:avLst>
              <a:gd name="adj" fmla="val 819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8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6BF22AA-2430-F161-BBD9-52F7346F0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 MCU H/W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구성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46F60E4-9688-9418-5F73-93AA91AF071F}"/>
              </a:ext>
            </a:extLst>
          </p:cNvPr>
          <p:cNvGrpSpPr/>
          <p:nvPr/>
        </p:nvGrpSpPr>
        <p:grpSpPr>
          <a:xfrm>
            <a:off x="3581363" y="1056352"/>
            <a:ext cx="4405258" cy="5627641"/>
            <a:chOff x="3276547" y="518469"/>
            <a:chExt cx="4845785" cy="6190403"/>
          </a:xfrm>
        </p:grpSpPr>
        <p:pic>
          <p:nvPicPr>
            <p:cNvPr id="7" name="Picture 6" descr="Ks0183 keyestudio Multi-purpose Shield V1 - Keyestudio Wiki">
              <a:extLst>
                <a:ext uri="{FF2B5EF4-FFF2-40B4-BE49-F238E27FC236}">
                  <a16:creationId xmlns:a16="http://schemas.microsoft.com/office/drawing/2014/main" id="{C59A2350-A1B8-7CFC-2B9A-FDCB74CFAA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" r="9265"/>
            <a:stretch/>
          </p:blipFill>
          <p:spPr bwMode="auto">
            <a:xfrm rot="5400000">
              <a:off x="5428197" y="890709"/>
              <a:ext cx="3043466" cy="234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아두이노 HC-SR04 초음파 센서 활용하기">
              <a:extLst>
                <a:ext uri="{FF2B5EF4-FFF2-40B4-BE49-F238E27FC236}">
                  <a16:creationId xmlns:a16="http://schemas.microsoft.com/office/drawing/2014/main" id="{8AE0C98A-BF6A-280E-99C6-54D12165DA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32" r="2449" b="23029"/>
            <a:stretch/>
          </p:blipFill>
          <p:spPr bwMode="auto">
            <a:xfrm>
              <a:off x="5823946" y="3840711"/>
              <a:ext cx="2164798" cy="106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5ABC73-6F3C-7766-D7E6-3CE4028ACC12}"/>
                </a:ext>
              </a:extLst>
            </p:cNvPr>
            <p:cNvSpPr txBox="1"/>
            <p:nvPr/>
          </p:nvSpPr>
          <p:spPr>
            <a:xfrm>
              <a:off x="5797027" y="3454584"/>
              <a:ext cx="2313826" cy="28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[ Easy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Module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Shield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V1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]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tos Display" panose="020B00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FEA02A-9D2A-A4DD-6FFE-352187C6C99C}"/>
                </a:ext>
              </a:extLst>
            </p:cNvPr>
            <p:cNvSpPr txBox="1"/>
            <p:nvPr/>
          </p:nvSpPr>
          <p:spPr>
            <a:xfrm>
              <a:off x="5923957" y="4848153"/>
              <a:ext cx="1895913" cy="28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[ HC-SR04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]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tos Display" panose="020B0004020202020204" pitchFamily="34" charset="0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C36D1A6-1E15-CCFE-8B03-2BF152D3B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2592" y="5130112"/>
              <a:ext cx="1895913" cy="13741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77074C-7140-6CE1-91FC-93FD5EAAC04B}"/>
                </a:ext>
              </a:extLst>
            </p:cNvPr>
            <p:cNvSpPr txBox="1"/>
            <p:nvPr/>
          </p:nvSpPr>
          <p:spPr>
            <a:xfrm>
              <a:off x="5995731" y="6421101"/>
              <a:ext cx="1895913" cy="28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[ MB2832E - 1268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]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tos Display" panose="020B0004020202020204" pitchFamily="34" charset="0"/>
              </a:endParaRPr>
            </a:p>
          </p:txBody>
        </p:sp>
        <p:pic>
          <p:nvPicPr>
            <p:cNvPr id="38" name="Picture 2" descr="ShieldBuddyTC275 Hitex | Hitex ShieldBuddy MCU Shield ShieldBuddyTC275 |  124-5257 | RS Components">
              <a:extLst>
                <a:ext uri="{FF2B5EF4-FFF2-40B4-BE49-F238E27FC236}">
                  <a16:creationId xmlns:a16="http://schemas.microsoft.com/office/drawing/2014/main" id="{C103591F-8B8A-5D6D-5B37-FD253E7379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1" t="5618" r="4735" b="10266"/>
            <a:stretch/>
          </p:blipFill>
          <p:spPr bwMode="auto">
            <a:xfrm rot="5400000">
              <a:off x="2651844" y="1274606"/>
              <a:ext cx="3620709" cy="2108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96597-9574-3C42-6E07-EFA2F471D39C}"/>
                </a:ext>
              </a:extLst>
            </p:cNvPr>
            <p:cNvSpPr txBox="1"/>
            <p:nvPr/>
          </p:nvSpPr>
          <p:spPr>
            <a:xfrm>
              <a:off x="3276547" y="4039923"/>
              <a:ext cx="2477522" cy="287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[ Hitex ShieldBuddy TC275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Aptos Display" panose="020B0004020202020204" pitchFamily="34" charset="0"/>
                </a:rPr>
                <a:t>]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Aptos Display" panose="020B0004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067B912-404C-46BE-380F-15F4AECAC470}"/>
              </a:ext>
            </a:extLst>
          </p:cNvPr>
          <p:cNvSpPr txBox="1"/>
          <p:nvPr/>
        </p:nvSpPr>
        <p:spPr>
          <a:xfrm>
            <a:off x="9389399" y="4155194"/>
            <a:ext cx="1529073" cy="461665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Arial Rounded MT Bold" panose="020F0704030504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Arial Rounded MT Bold" panose="020F0704030504030204" pitchFamily="34" charset="0"/>
                <a:ea typeface="맑은 고딕" panose="020B0503020000020004" pitchFamily="50" charset="-127"/>
              </a:rPr>
              <a:t>BUZZER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607CC3-1F73-6842-BAA1-BF1756440511}"/>
              </a:ext>
            </a:extLst>
          </p:cNvPr>
          <p:cNvSpPr txBox="1"/>
          <p:nvPr/>
        </p:nvSpPr>
        <p:spPr>
          <a:xfrm>
            <a:off x="9490805" y="5328012"/>
            <a:ext cx="1326261" cy="461665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Arial Rounded MT Bold" panose="020F0704030504030204" pitchFamily="34" charset="0"/>
                <a:ea typeface="맑은 고딕" panose="020B0503020000020004" pitchFamily="50" charset="-127"/>
              </a:rPr>
              <a:t>MOTOR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920B46-7C61-2C71-E0F5-F3F3D4AC183A}"/>
              </a:ext>
            </a:extLst>
          </p:cNvPr>
          <p:cNvSpPr txBox="1"/>
          <p:nvPr/>
        </p:nvSpPr>
        <p:spPr>
          <a:xfrm>
            <a:off x="9558259" y="1743245"/>
            <a:ext cx="1191352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rial Rounded MT Bold" panose="020F0704030504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Arial Rounded MT Bold" panose="020F0704030504030204" pitchFamily="34" charset="0"/>
                <a:ea typeface="맑은 고딕" panose="020B0503020000020004" pitchFamily="50" charset="-127"/>
              </a:rPr>
              <a:t>LED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C39D7D-5546-9473-5506-F73297F4057E}"/>
              </a:ext>
            </a:extLst>
          </p:cNvPr>
          <p:cNvSpPr txBox="1"/>
          <p:nvPr/>
        </p:nvSpPr>
        <p:spPr>
          <a:xfrm>
            <a:off x="1076826" y="4386027"/>
            <a:ext cx="1802418" cy="461665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Arial Rounded MT Bold" panose="020F0704030504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Arial Rounded MT Bold" panose="020F0704030504030204" pitchFamily="34" charset="0"/>
                <a:ea typeface="맑은 고딕" panose="020B0503020000020004" pitchFamily="50" charset="-127"/>
              </a:rPr>
              <a:t>Ultrasonic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11669B-EBE4-29CC-3370-4823ABA363B6}"/>
              </a:ext>
            </a:extLst>
          </p:cNvPr>
          <p:cNvSpPr txBox="1"/>
          <p:nvPr/>
        </p:nvSpPr>
        <p:spPr>
          <a:xfrm>
            <a:off x="1198065" y="2820058"/>
            <a:ext cx="1511473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rial Rounded MT Bold" panose="020F0704030504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Arial Rounded MT Bold" panose="020F0704030504030204" pitchFamily="34" charset="0"/>
                <a:ea typeface="맑은 고딕" panose="020B0503020000020004" pitchFamily="50" charset="-127"/>
              </a:rPr>
              <a:t>Switch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6F258FA-6590-8538-CF1B-FE9034B7A0B8}"/>
              </a:ext>
            </a:extLst>
          </p:cNvPr>
          <p:cNvSpPr/>
          <p:nvPr/>
        </p:nvSpPr>
        <p:spPr>
          <a:xfrm>
            <a:off x="695325" y="1222513"/>
            <a:ext cx="2516955" cy="5327373"/>
          </a:xfrm>
          <a:prstGeom prst="roundRect">
            <a:avLst>
              <a:gd name="adj" fmla="val 819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488538F-3E0E-7DD1-8CF6-48995003AF12}"/>
              </a:ext>
            </a:extLst>
          </p:cNvPr>
          <p:cNvSpPr/>
          <p:nvPr/>
        </p:nvSpPr>
        <p:spPr>
          <a:xfrm>
            <a:off x="8587205" y="1169157"/>
            <a:ext cx="3146649" cy="5327373"/>
          </a:xfrm>
          <a:prstGeom prst="roundRect">
            <a:avLst>
              <a:gd name="adj" fmla="val 819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B284225-8A4C-590F-CFFB-5479680CEFD8}"/>
              </a:ext>
            </a:extLst>
          </p:cNvPr>
          <p:cNvSpPr/>
          <p:nvPr/>
        </p:nvSpPr>
        <p:spPr>
          <a:xfrm>
            <a:off x="1042334" y="943529"/>
            <a:ext cx="1839263" cy="54614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Rounded MT Bold" panose="020F0704030504030204" pitchFamily="34" charset="0"/>
              </a:rPr>
              <a:t>INPUT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65A26CC-5A59-503A-4C00-84F7F77C1257}"/>
              </a:ext>
            </a:extLst>
          </p:cNvPr>
          <p:cNvSpPr/>
          <p:nvPr/>
        </p:nvSpPr>
        <p:spPr>
          <a:xfrm>
            <a:off x="9164176" y="943529"/>
            <a:ext cx="1839263" cy="54614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Arial Rounded MT Bold" panose="020F0704030504030204" pitchFamily="34" charset="0"/>
              </a:rPr>
              <a:t>OUTPUT</a:t>
            </a:r>
            <a:endParaRPr lang="ko-KR" altLang="en-US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8AFB1EFE-BE61-F72D-AC76-D0AD0B343C5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919376" y="3040598"/>
            <a:ext cx="2470023" cy="134542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497AEDF-A060-7CF4-B0CB-7322711BB2A0}"/>
              </a:ext>
            </a:extLst>
          </p:cNvPr>
          <p:cNvCxnSpPr>
            <a:cxnSpLocks/>
          </p:cNvCxnSpPr>
          <p:nvPr/>
        </p:nvCxnSpPr>
        <p:spPr>
          <a:xfrm flipV="1">
            <a:off x="2946912" y="1416889"/>
            <a:ext cx="4542449" cy="1668519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FF73D9F-4B10-B039-4F5E-243C6EE29EBF}"/>
              </a:ext>
            </a:extLst>
          </p:cNvPr>
          <p:cNvSpPr txBox="1"/>
          <p:nvPr/>
        </p:nvSpPr>
        <p:spPr>
          <a:xfrm>
            <a:off x="8846526" y="2145623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IG on/off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알람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색 변화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651D16C-7A35-D76D-2B5C-A9794E751F62}"/>
              </a:ext>
            </a:extLst>
          </p:cNvPr>
          <p:cNvSpPr txBox="1"/>
          <p:nvPr/>
        </p:nvSpPr>
        <p:spPr>
          <a:xfrm>
            <a:off x="9513375" y="5682703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차량 속도 제어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8CC2F2-629C-35A8-B073-16A6CE43894A}"/>
              </a:ext>
            </a:extLst>
          </p:cNvPr>
          <p:cNvSpPr txBox="1"/>
          <p:nvPr/>
        </p:nvSpPr>
        <p:spPr>
          <a:xfrm>
            <a:off x="9558259" y="2983508"/>
            <a:ext cx="1191352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rial Rounded MT Bold" panose="020F070403050403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Arial Rounded MT Bold" panose="020F0704030504030204" pitchFamily="34" charset="0"/>
                <a:ea typeface="맑은 고딕" panose="020B0503020000020004" pitchFamily="50" charset="-127"/>
              </a:rPr>
              <a:t>RGB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8DDB5B65-88C6-D0C6-65A2-094A664F7CFA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386447" y="2532632"/>
            <a:ext cx="2171812" cy="68170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50FB54E-D695-9D41-1261-6FEDA83D1AA0}"/>
              </a:ext>
            </a:extLst>
          </p:cNvPr>
          <p:cNvSpPr txBox="1"/>
          <p:nvPr/>
        </p:nvSpPr>
        <p:spPr>
          <a:xfrm>
            <a:off x="9023658" y="3361683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운전자 알람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색 변화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BB617B-D42C-B515-F812-8011B351B99D}"/>
              </a:ext>
            </a:extLst>
          </p:cNvPr>
          <p:cNvSpPr txBox="1"/>
          <p:nvPr/>
        </p:nvSpPr>
        <p:spPr>
          <a:xfrm>
            <a:off x="1458501" y="3191694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IG on/off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77333E-1F3E-2B2D-452B-380D2F245574}"/>
              </a:ext>
            </a:extLst>
          </p:cNvPr>
          <p:cNvSpPr txBox="1"/>
          <p:nvPr/>
        </p:nvSpPr>
        <p:spPr>
          <a:xfrm>
            <a:off x="1507172" y="4815458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장애물 감지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4D1B2B4-5313-B7AD-E14F-560D06788568}"/>
              </a:ext>
            </a:extLst>
          </p:cNvPr>
          <p:cNvSpPr txBox="1"/>
          <p:nvPr/>
        </p:nvSpPr>
        <p:spPr>
          <a:xfrm>
            <a:off x="8740728" y="4563984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운전자 알람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음높이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음간격변화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청각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27C4FE-B6B6-0827-BF22-9918421D25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75" t="3650"/>
          <a:stretch/>
        </p:blipFill>
        <p:spPr>
          <a:xfrm rot="5400000">
            <a:off x="3608546" y="4702930"/>
            <a:ext cx="2097607" cy="1723558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20C337D-4E2A-5948-1447-55903185DCEF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2879244" y="4616860"/>
            <a:ext cx="31741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939C1C-3156-6B30-00F0-CF7EA389B5FF}"/>
              </a:ext>
            </a:extLst>
          </p:cNvPr>
          <p:cNvSpPr txBox="1"/>
          <p:nvPr/>
        </p:nvSpPr>
        <p:spPr>
          <a:xfrm>
            <a:off x="3644888" y="6508604"/>
            <a:ext cx="2252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Aptos Display" panose="020B0004020202020204" pitchFamily="34" charset="0"/>
              </a:rPr>
              <a:t>[ Arduino motor shield]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84A746-5B8D-749E-3755-AC0DDA58CFBE}"/>
              </a:ext>
            </a:extLst>
          </p:cNvPr>
          <p:cNvCxnSpPr>
            <a:cxnSpLocks/>
          </p:cNvCxnSpPr>
          <p:nvPr/>
        </p:nvCxnSpPr>
        <p:spPr>
          <a:xfrm>
            <a:off x="7581098" y="1987042"/>
            <a:ext cx="19216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B11FFE2-8256-4037-EEC2-1BC390539E3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386447" y="5558845"/>
            <a:ext cx="210435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6BF22AA-2430-F161-BBD9-52F7346F0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4830623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3. MCU S/W 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구성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B813E88-57AE-ECB4-13F8-BF8D263BE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33645"/>
              </p:ext>
            </p:extLst>
          </p:nvPr>
        </p:nvGraphicFramePr>
        <p:xfrm>
          <a:off x="6328458" y="4131542"/>
          <a:ext cx="5488307" cy="2598823"/>
        </p:xfrm>
        <a:graphic>
          <a:graphicData uri="http://schemas.openxmlformats.org/drawingml/2006/table">
            <a:tbl>
              <a:tblPr/>
              <a:tblGrid>
                <a:gridCol w="1021779">
                  <a:extLst>
                    <a:ext uri="{9D8B030D-6E8A-4147-A177-3AD203B41FA5}">
                      <a16:colId xmlns:a16="http://schemas.microsoft.com/office/drawing/2014/main" val="514141920"/>
                    </a:ext>
                  </a:extLst>
                </a:gridCol>
                <a:gridCol w="1021779">
                  <a:extLst>
                    <a:ext uri="{9D8B030D-6E8A-4147-A177-3AD203B41FA5}">
                      <a16:colId xmlns:a16="http://schemas.microsoft.com/office/drawing/2014/main" val="3334744974"/>
                    </a:ext>
                  </a:extLst>
                </a:gridCol>
                <a:gridCol w="1401191">
                  <a:extLst>
                    <a:ext uri="{9D8B030D-6E8A-4147-A177-3AD203B41FA5}">
                      <a16:colId xmlns:a16="http://schemas.microsoft.com/office/drawing/2014/main" val="2081419988"/>
                    </a:ext>
                  </a:extLst>
                </a:gridCol>
                <a:gridCol w="1021779">
                  <a:extLst>
                    <a:ext uri="{9D8B030D-6E8A-4147-A177-3AD203B41FA5}">
                      <a16:colId xmlns:a16="http://schemas.microsoft.com/office/drawing/2014/main" val="2576620867"/>
                    </a:ext>
                  </a:extLst>
                </a:gridCol>
                <a:gridCol w="1021779">
                  <a:extLst>
                    <a:ext uri="{9D8B030D-6E8A-4147-A177-3AD203B41FA5}">
                      <a16:colId xmlns:a16="http://schemas.microsoft.com/office/drawing/2014/main" val="4115910054"/>
                    </a:ext>
                  </a:extLst>
                </a:gridCol>
              </a:tblGrid>
              <a:tr h="277084"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Distance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MOTOR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RGB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BUZZER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4239"/>
                  </a:ext>
                </a:extLst>
              </a:tr>
              <a:tr h="285018"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음 높이</a:t>
                      </a:r>
                    </a:p>
                  </a:txBody>
                  <a:tcPr marL="36000" marR="36000" marT="10800" marB="108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음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간격</a:t>
                      </a:r>
                    </a:p>
                  </a:txBody>
                  <a:tcPr marL="36000" marR="36000" marT="10800" marB="108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386389"/>
                  </a:ext>
                </a:extLst>
              </a:tr>
              <a:tr h="54596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30~500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CYAN(WHITE)</a:t>
                      </a:r>
                    </a:p>
                    <a:p>
                      <a:pPr marL="0" algn="ctr" defTabSz="914400" rtl="0" eaLnBrk="1" latinLnBrk="1" hangingPunct="1"/>
                      <a:endParaRPr lang="en-US" altLang="ko-KR" sz="9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70281"/>
                  </a:ext>
                </a:extLst>
              </a:tr>
              <a:tr h="35298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20~30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70%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GREEN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073038"/>
                  </a:ext>
                </a:extLst>
              </a:tr>
              <a:tr h="35298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10~20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35%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BLUE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**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13035"/>
                  </a:ext>
                </a:extLst>
              </a:tr>
              <a:tr h="35298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0~10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RED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***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*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954391"/>
                  </a:ext>
                </a:extLst>
              </a:tr>
              <a:tr h="35298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한컴산뜻돋움" panose="02000000000000000000" pitchFamily="2" charset="-127"/>
                          <a:ea typeface="한컴산뜻돋움" panose="02000000000000000000" pitchFamily="2" charset="-127"/>
                          <a:cs typeface="+mn-cs"/>
                        </a:rPr>
                        <a:t>비상 모드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0%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ALL </a:t>
                      </a:r>
                      <a:r>
                        <a:rPr lang="en-US" altLang="ko-KR" sz="1100" kern="1200" dirty="0">
                          <a:solidFill>
                            <a:srgbClr val="FF0066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rgbClr val="FF0066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사이렌</a:t>
                      </a:r>
                      <a:r>
                        <a:rPr lang="en-US" altLang="ko-KR" sz="1100" kern="1200" dirty="0">
                          <a:solidFill>
                            <a:srgbClr val="FF0066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rgbClr val="FF0066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alpha val="75000"/>
                            <a:lumMod val="52000"/>
                            <a:lumOff val="48000"/>
                          </a:schemeClr>
                        </a:gs>
                        <a:gs pos="50000">
                          <a:schemeClr val="accent2">
                            <a:lumMod val="47000"/>
                            <a:lumOff val="53000"/>
                          </a:schemeClr>
                        </a:gs>
                        <a:gs pos="100000">
                          <a:schemeClr val="accent6">
                            <a:lumMod val="41000"/>
                            <a:lumOff val="59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*****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855932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9697E8-B3AD-8389-C117-6227F407F69B}"/>
              </a:ext>
            </a:extLst>
          </p:cNvPr>
          <p:cNvCxnSpPr>
            <a:cxnSpLocks/>
          </p:cNvCxnSpPr>
          <p:nvPr/>
        </p:nvCxnSpPr>
        <p:spPr>
          <a:xfrm>
            <a:off x="2652836" y="1662349"/>
            <a:ext cx="0" cy="33239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E478FC9C-E38D-ED49-CFF3-F4089697E800}"/>
              </a:ext>
            </a:extLst>
          </p:cNvPr>
          <p:cNvSpPr/>
          <p:nvPr/>
        </p:nvSpPr>
        <p:spPr>
          <a:xfrm>
            <a:off x="1515805" y="2817779"/>
            <a:ext cx="2274062" cy="5925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EA026-28B4-9CF9-E04A-CF27F9D60055}"/>
              </a:ext>
            </a:extLst>
          </p:cNvPr>
          <p:cNvSpPr txBox="1"/>
          <p:nvPr/>
        </p:nvSpPr>
        <p:spPr>
          <a:xfrm>
            <a:off x="1834317" y="29293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Distance &gt;30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BB729B9-480F-A885-25E3-5056BDEB568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52836" y="3410282"/>
            <a:ext cx="0" cy="22697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9942F62F-F0FD-4407-6051-4889C33AE5DC}"/>
              </a:ext>
            </a:extLst>
          </p:cNvPr>
          <p:cNvSpPr/>
          <p:nvPr/>
        </p:nvSpPr>
        <p:spPr>
          <a:xfrm>
            <a:off x="1515805" y="3628783"/>
            <a:ext cx="2274062" cy="5925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C9BD9-A0D7-CB4F-015D-ECEF6DDE2584}"/>
              </a:ext>
            </a:extLst>
          </p:cNvPr>
          <p:cNvSpPr txBox="1"/>
          <p:nvPr/>
        </p:nvSpPr>
        <p:spPr>
          <a:xfrm>
            <a:off x="1800679" y="374036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Distance &gt;20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E135DA-3D24-89D5-26E5-AA0EF50BF574}"/>
              </a:ext>
            </a:extLst>
          </p:cNvPr>
          <p:cNvCxnSpPr>
            <a:cxnSpLocks/>
          </p:cNvCxnSpPr>
          <p:nvPr/>
        </p:nvCxnSpPr>
        <p:spPr>
          <a:xfrm flipH="1">
            <a:off x="2652836" y="4240027"/>
            <a:ext cx="1" cy="22728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9FBAC70F-DA2F-854D-6ED8-76796D8F52FB}"/>
              </a:ext>
            </a:extLst>
          </p:cNvPr>
          <p:cNvSpPr/>
          <p:nvPr/>
        </p:nvSpPr>
        <p:spPr>
          <a:xfrm>
            <a:off x="1515805" y="4449312"/>
            <a:ext cx="2274062" cy="5925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0D08F-780F-FEEE-474A-AAC0E086C5DC}"/>
              </a:ext>
            </a:extLst>
          </p:cNvPr>
          <p:cNvSpPr txBox="1"/>
          <p:nvPr/>
        </p:nvSpPr>
        <p:spPr>
          <a:xfrm>
            <a:off x="1800679" y="455806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Distance &gt;10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96A39B-FE29-3FB3-E9A1-87C76D02494A}"/>
              </a:ext>
            </a:extLst>
          </p:cNvPr>
          <p:cNvCxnSpPr>
            <a:cxnSpLocks/>
          </p:cNvCxnSpPr>
          <p:nvPr/>
        </p:nvCxnSpPr>
        <p:spPr>
          <a:xfrm flipH="1">
            <a:off x="2652836" y="5051031"/>
            <a:ext cx="1" cy="22728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ADFD483D-E5FC-F8A1-008D-B59047932988}"/>
              </a:ext>
            </a:extLst>
          </p:cNvPr>
          <p:cNvSpPr/>
          <p:nvPr/>
        </p:nvSpPr>
        <p:spPr>
          <a:xfrm>
            <a:off x="1515805" y="5288891"/>
            <a:ext cx="2274062" cy="612886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5B2900-728A-5894-D4CA-1A375CAFEDD3}"/>
              </a:ext>
            </a:extLst>
          </p:cNvPr>
          <p:cNvSpPr txBox="1"/>
          <p:nvPr/>
        </p:nvSpPr>
        <p:spPr>
          <a:xfrm>
            <a:off x="1800679" y="539787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Distance &lt;10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6750199B-BF3F-CF05-7D46-997EA91AB908}"/>
              </a:ext>
            </a:extLst>
          </p:cNvPr>
          <p:cNvSpPr/>
          <p:nvPr/>
        </p:nvSpPr>
        <p:spPr>
          <a:xfrm>
            <a:off x="4702182" y="2755523"/>
            <a:ext cx="2944723" cy="71758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모터 속도 조절</a:t>
            </a: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RGB, Buzzer </a:t>
            </a:r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작동</a:t>
            </a:r>
            <a:r>
              <a:rPr lang="en-US" altLang="ko-KR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(Table)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B42886-5C64-52F7-8595-36B74BF90294}"/>
              </a:ext>
            </a:extLst>
          </p:cNvPr>
          <p:cNvCxnSpPr>
            <a:cxnSpLocks/>
            <a:stCxn id="212" idx="3"/>
            <a:endCxn id="38" idx="1"/>
          </p:cNvCxnSpPr>
          <p:nvPr/>
        </p:nvCxnSpPr>
        <p:spPr>
          <a:xfrm>
            <a:off x="3557897" y="1435446"/>
            <a:ext cx="1134751" cy="8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942F0DC-F8BF-4325-F1EC-F74342C0B513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3789867" y="3114031"/>
            <a:ext cx="912315" cy="28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15836F0-87F0-202B-4E7C-11D5317C12BF}"/>
              </a:ext>
            </a:extLst>
          </p:cNvPr>
          <p:cNvCxnSpPr>
            <a:cxnSpLocks/>
          </p:cNvCxnSpPr>
          <p:nvPr/>
        </p:nvCxnSpPr>
        <p:spPr>
          <a:xfrm flipH="1">
            <a:off x="1070406" y="6189555"/>
            <a:ext cx="37468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FBFA86C6-F812-17B7-4973-AC414D8D0E6F}"/>
              </a:ext>
            </a:extLst>
          </p:cNvPr>
          <p:cNvSpPr/>
          <p:nvPr/>
        </p:nvSpPr>
        <p:spPr>
          <a:xfrm>
            <a:off x="4692648" y="1061788"/>
            <a:ext cx="2944728" cy="74749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초음파 센서 감지 영역 확인</a:t>
            </a:r>
            <a:endParaRPr lang="en-US" altLang="ko-KR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감지 영역 </a:t>
            </a:r>
            <a:r>
              <a:rPr lang="en-US" altLang="ko-KR" sz="1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5m </a:t>
            </a:r>
            <a:r>
              <a:rPr lang="ko-KR" altLang="en-US" sz="1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이내</a:t>
            </a:r>
            <a:r>
              <a:rPr lang="en-US" altLang="ko-KR" sz="1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B6AB694-D155-AC27-AB0D-23AEF899A3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789867" y="3923113"/>
            <a:ext cx="449061" cy="192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E186075-A587-0FA2-B4B6-9CAF2317ACD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789867" y="4745564"/>
            <a:ext cx="45615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C617DB0-6451-386B-2A15-64C9D1196BF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789867" y="5585143"/>
            <a:ext cx="456155" cy="1019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26FD581-17B9-196F-B05E-0598A8E4C8FD}"/>
              </a:ext>
            </a:extLst>
          </p:cNvPr>
          <p:cNvCxnSpPr>
            <a:cxnSpLocks/>
          </p:cNvCxnSpPr>
          <p:nvPr/>
        </p:nvCxnSpPr>
        <p:spPr>
          <a:xfrm flipV="1">
            <a:off x="4238928" y="3123442"/>
            <a:ext cx="0" cy="2459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3340E4C-6F22-7414-E985-47414BDEB2CA}"/>
              </a:ext>
            </a:extLst>
          </p:cNvPr>
          <p:cNvCxnSpPr>
            <a:cxnSpLocks/>
          </p:cNvCxnSpPr>
          <p:nvPr/>
        </p:nvCxnSpPr>
        <p:spPr>
          <a:xfrm flipH="1" flipV="1">
            <a:off x="1035846" y="1440438"/>
            <a:ext cx="23804" cy="4749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D2B4665-6400-13E7-6AB7-702896B0A4A9}"/>
              </a:ext>
            </a:extLst>
          </p:cNvPr>
          <p:cNvCxnSpPr>
            <a:cxnSpLocks/>
          </p:cNvCxnSpPr>
          <p:nvPr/>
        </p:nvCxnSpPr>
        <p:spPr>
          <a:xfrm>
            <a:off x="1044699" y="1449705"/>
            <a:ext cx="703076" cy="69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CA3B39BE-9458-ABBD-08EA-F4DAC04DF4ED}"/>
              </a:ext>
            </a:extLst>
          </p:cNvPr>
          <p:cNvSpPr/>
          <p:nvPr/>
        </p:nvSpPr>
        <p:spPr>
          <a:xfrm>
            <a:off x="4702177" y="1966351"/>
            <a:ext cx="2944728" cy="64694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비상 모드 작동</a:t>
            </a:r>
            <a:r>
              <a:rPr lang="en-US" altLang="ko-KR" sz="1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(Table)</a:t>
            </a:r>
          </a:p>
        </p:txBody>
      </p: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9D1D6C16-87B7-8CEC-59F3-07278DD7C8D2}"/>
              </a:ext>
            </a:extLst>
          </p:cNvPr>
          <p:cNvSpPr/>
          <p:nvPr/>
        </p:nvSpPr>
        <p:spPr>
          <a:xfrm>
            <a:off x="1515805" y="1993175"/>
            <a:ext cx="2274062" cy="592503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충돌 감지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D32747E-6140-BC70-F64D-83F66575C711}"/>
              </a:ext>
            </a:extLst>
          </p:cNvPr>
          <p:cNvSpPr/>
          <p:nvPr/>
        </p:nvSpPr>
        <p:spPr>
          <a:xfrm>
            <a:off x="2786464" y="1757230"/>
            <a:ext cx="563036" cy="2342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YES</a:t>
            </a:r>
            <a:endParaRPr lang="ko-KR" alt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F1F9448-9F61-3A53-121C-06FF5068159D}"/>
              </a:ext>
            </a:extLst>
          </p:cNvPr>
          <p:cNvCxnSpPr>
            <a:cxnSpLocks/>
            <a:stCxn id="50" idx="2"/>
            <a:endCxn id="9" idx="0"/>
          </p:cNvCxnSpPr>
          <p:nvPr/>
        </p:nvCxnSpPr>
        <p:spPr>
          <a:xfrm>
            <a:off x="2652836" y="2585678"/>
            <a:ext cx="0" cy="2321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3E49EEF-7890-C390-77CB-C5ED6299B3C8}"/>
              </a:ext>
            </a:extLst>
          </p:cNvPr>
          <p:cNvSpPr/>
          <p:nvPr/>
        </p:nvSpPr>
        <p:spPr>
          <a:xfrm>
            <a:off x="2835724" y="2607655"/>
            <a:ext cx="498365" cy="2342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NO</a:t>
            </a:r>
            <a:endParaRPr lang="ko-KR" alt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F938FCA-7163-EF56-778A-FE7E51D7DAFE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>
            <a:off x="3789867" y="2289427"/>
            <a:ext cx="912310" cy="3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08713E-88D7-EF38-171C-E1B91E18A152}"/>
              </a:ext>
            </a:extLst>
          </p:cNvPr>
          <p:cNvSpPr/>
          <p:nvPr/>
        </p:nvSpPr>
        <p:spPr>
          <a:xfrm>
            <a:off x="3932147" y="2006849"/>
            <a:ext cx="563036" cy="21506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YES</a:t>
            </a:r>
            <a:endParaRPr lang="ko-KR" alt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76AE065-2F01-8216-C367-F23C764107D9}"/>
              </a:ext>
            </a:extLst>
          </p:cNvPr>
          <p:cNvSpPr/>
          <p:nvPr/>
        </p:nvSpPr>
        <p:spPr>
          <a:xfrm>
            <a:off x="3903995" y="2808681"/>
            <a:ext cx="619340" cy="2342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YES</a:t>
            </a:r>
            <a:endParaRPr lang="ko-KR" alt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7B38FC8-15A9-72D6-2C66-86A0206D37D9}"/>
              </a:ext>
            </a:extLst>
          </p:cNvPr>
          <p:cNvSpPr/>
          <p:nvPr/>
        </p:nvSpPr>
        <p:spPr>
          <a:xfrm>
            <a:off x="2835724" y="3403025"/>
            <a:ext cx="498365" cy="2342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NO</a:t>
            </a:r>
            <a:endParaRPr lang="ko-KR" alt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472CBAB-15F9-0206-C354-FF6B54296009}"/>
              </a:ext>
            </a:extLst>
          </p:cNvPr>
          <p:cNvSpPr/>
          <p:nvPr/>
        </p:nvSpPr>
        <p:spPr>
          <a:xfrm>
            <a:off x="2835724" y="4238609"/>
            <a:ext cx="498365" cy="2342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NO</a:t>
            </a:r>
            <a:endParaRPr lang="ko-KR" alt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79F9705-2436-A88C-EFDF-90FB4C75EF24}"/>
              </a:ext>
            </a:extLst>
          </p:cNvPr>
          <p:cNvSpPr/>
          <p:nvPr/>
        </p:nvSpPr>
        <p:spPr>
          <a:xfrm>
            <a:off x="2841549" y="5057301"/>
            <a:ext cx="498365" cy="23423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NO</a:t>
            </a:r>
            <a:endParaRPr lang="ko-KR" altLang="en-US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D7F638A-FCE5-FD12-71A9-5AEA752401F2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7646905" y="2289821"/>
            <a:ext cx="327511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F71243E-788C-F9E8-CDEF-24E858CE4BAB}"/>
              </a:ext>
            </a:extLst>
          </p:cNvPr>
          <p:cNvCxnSpPr>
            <a:cxnSpLocks/>
          </p:cNvCxnSpPr>
          <p:nvPr/>
        </p:nvCxnSpPr>
        <p:spPr>
          <a:xfrm flipV="1">
            <a:off x="7974411" y="2299760"/>
            <a:ext cx="0" cy="14019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59D04CE-0587-8B4A-9F03-26A703E9FC10}"/>
              </a:ext>
            </a:extLst>
          </p:cNvPr>
          <p:cNvCxnSpPr>
            <a:cxnSpLocks/>
          </p:cNvCxnSpPr>
          <p:nvPr/>
        </p:nvCxnSpPr>
        <p:spPr>
          <a:xfrm flipH="1" flipV="1">
            <a:off x="4844519" y="3701692"/>
            <a:ext cx="3129892" cy="48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97EE1BF-AD74-14DA-9545-D123B335437C}"/>
              </a:ext>
            </a:extLst>
          </p:cNvPr>
          <p:cNvCxnSpPr>
            <a:cxnSpLocks/>
          </p:cNvCxnSpPr>
          <p:nvPr/>
        </p:nvCxnSpPr>
        <p:spPr>
          <a:xfrm flipV="1">
            <a:off x="4834580" y="3683463"/>
            <a:ext cx="7094" cy="24878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BCE52558-C072-BC9B-2D57-E5157CFF26B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646905" y="3114031"/>
            <a:ext cx="327506" cy="28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5D613E1-C41E-7F29-912E-C530FE7437D5}"/>
              </a:ext>
            </a:extLst>
          </p:cNvPr>
          <p:cNvSpPr txBox="1"/>
          <p:nvPr/>
        </p:nvSpPr>
        <p:spPr>
          <a:xfrm>
            <a:off x="6293396" y="3801991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&lt;Table&gt;</a:t>
            </a:r>
            <a:endParaRPr lang="ko-KR" altLang="en-US" sz="1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D15039E-5A35-00CC-13C8-532E7A5BF9CA}"/>
              </a:ext>
            </a:extLst>
          </p:cNvPr>
          <p:cNvSpPr txBox="1"/>
          <p:nvPr/>
        </p:nvSpPr>
        <p:spPr>
          <a:xfrm>
            <a:off x="10944410" y="3803529"/>
            <a:ext cx="87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※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단위</a:t>
            </a:r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:cm</a:t>
            </a:r>
            <a:endParaRPr lang="ko-KR" altLang="en-US" sz="1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12" name="순서도: 수행의 시작/종료 211">
            <a:extLst>
              <a:ext uri="{FF2B5EF4-FFF2-40B4-BE49-F238E27FC236}">
                <a16:creationId xmlns:a16="http://schemas.microsoft.com/office/drawing/2014/main" id="{4CE2DA30-32A4-1402-6D9C-948668169916}"/>
              </a:ext>
            </a:extLst>
          </p:cNvPr>
          <p:cNvSpPr/>
          <p:nvPr/>
        </p:nvSpPr>
        <p:spPr>
          <a:xfrm>
            <a:off x="1747775" y="1173782"/>
            <a:ext cx="1810122" cy="523327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 Rounded MT Bold" panose="020F0704030504030204" pitchFamily="34" charset="0"/>
              </a:rPr>
              <a:t>IG ON</a:t>
            </a:r>
            <a:endParaRPr lang="en-US" altLang="ko-KR" sz="11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(switch)</a:t>
            </a:r>
            <a:endParaRPr lang="ko-KR" altLang="en-US" sz="11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13211DC-896D-C946-D602-7D9EB69E104B}"/>
              </a:ext>
            </a:extLst>
          </p:cNvPr>
          <p:cNvSpPr txBox="1"/>
          <p:nvPr/>
        </p:nvSpPr>
        <p:spPr>
          <a:xfrm>
            <a:off x="8487354" y="4950337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※RED RGB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사용 불가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모터 핀 공용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4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0EAFBB22-AF49-18E3-88F1-97FAD7407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04" b="96089" l="13645" r="86176">
                        <a14:foregroundMark x1="13824" y1="94972" x2="15619" y2="28771"/>
                        <a14:foregroundMark x1="15619" y1="28771" x2="14004" y2="15363"/>
                        <a14:foregroundMark x1="14004" y1="15363" x2="43088" y2="4190"/>
                        <a14:foregroundMark x1="43088" y1="4190" x2="72172" y2="8101"/>
                        <a14:foregroundMark x1="72172" y1="8101" x2="82944" y2="27095"/>
                        <a14:foregroundMark x1="82944" y1="27095" x2="85996" y2="63408"/>
                        <a14:foregroundMark x1="85996" y1="63408" x2="85637" y2="81564"/>
                        <a14:foregroundMark x1="85637" y1="81564" x2="76481" y2="92179"/>
                        <a14:foregroundMark x1="76481" y1="92179" x2="13824" y2="94134"/>
                        <a14:foregroundMark x1="49910" y1="29888" x2="51885" y2="23184"/>
                        <a14:foregroundMark x1="51885" y1="23184" x2="51885" y2="23184"/>
                        <a14:foregroundMark x1="83124" y1="65084" x2="83842" y2="60615"/>
                        <a14:foregroundMark x1="84919" y1="87151" x2="86535" y2="55307"/>
                        <a14:foregroundMark x1="86535" y1="55307" x2="86355" y2="37989"/>
                        <a14:foregroundMark x1="86355" y1="37989" x2="86355" y2="32961"/>
                        <a14:foregroundMark x1="15081" y1="6983" x2="41472" y2="7263"/>
                        <a14:foregroundMark x1="17953" y1="39385" x2="19569" y2="10615"/>
                        <a14:foregroundMark x1="36625" y1="21508" x2="39677" y2="18715"/>
                        <a14:foregroundMark x1="39677" y1="18715" x2="39677" y2="18715"/>
                        <a14:foregroundMark x1="15619" y1="96089" x2="21005" y2="84916"/>
                        <a14:foregroundMark x1="21005" y1="84916" x2="21005" y2="84916"/>
                        <a14:foregroundMark x1="30521" y1="56983" x2="44524" y2="59777"/>
                        <a14:foregroundMark x1="77020" y1="62849" x2="80969" y2="63408"/>
                        <a14:foregroundMark x1="73250" y1="34358" x2="81329" y2="37709"/>
                        <a14:foregroundMark x1="23160" y1="18156" x2="29982" y2="18994"/>
                      </a14:backgroundRemoval>
                    </a14:imgEffect>
                    <a14:imgEffect>
                      <a14:saturation sa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 rot="5400000">
            <a:off x="198392" y="1252431"/>
            <a:ext cx="4771181" cy="35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BA09B46-E21E-27AC-65E7-81EADF788435}"/>
              </a:ext>
            </a:extLst>
          </p:cNvPr>
          <p:cNvSpPr/>
          <p:nvPr/>
        </p:nvSpPr>
        <p:spPr>
          <a:xfrm>
            <a:off x="3157202" y="2939881"/>
            <a:ext cx="425303" cy="4029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46983EA-2520-D57B-EE0B-1A7A897E3C69}"/>
              </a:ext>
            </a:extLst>
          </p:cNvPr>
          <p:cNvSpPr/>
          <p:nvPr/>
        </p:nvSpPr>
        <p:spPr>
          <a:xfrm>
            <a:off x="3508255" y="2065165"/>
            <a:ext cx="307523" cy="316826"/>
          </a:xfrm>
          <a:prstGeom prst="ellipse">
            <a:avLst/>
          </a:prstGeom>
          <a:solidFill>
            <a:srgbClr val="261CEC"/>
          </a:solidFill>
          <a:ln w="28575"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BD51E0-EC19-6054-9597-26E7632F4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60426" y="5384702"/>
            <a:ext cx="1723557" cy="1249184"/>
          </a:xfrm>
          <a:prstGeom prst="rect">
            <a:avLst/>
          </a:prstGeom>
        </p:spPr>
      </p:pic>
      <p:sp>
        <p:nvSpPr>
          <p:cNvPr id="20" name="원호 19">
            <a:extLst>
              <a:ext uri="{FF2B5EF4-FFF2-40B4-BE49-F238E27FC236}">
                <a16:creationId xmlns:a16="http://schemas.microsoft.com/office/drawing/2014/main" id="{84207038-2780-A3DC-849E-08929FBD16DA}"/>
              </a:ext>
            </a:extLst>
          </p:cNvPr>
          <p:cNvSpPr/>
          <p:nvPr/>
        </p:nvSpPr>
        <p:spPr>
          <a:xfrm rot="2769831">
            <a:off x="1797488" y="3423351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02C2E299-1F30-D858-B9AE-6609289B0EC1}"/>
              </a:ext>
            </a:extLst>
          </p:cNvPr>
          <p:cNvSpPr/>
          <p:nvPr/>
        </p:nvSpPr>
        <p:spPr>
          <a:xfrm rot="2937669">
            <a:off x="1492395" y="5432899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892078CC-4FCB-BFB1-59C6-5892D7BE80CD}"/>
              </a:ext>
            </a:extLst>
          </p:cNvPr>
          <p:cNvSpPr/>
          <p:nvPr/>
        </p:nvSpPr>
        <p:spPr>
          <a:xfrm rot="2937669">
            <a:off x="1623873" y="5432899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E8A5461B-E4DC-D1FD-E0B9-ED29851BDFC2}"/>
              </a:ext>
            </a:extLst>
          </p:cNvPr>
          <p:cNvSpPr/>
          <p:nvPr/>
        </p:nvSpPr>
        <p:spPr>
          <a:xfrm rot="2937669">
            <a:off x="1755351" y="5432899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3557F743-BF0D-2EA8-A4E2-5D884AC25032}"/>
              </a:ext>
            </a:extLst>
          </p:cNvPr>
          <p:cNvSpPr/>
          <p:nvPr/>
        </p:nvSpPr>
        <p:spPr>
          <a:xfrm rot="2937669">
            <a:off x="1886829" y="5432899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64CCC062-7DBF-4842-942E-DE96D0B8BA7F}"/>
              </a:ext>
            </a:extLst>
          </p:cNvPr>
          <p:cNvSpPr/>
          <p:nvPr/>
        </p:nvSpPr>
        <p:spPr>
          <a:xfrm rot="2937669">
            <a:off x="2018307" y="5432899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93731FA8-68B7-E58F-EAB5-5DC6DECBF882}"/>
              </a:ext>
            </a:extLst>
          </p:cNvPr>
          <p:cNvSpPr/>
          <p:nvPr/>
        </p:nvSpPr>
        <p:spPr>
          <a:xfrm rot="2937669">
            <a:off x="2149785" y="5432899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E813EFE4-3D9E-1451-9D26-44E5AE57BA2C}"/>
              </a:ext>
            </a:extLst>
          </p:cNvPr>
          <p:cNvSpPr/>
          <p:nvPr/>
        </p:nvSpPr>
        <p:spPr>
          <a:xfrm rot="2937669">
            <a:off x="2281263" y="5432899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E4BDEBA4-F03D-9433-4BDB-61A8D30BE55A}"/>
              </a:ext>
            </a:extLst>
          </p:cNvPr>
          <p:cNvSpPr/>
          <p:nvPr/>
        </p:nvSpPr>
        <p:spPr>
          <a:xfrm rot="2937669">
            <a:off x="2412741" y="5432899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106AFA80-D536-67B8-8971-E0E780BBA188}"/>
              </a:ext>
            </a:extLst>
          </p:cNvPr>
          <p:cNvSpPr/>
          <p:nvPr/>
        </p:nvSpPr>
        <p:spPr>
          <a:xfrm rot="2937669">
            <a:off x="2544216" y="5432899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EDE65BB9-4FAE-32F0-96D1-73A0A161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 simulation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-1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F02853-D916-2406-B24A-AC151DC5B065}"/>
              </a:ext>
            </a:extLst>
          </p:cNvPr>
          <p:cNvGrpSpPr/>
          <p:nvPr/>
        </p:nvGrpSpPr>
        <p:grpSpPr>
          <a:xfrm>
            <a:off x="5803860" y="825002"/>
            <a:ext cx="5634601" cy="1352165"/>
            <a:chOff x="484105" y="1535283"/>
            <a:chExt cx="10337840" cy="2365675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9CB7E13-5A3B-C512-A7B9-17D204E7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0858" y="2517494"/>
              <a:ext cx="4769565" cy="17177"/>
            </a:xfrm>
            <a:prstGeom prst="straightConnector1">
              <a:avLst/>
            </a:prstGeom>
            <a:ln w="44450">
              <a:solidFill>
                <a:schemeClr val="bg1">
                  <a:lumMod val="9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연결선: 구부러짐 4">
              <a:extLst>
                <a:ext uri="{FF2B5EF4-FFF2-40B4-BE49-F238E27FC236}">
                  <a16:creationId xmlns:a16="http://schemas.microsoft.com/office/drawing/2014/main" id="{066A42F2-B634-436D-D8AC-F160D11B3F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84668" y="1919873"/>
              <a:ext cx="5925279" cy="384108"/>
            </a:xfrm>
            <a:prstGeom prst="curvedConnector3">
              <a:avLst>
                <a:gd name="adj1" fmla="val 43608"/>
              </a:avLst>
            </a:prstGeom>
            <a:ln w="44450">
              <a:solidFill>
                <a:srgbClr val="FFC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4C543C-7D5D-285D-325B-B118D6336022}"/>
                </a:ext>
              </a:extLst>
            </p:cNvPr>
            <p:cNvSpPr txBox="1"/>
            <p:nvPr/>
          </p:nvSpPr>
          <p:spPr>
            <a:xfrm>
              <a:off x="9789140" y="2111927"/>
              <a:ext cx="1032805" cy="5330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C000"/>
                  </a:solidFill>
                  <a:latin typeface="맑은 고딕" panose="020B0503020000020004" pitchFamily="50" charset="-127"/>
                </a:rPr>
                <a:t>30~</a:t>
              </a:r>
              <a:endParaRPr lang="ko-KR" altLang="en-US" sz="12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653397C4-CAF3-2CEE-3D69-62EE77F2AB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5147" y="2931366"/>
              <a:ext cx="984349" cy="621583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chemeClr val="bg1">
                  <a:lumMod val="9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FE93B50-3EC1-D777-130A-5D92D0C7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158258" y="1535283"/>
              <a:ext cx="1663685" cy="6070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7279C62-96C8-457D-C712-88DAF2B3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7678473" y="2145374"/>
              <a:ext cx="1663685" cy="60702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40BBD21-07D6-7820-D2E2-143CEC3D4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4084599" y="3293938"/>
              <a:ext cx="1663685" cy="607020"/>
            </a:xfrm>
            <a:prstGeom prst="rect">
              <a:avLst/>
            </a:prstGeom>
          </p:spPr>
        </p:pic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DEAC8A5C-83EF-34E5-1BCC-3C6A0B8A85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9220" y="2777732"/>
              <a:ext cx="2934672" cy="39885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chemeClr val="bg1">
                  <a:lumMod val="9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2897519-1C4A-3510-BE07-FC4708F2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6019340" y="2822159"/>
              <a:ext cx="1663685" cy="6070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CDB53B4-AADF-36EA-B8F0-25ABF140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484105" y="1872731"/>
              <a:ext cx="2823263" cy="1284789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40C88D5-2ACB-FE7C-9E40-40A99D921B18}"/>
              </a:ext>
            </a:extLst>
          </p:cNvPr>
          <p:cNvSpPr txBox="1"/>
          <p:nvPr/>
        </p:nvSpPr>
        <p:spPr>
          <a:xfrm>
            <a:off x="5735638" y="3083046"/>
            <a:ext cx="5313362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1) 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물체와의 거리가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30cm 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이상일 때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RGB : WHITE(Cyan)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MOTOR : 100%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BUZZER : </a:t>
            </a:r>
            <a:r>
              <a:rPr lang="ko-KR" altLang="en-US" sz="24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미작동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39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6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7C44D67A-8E0E-43F5-2771-2ACCDF2C9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04" b="96089" l="13645" r="86176">
                        <a14:foregroundMark x1="13824" y1="94972" x2="15619" y2="28771"/>
                        <a14:foregroundMark x1="15619" y1="28771" x2="14004" y2="15363"/>
                        <a14:foregroundMark x1="14004" y1="15363" x2="43088" y2="4190"/>
                        <a14:foregroundMark x1="43088" y1="4190" x2="72172" y2="8101"/>
                        <a14:foregroundMark x1="72172" y1="8101" x2="82944" y2="27095"/>
                        <a14:foregroundMark x1="82944" y1="27095" x2="85996" y2="63408"/>
                        <a14:foregroundMark x1="85996" y1="63408" x2="85637" y2="81564"/>
                        <a14:foregroundMark x1="85637" y1="81564" x2="76481" y2="92179"/>
                        <a14:foregroundMark x1="76481" y1="92179" x2="13824" y2="94134"/>
                        <a14:foregroundMark x1="49910" y1="29888" x2="51885" y2="23184"/>
                        <a14:foregroundMark x1="51885" y1="23184" x2="51885" y2="23184"/>
                        <a14:foregroundMark x1="83124" y1="65084" x2="83842" y2="60615"/>
                        <a14:foregroundMark x1="84919" y1="87151" x2="86535" y2="55307"/>
                        <a14:foregroundMark x1="86535" y1="55307" x2="86355" y2="37989"/>
                        <a14:foregroundMark x1="86355" y1="37989" x2="86355" y2="32961"/>
                        <a14:foregroundMark x1="15081" y1="6983" x2="41472" y2="7263"/>
                        <a14:foregroundMark x1="17953" y1="39385" x2="19569" y2="10615"/>
                        <a14:foregroundMark x1="36625" y1="21508" x2="39677" y2="18715"/>
                        <a14:foregroundMark x1="39677" y1="18715" x2="39677" y2="18715"/>
                        <a14:foregroundMark x1="15619" y1="96089" x2="21005" y2="84916"/>
                        <a14:foregroundMark x1="21005" y1="84916" x2="21005" y2="84916"/>
                        <a14:foregroundMark x1="30521" y1="56983" x2="44524" y2="59777"/>
                        <a14:foregroundMark x1="77020" y1="62849" x2="80969" y2="63408"/>
                        <a14:foregroundMark x1="73250" y1="34358" x2="81329" y2="37709"/>
                        <a14:foregroundMark x1="23160" y1="18156" x2="29982" y2="18994"/>
                      </a14:backgroundRemoval>
                    </a14:imgEffect>
                    <a14:imgEffect>
                      <a14:saturation sa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 rot="5400000">
            <a:off x="189190" y="1251242"/>
            <a:ext cx="4771182" cy="35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CB8D269-FA04-200A-B155-41CD46AE508A}"/>
              </a:ext>
            </a:extLst>
          </p:cNvPr>
          <p:cNvSpPr/>
          <p:nvPr/>
        </p:nvSpPr>
        <p:spPr>
          <a:xfrm>
            <a:off x="3148000" y="2938692"/>
            <a:ext cx="425303" cy="402974"/>
          </a:xfrm>
          <a:prstGeom prst="ellipse">
            <a:avLst/>
          </a:prstGeom>
          <a:solidFill>
            <a:srgbClr val="66FF33"/>
          </a:solidFill>
          <a:ln w="28575"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F43BD7-2623-EF94-7D17-2F840234C3AC}"/>
              </a:ext>
            </a:extLst>
          </p:cNvPr>
          <p:cNvSpPr/>
          <p:nvPr/>
        </p:nvSpPr>
        <p:spPr>
          <a:xfrm>
            <a:off x="3499053" y="2063976"/>
            <a:ext cx="307523" cy="316826"/>
          </a:xfrm>
          <a:prstGeom prst="ellipse">
            <a:avLst/>
          </a:prstGeom>
          <a:solidFill>
            <a:srgbClr val="261CEC"/>
          </a:solidFill>
          <a:ln w="28575"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AC5E9DE1-D8F9-45AE-4279-1DB3BB54B813}"/>
              </a:ext>
            </a:extLst>
          </p:cNvPr>
          <p:cNvSpPr/>
          <p:nvPr/>
        </p:nvSpPr>
        <p:spPr>
          <a:xfrm rot="2769831">
            <a:off x="1788286" y="3418849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3C991878-2720-4F0B-0841-64FD7E32B455}"/>
              </a:ext>
            </a:extLst>
          </p:cNvPr>
          <p:cNvSpPr/>
          <p:nvPr/>
        </p:nvSpPr>
        <p:spPr>
          <a:xfrm rot="2769831">
            <a:off x="1905899" y="3418849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B339A34B-9E1F-332E-90FC-2EC14CD13C94}"/>
              </a:ext>
            </a:extLst>
          </p:cNvPr>
          <p:cNvSpPr/>
          <p:nvPr/>
        </p:nvSpPr>
        <p:spPr>
          <a:xfrm rot="2769831">
            <a:off x="2023512" y="3418849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9839601-CF84-6FC2-F2CB-A86893480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51224" y="5383513"/>
            <a:ext cx="1723557" cy="1249184"/>
          </a:xfrm>
          <a:prstGeom prst="rect">
            <a:avLst/>
          </a:prstGeom>
        </p:spPr>
      </p:pic>
      <p:sp>
        <p:nvSpPr>
          <p:cNvPr id="44" name="원호 43">
            <a:extLst>
              <a:ext uri="{FF2B5EF4-FFF2-40B4-BE49-F238E27FC236}">
                <a16:creationId xmlns:a16="http://schemas.microsoft.com/office/drawing/2014/main" id="{4AF2417B-5979-A7E2-1776-AADC53DCECD4}"/>
              </a:ext>
            </a:extLst>
          </p:cNvPr>
          <p:cNvSpPr/>
          <p:nvPr/>
        </p:nvSpPr>
        <p:spPr>
          <a:xfrm rot="2937669">
            <a:off x="1483193" y="5434144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131F51F7-E4E5-ECBB-40C7-475CF210F36F}"/>
              </a:ext>
            </a:extLst>
          </p:cNvPr>
          <p:cNvSpPr/>
          <p:nvPr/>
        </p:nvSpPr>
        <p:spPr>
          <a:xfrm rot="2937669">
            <a:off x="1622406" y="5434144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AC05EBB4-7043-F18F-8087-9E90220E695F}"/>
              </a:ext>
            </a:extLst>
          </p:cNvPr>
          <p:cNvSpPr/>
          <p:nvPr/>
        </p:nvSpPr>
        <p:spPr>
          <a:xfrm rot="2937669">
            <a:off x="1761619" y="5434144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6413500A-E2BA-CA33-1549-DBE985EE6657}"/>
              </a:ext>
            </a:extLst>
          </p:cNvPr>
          <p:cNvSpPr/>
          <p:nvPr/>
        </p:nvSpPr>
        <p:spPr>
          <a:xfrm rot="2937669">
            <a:off x="1900832" y="5434144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397219A7-8778-20CC-C47F-8A61D7231762}"/>
              </a:ext>
            </a:extLst>
          </p:cNvPr>
          <p:cNvSpPr/>
          <p:nvPr/>
        </p:nvSpPr>
        <p:spPr>
          <a:xfrm rot="2937669">
            <a:off x="2040044" y="5434144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F02853-D916-2406-B24A-AC151DC5B065}"/>
              </a:ext>
            </a:extLst>
          </p:cNvPr>
          <p:cNvGrpSpPr/>
          <p:nvPr/>
        </p:nvGrpSpPr>
        <p:grpSpPr>
          <a:xfrm>
            <a:off x="5786479" y="814143"/>
            <a:ext cx="5660943" cy="1359250"/>
            <a:chOff x="484105" y="1535283"/>
            <a:chExt cx="10337838" cy="2365675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9CB7E13-5A3B-C512-A7B9-17D204E7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0858" y="2517494"/>
              <a:ext cx="4769565" cy="17177"/>
            </a:xfrm>
            <a:prstGeom prst="straightConnector1">
              <a:avLst/>
            </a:prstGeom>
            <a:ln w="44450">
              <a:solidFill>
                <a:srgbClr val="00B050">
                  <a:alpha val="60000"/>
                </a:srgb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연결선: 구부러짐 4">
              <a:extLst>
                <a:ext uri="{FF2B5EF4-FFF2-40B4-BE49-F238E27FC236}">
                  <a16:creationId xmlns:a16="http://schemas.microsoft.com/office/drawing/2014/main" id="{066A42F2-B634-436D-D8AC-F160D11B3F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84668" y="1919873"/>
              <a:ext cx="5925279" cy="384108"/>
            </a:xfrm>
            <a:prstGeom prst="curvedConnector3">
              <a:avLst>
                <a:gd name="adj1" fmla="val 43608"/>
              </a:avLst>
            </a:prstGeom>
            <a:ln w="44450">
              <a:solidFill>
                <a:schemeClr val="bg1">
                  <a:lumMod val="8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AEB597-6544-23CF-0BA7-60C914F04B3A}"/>
                </a:ext>
              </a:extLst>
            </p:cNvPr>
            <p:cNvSpPr txBox="1"/>
            <p:nvPr/>
          </p:nvSpPr>
          <p:spPr>
            <a:xfrm>
              <a:off x="7868691" y="2678400"/>
              <a:ext cx="1289566" cy="573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50"/>
                  </a:solidFill>
                  <a:latin typeface="맑은 고딕" panose="020B0503020000020004" pitchFamily="50" charset="-127"/>
                </a:rPr>
                <a:t>20~30</a:t>
              </a:r>
              <a:endParaRPr lang="ko-KR" altLang="en-US" sz="1200" dirty="0">
                <a:solidFill>
                  <a:srgbClr val="00B050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653397C4-CAF3-2CEE-3D69-62EE77F2AB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5147" y="2931366"/>
              <a:ext cx="984349" cy="621583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chemeClr val="bg1">
                  <a:lumMod val="8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FE93B50-3EC1-D777-130A-5D92D0C7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9158258" y="1535283"/>
              <a:ext cx="1663685" cy="6070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7279C62-96C8-457D-C712-88DAF2B3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78473" y="2145374"/>
              <a:ext cx="1663685" cy="60702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40BBD21-07D6-7820-D2E2-143CEC3D4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4084599" y="3293938"/>
              <a:ext cx="1663685" cy="607020"/>
            </a:xfrm>
            <a:prstGeom prst="rect">
              <a:avLst/>
            </a:prstGeom>
          </p:spPr>
        </p:pic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DEAC8A5C-83EF-34E5-1BCC-3C6A0B8A85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9220" y="2777732"/>
              <a:ext cx="2934672" cy="39885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chemeClr val="bg1">
                  <a:lumMod val="8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2897519-1C4A-3510-BE07-FC4708F2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6019340" y="2822159"/>
              <a:ext cx="1663685" cy="6070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CDB53B4-AADF-36EA-B8F0-25ABF140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484105" y="1872731"/>
              <a:ext cx="2823263" cy="1284789"/>
            </a:xfrm>
            <a:prstGeom prst="rect">
              <a:avLst/>
            </a:prstGeom>
          </p:spPr>
        </p:pic>
      </p:grpSp>
      <p:sp>
        <p:nvSpPr>
          <p:cNvPr id="22" name="부제목 1">
            <a:extLst>
              <a:ext uri="{FF2B5EF4-FFF2-40B4-BE49-F238E27FC236}">
                <a16:creationId xmlns:a16="http://schemas.microsoft.com/office/drawing/2014/main" id="{643F4177-98B8-E326-DC82-2709F06F5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 simulation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-2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488E51-410D-0563-F36E-22CDFE7DDDF0}"/>
              </a:ext>
            </a:extLst>
          </p:cNvPr>
          <p:cNvSpPr txBox="1"/>
          <p:nvPr/>
        </p:nvSpPr>
        <p:spPr>
          <a:xfrm>
            <a:off x="5735637" y="3083046"/>
            <a:ext cx="5341937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2) 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물체와의 거리가</a:t>
            </a:r>
            <a:r>
              <a:rPr lang="ko-KR" altLang="en-US" sz="2400" b="1" dirty="0">
                <a:solidFill>
                  <a:srgbClr val="00B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00B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20~30cm 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일 때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RGB : </a:t>
            </a:r>
            <a:r>
              <a:rPr lang="en-US" altLang="ko-KR" sz="2400" dirty="0">
                <a:solidFill>
                  <a:srgbClr val="00B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GREEN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MOTOR : 70%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BUZZER 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음높이 저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(294 Hz)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                     </a:t>
            </a:r>
            <a:r>
              <a:rPr lang="ko-KR" altLang="en-US" sz="24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음간격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대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약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0.2 sec)</a:t>
            </a:r>
          </a:p>
        </p:txBody>
      </p:sp>
    </p:spTree>
    <p:extLst>
      <p:ext uri="{BB962C8B-B14F-4D97-AF65-F5344CB8AC3E}">
        <p14:creationId xmlns:p14="http://schemas.microsoft.com/office/powerpoint/2010/main" val="34932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20" grpId="0" animBg="1"/>
      <p:bldP spid="32" grpId="0" animBg="1"/>
      <p:bldP spid="33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CFFF50CC-918C-037E-D922-994B240C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51224" y="5383513"/>
            <a:ext cx="1723557" cy="124918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5F02853-D916-2406-B24A-AC151DC5B065}"/>
              </a:ext>
            </a:extLst>
          </p:cNvPr>
          <p:cNvGrpSpPr/>
          <p:nvPr/>
        </p:nvGrpSpPr>
        <p:grpSpPr>
          <a:xfrm>
            <a:off x="5769255" y="791680"/>
            <a:ext cx="5690628" cy="1364491"/>
            <a:chOff x="484105" y="1535283"/>
            <a:chExt cx="10337838" cy="2365675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9CB7E13-5A3B-C512-A7B9-17D204E7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0858" y="2517494"/>
              <a:ext cx="4769565" cy="17177"/>
            </a:xfrm>
            <a:prstGeom prst="straightConnector1">
              <a:avLst/>
            </a:prstGeom>
            <a:ln w="44450">
              <a:solidFill>
                <a:schemeClr val="bg1">
                  <a:lumMod val="8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연결선: 구부러짐 4">
              <a:extLst>
                <a:ext uri="{FF2B5EF4-FFF2-40B4-BE49-F238E27FC236}">
                  <a16:creationId xmlns:a16="http://schemas.microsoft.com/office/drawing/2014/main" id="{066A42F2-B634-436D-D8AC-F160D11B3F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84668" y="1919873"/>
              <a:ext cx="5925279" cy="384108"/>
            </a:xfrm>
            <a:prstGeom prst="curvedConnector3">
              <a:avLst>
                <a:gd name="adj1" fmla="val 43608"/>
              </a:avLst>
            </a:prstGeom>
            <a:ln w="44450">
              <a:solidFill>
                <a:schemeClr val="bg1">
                  <a:lumMod val="65000"/>
                  <a:alpha val="7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653397C4-CAF3-2CEE-3D69-62EE77F2AB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5147" y="2931366"/>
              <a:ext cx="984349" cy="621583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chemeClr val="bg1">
                  <a:lumMod val="8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FE93B50-3EC1-D777-130A-5D92D0C7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9158259" y="1535283"/>
              <a:ext cx="1663684" cy="6070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7279C62-96C8-457D-C712-88DAF2B3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7678473" y="2145374"/>
              <a:ext cx="1663685" cy="60702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40BBD21-07D6-7820-D2E2-143CEC3D4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4084599" y="3293938"/>
              <a:ext cx="1663685" cy="607020"/>
            </a:xfrm>
            <a:prstGeom prst="rect">
              <a:avLst/>
            </a:prstGeom>
          </p:spPr>
        </p:pic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DEAC8A5C-83EF-34E5-1BCC-3C6A0B8A85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9220" y="2777732"/>
              <a:ext cx="2934672" cy="39885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0000FF">
                  <a:alpha val="70000"/>
                </a:srgb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73B8E-A2F6-10AA-E103-2517632CEAE6}"/>
                </a:ext>
              </a:extLst>
            </p:cNvPr>
            <p:cNvSpPr txBox="1"/>
            <p:nvPr/>
          </p:nvSpPr>
          <p:spPr>
            <a:xfrm>
              <a:off x="6373168" y="3413461"/>
              <a:ext cx="1188713" cy="475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00FF"/>
                  </a:solidFill>
                  <a:latin typeface="맑은 고딕" panose="020B0503020000020004" pitchFamily="50" charset="-127"/>
                </a:rPr>
                <a:t>10~20</a:t>
              </a:r>
              <a:endParaRPr lang="ko-KR" altLang="en-US" sz="1200" dirty="0">
                <a:solidFill>
                  <a:srgbClr val="0000FF"/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2897519-1C4A-3510-BE07-FC4708F2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9340" y="2822159"/>
              <a:ext cx="1663685" cy="6070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CDB53B4-AADF-36EA-B8F0-25ABF140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84105" y="1872731"/>
              <a:ext cx="2823263" cy="1284789"/>
            </a:xfrm>
            <a:prstGeom prst="rect">
              <a:avLst/>
            </a:prstGeom>
          </p:spPr>
        </p:pic>
      </p:grpSp>
      <p:sp>
        <p:nvSpPr>
          <p:cNvPr id="19" name="부제목 1">
            <a:extLst>
              <a:ext uri="{FF2B5EF4-FFF2-40B4-BE49-F238E27FC236}">
                <a16:creationId xmlns:a16="http://schemas.microsoft.com/office/drawing/2014/main" id="{534FBC78-CF28-FAD2-F3F4-44AF07775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 simulation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-3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CCDA9884-608A-81C5-FE0A-8E2A34236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704" b="96089" l="13645" r="86176">
                        <a14:foregroundMark x1="13824" y1="94972" x2="15619" y2="28771"/>
                        <a14:foregroundMark x1="15619" y1="28771" x2="14004" y2="15363"/>
                        <a14:foregroundMark x1="14004" y1="15363" x2="43088" y2="4190"/>
                        <a14:foregroundMark x1="43088" y1="4190" x2="72172" y2="8101"/>
                        <a14:foregroundMark x1="72172" y1="8101" x2="82944" y2="27095"/>
                        <a14:foregroundMark x1="82944" y1="27095" x2="85996" y2="63408"/>
                        <a14:foregroundMark x1="85996" y1="63408" x2="85637" y2="81564"/>
                        <a14:foregroundMark x1="85637" y1="81564" x2="76481" y2="92179"/>
                        <a14:foregroundMark x1="76481" y1="92179" x2="13824" y2="94134"/>
                        <a14:foregroundMark x1="49910" y1="29888" x2="51885" y2="23184"/>
                        <a14:foregroundMark x1="51885" y1="23184" x2="51885" y2="23184"/>
                        <a14:foregroundMark x1="83124" y1="65084" x2="83842" y2="60615"/>
                        <a14:foregroundMark x1="84919" y1="87151" x2="86535" y2="55307"/>
                        <a14:foregroundMark x1="86535" y1="55307" x2="86355" y2="37989"/>
                        <a14:foregroundMark x1="86355" y1="37989" x2="86355" y2="32961"/>
                        <a14:foregroundMark x1="15081" y1="6983" x2="41472" y2="7263"/>
                        <a14:foregroundMark x1="17953" y1="39385" x2="19569" y2="10615"/>
                        <a14:foregroundMark x1="36625" y1="21508" x2="39677" y2="18715"/>
                        <a14:foregroundMark x1="39677" y1="18715" x2="39677" y2="18715"/>
                        <a14:foregroundMark x1="15619" y1="96089" x2="21005" y2="84916"/>
                        <a14:foregroundMark x1="21005" y1="84916" x2="21005" y2="84916"/>
                        <a14:foregroundMark x1="30521" y1="56983" x2="44524" y2="59777"/>
                        <a14:foregroundMark x1="77020" y1="62849" x2="80969" y2="63408"/>
                        <a14:foregroundMark x1="73250" y1="34358" x2="81329" y2="37709"/>
                        <a14:foregroundMark x1="23160" y1="18156" x2="29982" y2="18994"/>
                      </a14:backgroundRemoval>
                    </a14:imgEffect>
                    <a14:imgEffect>
                      <a14:saturation sa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 rot="5400000">
            <a:off x="190162" y="1257954"/>
            <a:ext cx="4771182" cy="35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ED11569-F1F8-ED82-6BCA-35E8E75FF5F6}"/>
              </a:ext>
            </a:extLst>
          </p:cNvPr>
          <p:cNvSpPr/>
          <p:nvPr/>
        </p:nvSpPr>
        <p:spPr>
          <a:xfrm>
            <a:off x="3148972" y="2945404"/>
            <a:ext cx="425303" cy="402974"/>
          </a:xfrm>
          <a:prstGeom prst="ellipse">
            <a:avLst/>
          </a:prstGeom>
          <a:solidFill>
            <a:srgbClr val="261CEC"/>
          </a:solidFill>
          <a:ln w="28575"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4BD652-51F9-289F-4253-D1953BE68BFC}"/>
              </a:ext>
            </a:extLst>
          </p:cNvPr>
          <p:cNvSpPr/>
          <p:nvPr/>
        </p:nvSpPr>
        <p:spPr>
          <a:xfrm>
            <a:off x="3500025" y="2070688"/>
            <a:ext cx="307523" cy="316826"/>
          </a:xfrm>
          <a:prstGeom prst="ellipse">
            <a:avLst/>
          </a:prstGeom>
          <a:solidFill>
            <a:srgbClr val="261CEC"/>
          </a:solidFill>
          <a:ln w="28575"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6CB2BB7A-BA23-55FD-607D-DEA1EA08D9B6}"/>
              </a:ext>
            </a:extLst>
          </p:cNvPr>
          <p:cNvSpPr/>
          <p:nvPr/>
        </p:nvSpPr>
        <p:spPr>
          <a:xfrm rot="2769831">
            <a:off x="1789258" y="3428874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DE7FCF3E-3F64-A339-65C0-8CCBA409D863}"/>
              </a:ext>
            </a:extLst>
          </p:cNvPr>
          <p:cNvSpPr/>
          <p:nvPr/>
        </p:nvSpPr>
        <p:spPr>
          <a:xfrm rot="2769831">
            <a:off x="1901901" y="3422249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E5E5DB1-1402-FEC6-C4F1-CF18F7CE73A2}"/>
              </a:ext>
            </a:extLst>
          </p:cNvPr>
          <p:cNvSpPr/>
          <p:nvPr/>
        </p:nvSpPr>
        <p:spPr>
          <a:xfrm rot="2769831">
            <a:off x="2024484" y="3425564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4DE1F6AD-930D-A246-243E-2CC3E050B0D4}"/>
              </a:ext>
            </a:extLst>
          </p:cNvPr>
          <p:cNvSpPr/>
          <p:nvPr/>
        </p:nvSpPr>
        <p:spPr>
          <a:xfrm rot="2937669">
            <a:off x="1484165" y="5429544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49A6973B-C1D1-912C-E25C-488972ED7587}"/>
              </a:ext>
            </a:extLst>
          </p:cNvPr>
          <p:cNvSpPr/>
          <p:nvPr/>
        </p:nvSpPr>
        <p:spPr>
          <a:xfrm rot="2937669">
            <a:off x="1628211" y="5435599"/>
            <a:ext cx="1321905" cy="1249184"/>
          </a:xfrm>
          <a:prstGeom prst="arc">
            <a:avLst/>
          </a:prstGeom>
          <a:ln w="28575">
            <a:solidFill>
              <a:srgbClr val="FF09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2717FB1-1F05-41BA-CAE6-B3E650F6E71E}"/>
              </a:ext>
            </a:extLst>
          </p:cNvPr>
          <p:cNvSpPr/>
          <p:nvPr/>
        </p:nvSpPr>
        <p:spPr>
          <a:xfrm rot="2769831">
            <a:off x="2147067" y="3421948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E456D35-C713-CFC7-18AF-9F6A365BC8A4}"/>
              </a:ext>
            </a:extLst>
          </p:cNvPr>
          <p:cNvSpPr/>
          <p:nvPr/>
        </p:nvSpPr>
        <p:spPr>
          <a:xfrm rot="2769831">
            <a:off x="2269650" y="3434918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31B353-B027-C110-CDEF-647F2A8C702D}"/>
              </a:ext>
            </a:extLst>
          </p:cNvPr>
          <p:cNvSpPr txBox="1"/>
          <p:nvPr/>
        </p:nvSpPr>
        <p:spPr>
          <a:xfrm>
            <a:off x="5735638" y="3083046"/>
            <a:ext cx="6253162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3) 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물체와의 거리가 </a:t>
            </a:r>
            <a:r>
              <a:rPr lang="en-US" altLang="ko-KR" sz="2400" b="1" dirty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10~20cm 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일 때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RGB : </a:t>
            </a:r>
            <a:r>
              <a:rPr lang="en-US" altLang="ko-KR" sz="2400" b="1" dirty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BLUE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MOTOR : 35%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BUZZER 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음높이 중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(330 Hz)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                     </a:t>
            </a:r>
            <a:r>
              <a:rPr lang="ko-KR" altLang="en-US" sz="24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음간격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중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약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0.1 sec)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58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7" grpId="0" animBg="1"/>
      <p:bldP spid="18" grpId="0" animBg="1"/>
      <p:bldP spid="21" grpId="0" animBg="1"/>
      <p:bldP spid="22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5F02853-D916-2406-B24A-AC151DC5B065}"/>
              </a:ext>
            </a:extLst>
          </p:cNvPr>
          <p:cNvGrpSpPr/>
          <p:nvPr/>
        </p:nvGrpSpPr>
        <p:grpSpPr>
          <a:xfrm>
            <a:off x="5800468" y="809007"/>
            <a:ext cx="5568289" cy="1623095"/>
            <a:chOff x="484105" y="1535283"/>
            <a:chExt cx="10337838" cy="2809088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9CB7E13-5A3B-C512-A7B9-17D204E7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0858" y="2517494"/>
              <a:ext cx="4769565" cy="17177"/>
            </a:xfrm>
            <a:prstGeom prst="straightConnector1">
              <a:avLst/>
            </a:prstGeom>
            <a:ln w="44450">
              <a:solidFill>
                <a:schemeClr val="bg1">
                  <a:lumMod val="8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연결선: 구부러짐 4">
              <a:extLst>
                <a:ext uri="{FF2B5EF4-FFF2-40B4-BE49-F238E27FC236}">
                  <a16:creationId xmlns:a16="http://schemas.microsoft.com/office/drawing/2014/main" id="{066A42F2-B634-436D-D8AC-F160D11B3F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84668" y="1919873"/>
              <a:ext cx="5925279" cy="384108"/>
            </a:xfrm>
            <a:prstGeom prst="curvedConnector3">
              <a:avLst>
                <a:gd name="adj1" fmla="val 43608"/>
              </a:avLst>
            </a:prstGeom>
            <a:ln w="44450">
              <a:solidFill>
                <a:schemeClr val="bg1">
                  <a:lumMod val="85000"/>
                  <a:alpha val="7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DF61FC-9713-C065-B092-9BF74ADEB3B5}"/>
                </a:ext>
              </a:extLst>
            </p:cNvPr>
            <p:cNvSpPr txBox="1"/>
            <p:nvPr/>
          </p:nvSpPr>
          <p:spPr>
            <a:xfrm>
              <a:off x="4439079" y="3864969"/>
              <a:ext cx="1663684" cy="47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6666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~10</a:t>
              </a:r>
              <a:endParaRPr lang="en-US" altLang="ko-KR" sz="1200" dirty="0">
                <a:solidFill>
                  <a:srgbClr val="FF6666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653397C4-CAF3-2CEE-3D69-62EE77F2AB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5147" y="2931366"/>
              <a:ext cx="984349" cy="621583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>
                  <a:alpha val="70000"/>
                </a:srgb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FE93B50-3EC1-D777-130A-5D92D0C7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9158258" y="1535283"/>
              <a:ext cx="1663685" cy="6070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7279C62-96C8-457D-C712-88DAF2B3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7678473" y="2145374"/>
              <a:ext cx="1663685" cy="60702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40BBD21-07D6-7820-D2E2-143CEC3D4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84599" y="3293938"/>
              <a:ext cx="1663685" cy="607020"/>
            </a:xfrm>
            <a:prstGeom prst="rect">
              <a:avLst/>
            </a:prstGeom>
          </p:spPr>
        </p:pic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DEAC8A5C-83EF-34E5-1BCC-3C6A0B8A85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9220" y="2777732"/>
              <a:ext cx="2934672" cy="39885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chemeClr val="bg1">
                  <a:lumMod val="8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2897519-1C4A-3510-BE07-FC4708F2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6019340" y="2822159"/>
              <a:ext cx="1663685" cy="6070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CDB53B4-AADF-36EA-B8F0-25ABF140B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84105" y="1872731"/>
              <a:ext cx="2823263" cy="1284789"/>
            </a:xfrm>
            <a:prstGeom prst="rect">
              <a:avLst/>
            </a:prstGeom>
          </p:spPr>
        </p:pic>
      </p:grpSp>
      <p:sp>
        <p:nvSpPr>
          <p:cNvPr id="19" name="부제목 1">
            <a:extLst>
              <a:ext uri="{FF2B5EF4-FFF2-40B4-BE49-F238E27FC236}">
                <a16:creationId xmlns:a16="http://schemas.microsoft.com/office/drawing/2014/main" id="{DC8B0C3C-44E1-70E4-90D4-EAEAC6CC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 simulation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-4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979723C9-6B82-6575-AE29-51E249224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04" b="96089" l="13645" r="86176">
                        <a14:foregroundMark x1="13824" y1="94972" x2="15619" y2="28771"/>
                        <a14:foregroundMark x1="15619" y1="28771" x2="14004" y2="15363"/>
                        <a14:foregroundMark x1="14004" y1="15363" x2="43088" y2="4190"/>
                        <a14:foregroundMark x1="43088" y1="4190" x2="72172" y2="8101"/>
                        <a14:foregroundMark x1="72172" y1="8101" x2="82944" y2="27095"/>
                        <a14:foregroundMark x1="82944" y1="27095" x2="85996" y2="63408"/>
                        <a14:foregroundMark x1="85996" y1="63408" x2="85637" y2="81564"/>
                        <a14:foregroundMark x1="85637" y1="81564" x2="76481" y2="92179"/>
                        <a14:foregroundMark x1="76481" y1="92179" x2="13824" y2="94134"/>
                        <a14:foregroundMark x1="49910" y1="29888" x2="51885" y2="23184"/>
                        <a14:foregroundMark x1="51885" y1="23184" x2="51885" y2="23184"/>
                        <a14:foregroundMark x1="83124" y1="65084" x2="83842" y2="60615"/>
                        <a14:foregroundMark x1="84919" y1="87151" x2="86535" y2="55307"/>
                        <a14:foregroundMark x1="86535" y1="55307" x2="86355" y2="37989"/>
                        <a14:foregroundMark x1="86355" y1="37989" x2="86355" y2="32961"/>
                        <a14:foregroundMark x1="15081" y1="6983" x2="41472" y2="7263"/>
                        <a14:foregroundMark x1="17953" y1="39385" x2="19569" y2="10615"/>
                        <a14:foregroundMark x1="36625" y1="21508" x2="39677" y2="18715"/>
                        <a14:foregroundMark x1="39677" y1="18715" x2="39677" y2="18715"/>
                        <a14:foregroundMark x1="15619" y1="96089" x2="21005" y2="84916"/>
                        <a14:foregroundMark x1="21005" y1="84916" x2="21005" y2="84916"/>
                        <a14:foregroundMark x1="30521" y1="56983" x2="44524" y2="59777"/>
                        <a14:foregroundMark x1="77020" y1="62849" x2="80969" y2="63408"/>
                        <a14:foregroundMark x1="73250" y1="34358" x2="81329" y2="37709"/>
                        <a14:foregroundMark x1="23160" y1="18156" x2="29982" y2="18994"/>
                      </a14:backgroundRemoval>
                    </a14:imgEffect>
                    <a14:imgEffect>
                      <a14:saturation sa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 rot="5400000">
            <a:off x="184069" y="1246990"/>
            <a:ext cx="4771182" cy="35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7A8BE947-8BAB-DECD-CD77-8E34B89752A9}"/>
              </a:ext>
            </a:extLst>
          </p:cNvPr>
          <p:cNvSpPr/>
          <p:nvPr/>
        </p:nvSpPr>
        <p:spPr>
          <a:xfrm>
            <a:off x="3148972" y="2945404"/>
            <a:ext cx="425303" cy="402974"/>
          </a:xfrm>
          <a:prstGeom prst="ellipse">
            <a:avLst/>
          </a:prstGeom>
          <a:solidFill>
            <a:srgbClr val="FF0909"/>
          </a:solidFill>
          <a:ln w="28575">
            <a:solidFill>
              <a:srgbClr val="261CEC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64A337-2BD5-5F03-D374-CB4C42DC11E2}"/>
              </a:ext>
            </a:extLst>
          </p:cNvPr>
          <p:cNvSpPr/>
          <p:nvPr/>
        </p:nvSpPr>
        <p:spPr>
          <a:xfrm>
            <a:off x="3500025" y="2070688"/>
            <a:ext cx="307523" cy="316826"/>
          </a:xfrm>
          <a:prstGeom prst="ellipse">
            <a:avLst/>
          </a:prstGeom>
          <a:solidFill>
            <a:srgbClr val="261CEC"/>
          </a:solidFill>
          <a:ln w="28575"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D422DBED-5C53-DDEC-D770-398E7BF7A62C}"/>
              </a:ext>
            </a:extLst>
          </p:cNvPr>
          <p:cNvSpPr/>
          <p:nvPr/>
        </p:nvSpPr>
        <p:spPr>
          <a:xfrm rot="2769831">
            <a:off x="1789258" y="3428874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0649F0CF-0C21-99B6-D203-766626EA3CEF}"/>
              </a:ext>
            </a:extLst>
          </p:cNvPr>
          <p:cNvSpPr/>
          <p:nvPr/>
        </p:nvSpPr>
        <p:spPr>
          <a:xfrm rot="2769831">
            <a:off x="1901901" y="3422249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2FB616C5-95A1-6965-6083-102CBAC8C66D}"/>
              </a:ext>
            </a:extLst>
          </p:cNvPr>
          <p:cNvSpPr/>
          <p:nvPr/>
        </p:nvSpPr>
        <p:spPr>
          <a:xfrm rot="2769831">
            <a:off x="2024484" y="3425564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EC8ABFD-5F49-6B51-5C44-61F02A9F0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52196" y="5390225"/>
            <a:ext cx="1723557" cy="1249184"/>
          </a:xfrm>
          <a:prstGeom prst="rect">
            <a:avLst/>
          </a:prstGeom>
        </p:spPr>
      </p:pic>
      <p:sp>
        <p:nvSpPr>
          <p:cNvPr id="27" name="원호 26">
            <a:extLst>
              <a:ext uri="{FF2B5EF4-FFF2-40B4-BE49-F238E27FC236}">
                <a16:creationId xmlns:a16="http://schemas.microsoft.com/office/drawing/2014/main" id="{49183F74-ED3E-14CE-7456-CB05E63F8865}"/>
              </a:ext>
            </a:extLst>
          </p:cNvPr>
          <p:cNvSpPr/>
          <p:nvPr/>
        </p:nvSpPr>
        <p:spPr>
          <a:xfrm rot="2769831">
            <a:off x="2147067" y="3421948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EFB8162B-B2FD-2EFF-CFD2-4F1CC4323622}"/>
              </a:ext>
            </a:extLst>
          </p:cNvPr>
          <p:cNvSpPr/>
          <p:nvPr/>
        </p:nvSpPr>
        <p:spPr>
          <a:xfrm rot="2769831">
            <a:off x="2269650" y="3434918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52BCAF08-90BC-5E0F-D4F0-F2ACAADA917B}"/>
              </a:ext>
            </a:extLst>
          </p:cNvPr>
          <p:cNvSpPr/>
          <p:nvPr/>
        </p:nvSpPr>
        <p:spPr>
          <a:xfrm rot="2769831">
            <a:off x="2392233" y="3418355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10EF9CE2-7446-281B-7560-1159AD3C0189}"/>
              </a:ext>
            </a:extLst>
          </p:cNvPr>
          <p:cNvSpPr/>
          <p:nvPr/>
        </p:nvSpPr>
        <p:spPr>
          <a:xfrm rot="2769831">
            <a:off x="2524755" y="3411731"/>
            <a:ext cx="1147645" cy="1049528"/>
          </a:xfrm>
          <a:prstGeom prst="arc">
            <a:avLst/>
          </a:prstGeom>
          <a:ln w="38100">
            <a:solidFill>
              <a:srgbClr val="FFFF66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E9EE9B-38C0-790C-4EB6-B15E1C59C973}"/>
              </a:ext>
            </a:extLst>
          </p:cNvPr>
          <p:cNvSpPr txBox="1"/>
          <p:nvPr/>
        </p:nvSpPr>
        <p:spPr>
          <a:xfrm>
            <a:off x="5735638" y="3083046"/>
            <a:ext cx="6265862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4) 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물체와의 거리가 </a:t>
            </a:r>
            <a:r>
              <a:rPr lang="en-US" altLang="ko-KR" sz="2400" b="1" dirty="0">
                <a:solidFill>
                  <a:srgbClr val="FF0909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10cm </a:t>
            </a:r>
            <a:r>
              <a:rPr lang="ko-KR" altLang="en-US" sz="2400" b="1" dirty="0">
                <a:solidFill>
                  <a:srgbClr val="FF0909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이내</a:t>
            </a:r>
            <a:r>
              <a:rPr lang="en-US" altLang="ko-KR" sz="2400" b="1" dirty="0">
                <a:solidFill>
                  <a:srgbClr val="FF0909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일 때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RGB :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RED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MOTOR : 0%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BUZZER 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음높이 고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(420 Hz)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                     </a:t>
            </a:r>
            <a:r>
              <a:rPr lang="ko-KR" altLang="en-US" sz="24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음간격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소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약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0.05 sec)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21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F29DC5-DB7F-6D1B-A7FB-159D3088EE06}"/>
              </a:ext>
            </a:extLst>
          </p:cNvPr>
          <p:cNvGrpSpPr/>
          <p:nvPr/>
        </p:nvGrpSpPr>
        <p:grpSpPr>
          <a:xfrm>
            <a:off x="5835617" y="587775"/>
            <a:ext cx="5717552" cy="1552468"/>
            <a:chOff x="691234" y="4426214"/>
            <a:chExt cx="9932877" cy="225250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08B6C52-BDC4-489A-9912-3DF218D77C64}"/>
                </a:ext>
              </a:extLst>
            </p:cNvPr>
            <p:cNvGrpSpPr/>
            <p:nvPr/>
          </p:nvGrpSpPr>
          <p:grpSpPr>
            <a:xfrm>
              <a:off x="691234" y="4426214"/>
              <a:ext cx="9932877" cy="2119436"/>
              <a:chOff x="691234" y="746753"/>
              <a:chExt cx="9932877" cy="2119436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8FF2769-4364-8889-C52E-CF3C401417FD}"/>
                  </a:ext>
                </a:extLst>
              </p:cNvPr>
              <p:cNvGrpSpPr/>
              <p:nvPr/>
            </p:nvGrpSpPr>
            <p:grpSpPr>
              <a:xfrm>
                <a:off x="3035147" y="746753"/>
                <a:ext cx="6646034" cy="1574657"/>
                <a:chOff x="2553581" y="2846254"/>
                <a:chExt cx="6149134" cy="1441334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492AAF0-6750-D550-C528-47E72FAA78FB}"/>
                    </a:ext>
                  </a:extLst>
                </p:cNvPr>
                <p:cNvSpPr txBox="1"/>
                <p:nvPr/>
              </p:nvSpPr>
              <p:spPr>
                <a:xfrm>
                  <a:off x="7788315" y="2846254"/>
                  <a:ext cx="914400" cy="253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 </a:t>
                  </a:r>
                  <a:endParaRPr lang="ko-KR" altLang="en-US" sz="1200" dirty="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1EBCF2C-63D2-C65F-7E98-5AD235647BF7}"/>
                    </a:ext>
                  </a:extLst>
                </p:cNvPr>
                <p:cNvSpPr txBox="1"/>
                <p:nvPr/>
              </p:nvSpPr>
              <p:spPr>
                <a:xfrm>
                  <a:off x="8471901" y="4034042"/>
                  <a:ext cx="170919" cy="2535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sz="1200" dirty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50" name="연결선: 구부러짐 49">
                  <a:extLst>
                    <a:ext uri="{FF2B5EF4-FFF2-40B4-BE49-F238E27FC236}">
                      <a16:creationId xmlns:a16="http://schemas.microsoft.com/office/drawing/2014/main" id="{A98BBC3C-F5DF-3B94-D567-9DACF6012C6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553581" y="3772388"/>
                  <a:ext cx="5482266" cy="351586"/>
                </a:xfrm>
                <a:prstGeom prst="curvedConnector3">
                  <a:avLst>
                    <a:gd name="adj1" fmla="val 40710"/>
                  </a:avLst>
                </a:prstGeom>
                <a:ln w="76200">
                  <a:solidFill>
                    <a:schemeClr val="accent4">
                      <a:lumMod val="60000"/>
                      <a:lumOff val="40000"/>
                      <a:alpha val="70000"/>
                    </a:schemeClr>
                  </a:solidFill>
                  <a:headEnd type="none" w="med" len="me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34F4CA67-4579-47A7-6393-CE4CEF4AF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691234" y="1684299"/>
                <a:ext cx="2597147" cy="1181890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6AE06153-C30C-10A3-555C-D7E90B25D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960426" y="1380749"/>
                <a:ext cx="1663685" cy="607020"/>
              </a:xfrm>
              <a:prstGeom prst="rect">
                <a:avLst/>
              </a:prstGeom>
            </p:spPr>
          </p:pic>
        </p:grpSp>
        <p:sp>
          <p:nvSpPr>
            <p:cNvPr id="43" name="폭발: 8pt 42">
              <a:extLst>
                <a:ext uri="{FF2B5EF4-FFF2-40B4-BE49-F238E27FC236}">
                  <a16:creationId xmlns:a16="http://schemas.microsoft.com/office/drawing/2014/main" id="{64028272-316D-290D-9F7C-ED4E90AED837}"/>
                </a:ext>
              </a:extLst>
            </p:cNvPr>
            <p:cNvSpPr/>
            <p:nvPr/>
          </p:nvSpPr>
          <p:spPr>
            <a:xfrm>
              <a:off x="5532570" y="4977090"/>
              <a:ext cx="696897" cy="635375"/>
            </a:xfrm>
            <a:prstGeom prst="irregularSeal1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BAC9FE2-9FD9-8E44-28D9-D8CF990D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76923" y1="10473" x2="27885" y2="47297"/>
                          <a14:backgroundMark x1="27885" y1="47297" x2="10256" y2="71284"/>
                          <a14:backgroundMark x1="10256" y1="71284" x2="5769" y2="74324"/>
                          <a14:backgroundMark x1="70192" y1="52703" x2="53846" y2="699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63321" y="4874144"/>
              <a:ext cx="1902117" cy="1804572"/>
            </a:xfrm>
            <a:prstGeom prst="rect">
              <a:avLst/>
            </a:prstGeom>
          </p:spPr>
        </p:pic>
      </p:grpSp>
      <p:sp>
        <p:nvSpPr>
          <p:cNvPr id="58" name="부제목 1">
            <a:extLst>
              <a:ext uri="{FF2B5EF4-FFF2-40B4-BE49-F238E27FC236}">
                <a16:creationId xmlns:a16="http://schemas.microsoft.com/office/drawing/2014/main" id="{62DCF690-FDF8-4F6B-BD37-8AED9DADD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775" y="218591"/>
            <a:ext cx="9144000" cy="438739"/>
          </a:xfrm>
        </p:spPr>
        <p:txBody>
          <a:bodyPr/>
          <a:lstStyle/>
          <a:p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4. simulation</a:t>
            </a:r>
            <a:r>
              <a:rPr lang="ko-KR" altLang="en-US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-5</a:t>
            </a:r>
            <a:endParaRPr lang="ko-KR" altLang="en-US" sz="3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" name="Picture 6" descr="Ks0183 keyestudio Multi-purpose Shield V1 - Keyestudio Wiki">
            <a:extLst>
              <a:ext uri="{FF2B5EF4-FFF2-40B4-BE49-F238E27FC236}">
                <a16:creationId xmlns:a16="http://schemas.microsoft.com/office/drawing/2014/main" id="{C7A8B1D3-AF18-6528-DE5F-41AB75D8D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704" b="96089" l="13645" r="86176">
                        <a14:foregroundMark x1="13824" y1="94972" x2="15619" y2="28771"/>
                        <a14:foregroundMark x1="15619" y1="28771" x2="14004" y2="15363"/>
                        <a14:foregroundMark x1="14004" y1="15363" x2="43088" y2="4190"/>
                        <a14:foregroundMark x1="43088" y1="4190" x2="72172" y2="8101"/>
                        <a14:foregroundMark x1="72172" y1="8101" x2="82944" y2="27095"/>
                        <a14:foregroundMark x1="82944" y1="27095" x2="85996" y2="63408"/>
                        <a14:foregroundMark x1="85996" y1="63408" x2="85637" y2="81564"/>
                        <a14:foregroundMark x1="85637" y1="81564" x2="76481" y2="92179"/>
                        <a14:foregroundMark x1="76481" y1="92179" x2="13824" y2="94134"/>
                        <a14:foregroundMark x1="49910" y1="29888" x2="51885" y2="23184"/>
                        <a14:foregroundMark x1="51885" y1="23184" x2="51885" y2="23184"/>
                        <a14:foregroundMark x1="83124" y1="65084" x2="83842" y2="60615"/>
                        <a14:foregroundMark x1="84919" y1="87151" x2="86535" y2="55307"/>
                        <a14:foregroundMark x1="86535" y1="55307" x2="86355" y2="37989"/>
                        <a14:foregroundMark x1="86355" y1="37989" x2="86355" y2="32961"/>
                        <a14:foregroundMark x1="15081" y1="6983" x2="41472" y2="7263"/>
                        <a14:foregroundMark x1="17953" y1="39385" x2="19569" y2="10615"/>
                        <a14:foregroundMark x1="36625" y1="21508" x2="39677" y2="18715"/>
                        <a14:foregroundMark x1="39677" y1="18715" x2="39677" y2="18715"/>
                        <a14:foregroundMark x1="15619" y1="96089" x2="21005" y2="84916"/>
                        <a14:foregroundMark x1="21005" y1="84916" x2="21005" y2="84916"/>
                        <a14:foregroundMark x1="30521" y1="56983" x2="44524" y2="59777"/>
                        <a14:foregroundMark x1="77020" y1="62849" x2="80969" y2="63408"/>
                        <a14:foregroundMark x1="73250" y1="34358" x2="81329" y2="37709"/>
                        <a14:foregroundMark x1="23160" y1="18156" x2="29982" y2="18994"/>
                      </a14:backgroundRemoval>
                    </a14:imgEffect>
                    <a14:imgEffect>
                      <a14:saturation sa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11" r="9265"/>
          <a:stretch/>
        </p:blipFill>
        <p:spPr bwMode="auto">
          <a:xfrm rot="5400000">
            <a:off x="190162" y="1257954"/>
            <a:ext cx="4771182" cy="353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1CB1F06-B311-02FA-5397-E23DBEA20DC8}"/>
              </a:ext>
            </a:extLst>
          </p:cNvPr>
          <p:cNvSpPr/>
          <p:nvPr/>
        </p:nvSpPr>
        <p:spPr>
          <a:xfrm>
            <a:off x="3148972" y="2945404"/>
            <a:ext cx="425303" cy="402974"/>
          </a:xfrm>
          <a:prstGeom prst="ellipse">
            <a:avLst/>
          </a:prstGeom>
          <a:blipFill>
            <a:blip r:embed="rId8"/>
            <a:tile tx="0" ty="0" sx="100000" sy="100000" flip="none" algn="tl"/>
          </a:blipFill>
          <a:ln w="28575"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CFD275-3E0D-6F3C-5906-94983B83556C}"/>
              </a:ext>
            </a:extLst>
          </p:cNvPr>
          <p:cNvSpPr/>
          <p:nvPr/>
        </p:nvSpPr>
        <p:spPr>
          <a:xfrm>
            <a:off x="3500025" y="2070688"/>
            <a:ext cx="307523" cy="316826"/>
          </a:xfrm>
          <a:prstGeom prst="ellipse">
            <a:avLst/>
          </a:prstGeom>
          <a:solidFill>
            <a:srgbClr val="261CEC"/>
          </a:solidFill>
          <a:ln w="28575"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6E7372-3093-84CD-18C5-2354186A18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852196" y="5390225"/>
            <a:ext cx="1723557" cy="12491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4674FD-5D4E-0D02-21FE-409B461A754C}"/>
              </a:ext>
            </a:extLst>
          </p:cNvPr>
          <p:cNvSpPr txBox="1"/>
          <p:nvPr/>
        </p:nvSpPr>
        <p:spPr>
          <a:xfrm>
            <a:off x="5452278" y="3083046"/>
            <a:ext cx="6574622" cy="336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5) 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물체와 거리가 갑자기 가까워 졌을 때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(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긴급제동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)       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RGB :  </a:t>
            </a:r>
            <a:r>
              <a:rPr lang="en-US" altLang="ko-KR" sz="2400" b="1" dirty="0">
                <a:solidFill>
                  <a:srgbClr val="139D48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A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L</a:t>
            </a:r>
            <a:r>
              <a:rPr lang="en-US" altLang="ko-KR" sz="2400" b="1" dirty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L(</a:t>
            </a:r>
            <a:r>
              <a:rPr lang="ko-KR" altLang="en-US" sz="2400" b="1" dirty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사이렌</a:t>
            </a:r>
            <a:r>
              <a:rPr lang="en-US" altLang="ko-KR" sz="2400" b="1" dirty="0">
                <a:solidFill>
                  <a:srgbClr val="0000F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MOTOR : 0%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- BUZZER 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음높이 고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+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(490 Hz)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                        </a:t>
            </a:r>
            <a:r>
              <a:rPr lang="ko-KR" altLang="en-US" sz="2400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음간격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함초롬돋움" panose="020B0604000101010101" pitchFamily="50" charset="-127"/>
              </a:rPr>
              <a:t> 없음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ACF01507-6AD9-7819-1ACC-EB5F327F7ED8}"/>
              </a:ext>
            </a:extLst>
          </p:cNvPr>
          <p:cNvSpPr/>
          <p:nvPr/>
        </p:nvSpPr>
        <p:spPr>
          <a:xfrm rot="7233376">
            <a:off x="3359270" y="3641493"/>
            <a:ext cx="868020" cy="983974"/>
          </a:xfrm>
          <a:prstGeom prst="lightningBolt">
            <a:avLst/>
          </a:prstGeom>
          <a:solidFill>
            <a:srgbClr val="FFFF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번개 38">
            <a:extLst>
              <a:ext uri="{FF2B5EF4-FFF2-40B4-BE49-F238E27FC236}">
                <a16:creationId xmlns:a16="http://schemas.microsoft.com/office/drawing/2014/main" id="{C6CDF299-9B37-F185-E473-5A2CB6379360}"/>
              </a:ext>
            </a:extLst>
          </p:cNvPr>
          <p:cNvSpPr/>
          <p:nvPr/>
        </p:nvSpPr>
        <p:spPr>
          <a:xfrm rot="5239301" flipH="1">
            <a:off x="2695768" y="4117190"/>
            <a:ext cx="906407" cy="983974"/>
          </a:xfrm>
          <a:prstGeom prst="lightningBolt">
            <a:avLst/>
          </a:prstGeom>
          <a:solidFill>
            <a:srgbClr val="FFFF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번개 39">
            <a:extLst>
              <a:ext uri="{FF2B5EF4-FFF2-40B4-BE49-F238E27FC236}">
                <a16:creationId xmlns:a16="http://schemas.microsoft.com/office/drawing/2014/main" id="{2576D3CB-5183-B4A0-75F7-3ABFE61C4C33}"/>
              </a:ext>
            </a:extLst>
          </p:cNvPr>
          <p:cNvSpPr/>
          <p:nvPr/>
        </p:nvSpPr>
        <p:spPr>
          <a:xfrm rot="6124708">
            <a:off x="2827560" y="3383271"/>
            <a:ext cx="762409" cy="767937"/>
          </a:xfrm>
          <a:prstGeom prst="lightningBolt">
            <a:avLst/>
          </a:prstGeom>
          <a:solidFill>
            <a:srgbClr val="FFFF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EEE1CAD0-68FB-D555-1211-31AC7C0CF46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" t="6251" r="6307" b="7541"/>
          <a:stretch/>
        </p:blipFill>
        <p:spPr>
          <a:xfrm>
            <a:off x="4240708" y="2703515"/>
            <a:ext cx="960353" cy="809862"/>
          </a:xfrm>
          <a:prstGeom prst="rect">
            <a:avLst/>
          </a:prstGeom>
        </p:spPr>
      </p:pic>
      <p:sp>
        <p:nvSpPr>
          <p:cNvPr id="52" name="별: 꼭짓점 12개 51">
            <a:extLst>
              <a:ext uri="{FF2B5EF4-FFF2-40B4-BE49-F238E27FC236}">
                <a16:creationId xmlns:a16="http://schemas.microsoft.com/office/drawing/2014/main" id="{89ABD0AA-1F4B-309B-597C-B129D566869A}"/>
              </a:ext>
            </a:extLst>
          </p:cNvPr>
          <p:cNvSpPr/>
          <p:nvPr/>
        </p:nvSpPr>
        <p:spPr>
          <a:xfrm>
            <a:off x="4084593" y="2565694"/>
            <a:ext cx="1235768" cy="1167319"/>
          </a:xfrm>
          <a:prstGeom prst="star12">
            <a:avLst/>
          </a:prstGeom>
          <a:noFill/>
          <a:ln w="28575">
            <a:solidFill>
              <a:srgbClr val="66FF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810</Words>
  <Application>Microsoft Office PowerPoint</Application>
  <PresentationFormat>와이드스크린</PresentationFormat>
  <Paragraphs>171</Paragraphs>
  <Slides>16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HY헤드라인M</vt:lpstr>
      <vt:lpstr>맑은 고딕</vt:lpstr>
      <vt:lpstr>한컴산뜻돋움</vt:lpstr>
      <vt:lpstr>Aptos Display</vt:lpstr>
      <vt:lpstr>Arial</vt:lpstr>
      <vt:lpstr>Arial Rounded MT Bold</vt:lpstr>
      <vt:lpstr>Wingdings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79</cp:revision>
  <dcterms:created xsi:type="dcterms:W3CDTF">2023-09-26T05:14:33Z</dcterms:created>
  <dcterms:modified xsi:type="dcterms:W3CDTF">2023-10-05T06:15:44Z</dcterms:modified>
</cp:coreProperties>
</file>