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58" r:id="rId8"/>
    <p:sldId id="265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924F-D489-B7B3-D42D-A4C0EAEF6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979BC-9868-D41B-0C72-27D1733E4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A8C0-E18D-9DD5-2930-42F92AC4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641D-4A30-559C-1D9D-EA0BA60F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B10A-29A8-68B2-4BFE-3AD41AE8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1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4D91-5231-F46A-ECF5-3C6B09026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50022-4E9A-14B2-4833-B87C7E58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9435-D1B1-3571-4AAC-7A85D3A7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49D0-8A57-B3CB-5046-09970E85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5805-224C-7DD1-EEAB-F9E749EA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6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138E0-A51C-3785-B356-17120497C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20CCD-9AF2-FE07-FD02-D4A5D2D7E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613C2-0F77-5AC9-5812-7612BA71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D6B4-8DEF-055C-18B2-E093466C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88417-C454-579A-2D6E-3740CD5C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3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CCD7-A928-45FC-CA3D-B11D71EE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7B37-8185-FAB4-00D8-44640C38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11F0B-5B39-4E77-80A9-D267FB33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60E5-E447-A08B-36BA-88452FDB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2A18-15AB-A964-D0E8-305B831C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7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6DD6-4A49-FE07-5EDE-35AE4DF1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8484A-407F-49BB-CC3E-E64B5F7E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C2C5-246D-5CEE-7842-D2D72C5D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8C97-4BAF-6852-0F03-782E035F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EE148-665B-A1E8-7145-404850B3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1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A494-9B39-3E54-7102-7C222605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273-32ED-AD7D-DAA6-2CF5D0BF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9DF9D-06D0-8FEA-A1C3-0E3C30E1C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72B81-7D7E-8F43-701A-D6AEC867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1353C-54C8-AC1A-B010-E89658B6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2036F-AB5D-83DB-17EF-95F29565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7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43FE-A9AC-E36F-0EB8-0AEFEDD8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2ACBE-CA3A-BDA6-AD3D-3C99B24B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39EBD-BADA-EE55-281D-F4E546E9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211F6-E1E2-49F1-5536-D999BB721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02A69-8C9D-D071-3970-4C1EC6FD8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F4AE6-B8BD-3584-FA2E-6326C0DF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A83F2-8C09-6273-7FD1-595A3A72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DBBC5-776F-1A1E-836E-E84864D6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67C1-3858-AD86-21A4-2125EFAD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CCE07-4D62-44AC-AD78-ED5A1C73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3B2A0-0331-FF89-07E5-C7715F4E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04F30-0FEE-AF26-04CD-A0963B6B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8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F5EA5-2613-CD85-00FC-46F73435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E3F86-5445-A81B-1ACB-CFA5CD08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DEFB3-868B-9B10-CB26-1027A035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5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5BE6-3AEB-C4E2-B375-AE052155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7116-12F0-A3B9-90C6-CCB6BF07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9C53F-D0CA-3D85-102D-AAEF8E19E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3C96-84FF-13C8-3F53-E7DE5DF7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77DFC-CF8A-5266-DE68-AF944C71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B6880-8BB0-2036-5CFB-846E5966C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0366-48CB-99B4-EB12-F7116A8A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135FF-617C-B3CE-6669-8B6A60ADE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76B3B-685F-0CFD-5440-5DE7DD63C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9C6B1-E442-3AC6-63D1-D797C71C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E0244-C9E6-E253-87DD-B637AE18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BF9CB-BB2D-ABEC-F0AF-B80BF4C0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8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0428B-FA97-1F06-76E8-9727D84B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4040-8D3F-B87A-6D84-FB38162A1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4D537-E467-657D-986B-1E7AB60D6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A1E6F-D002-49D2-9E4E-0CF117D47FC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875C-71AC-3873-F05B-436AE4927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C069-77C5-8D63-2794-FB1B5E443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2C9B7-60C4-418A-ACDF-56899B157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3730-8034-9145-50BA-A81334D05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HDP October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A660B-929F-D071-628C-AE4F8855E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Copper Balancing Part 2</a:t>
            </a:r>
          </a:p>
        </p:txBody>
      </p:sp>
    </p:spTree>
    <p:extLst>
      <p:ext uri="{BB962C8B-B14F-4D97-AF65-F5344CB8AC3E}">
        <p14:creationId xmlns:p14="http://schemas.microsoft.com/office/powerpoint/2010/main" val="31315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A57A-7DEF-FB2B-2ACA-6218B440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6864F-8C71-C2D4-C00A-229C6791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thieving options</a:t>
            </a:r>
          </a:p>
        </p:txBody>
      </p:sp>
    </p:spTree>
    <p:extLst>
      <p:ext uri="{BB962C8B-B14F-4D97-AF65-F5344CB8AC3E}">
        <p14:creationId xmlns:p14="http://schemas.microsoft.com/office/powerpoint/2010/main" val="90370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443-7527-CFB2-0EE0-22AD69A8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994"/>
            <a:ext cx="10515600" cy="598043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Copper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75D2-D1E6-D140-A5FF-1E90FBDE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296"/>
            <a:ext cx="10515600" cy="5751703"/>
          </a:xfrm>
        </p:spPr>
        <p:txBody>
          <a:bodyPr/>
          <a:lstStyle/>
          <a:p>
            <a:r>
              <a:rPr lang="en-US" dirty="0"/>
              <a:t>Pixel Size</a:t>
            </a:r>
          </a:p>
          <a:p>
            <a:pPr lvl="1"/>
            <a:r>
              <a:rPr lang="en-US" dirty="0"/>
              <a:t>User defined</a:t>
            </a:r>
          </a:p>
          <a:p>
            <a:pPr lvl="1"/>
            <a:r>
              <a:rPr lang="en-US" dirty="0"/>
              <a:t>Pixel count set small enough to capture traces and anti-pads</a:t>
            </a:r>
          </a:p>
          <a:p>
            <a:pPr lvl="1"/>
            <a:r>
              <a:rPr lang="en-US" dirty="0"/>
              <a:t>Analysis time decreases as pixel count increases</a:t>
            </a:r>
          </a:p>
          <a:p>
            <a:r>
              <a:rPr lang="en-US" dirty="0"/>
              <a:t>Color Thresholds for Visualization</a:t>
            </a:r>
          </a:p>
          <a:p>
            <a:pPr lvl="2">
              <a:spcBef>
                <a:spcPts val="600"/>
              </a:spcBef>
            </a:pPr>
            <a:r>
              <a:rPr lang="en-US" sz="2400" dirty="0"/>
              <a:t>Set “white” to a reference band </a:t>
            </a:r>
          </a:p>
          <a:p>
            <a:pPr marL="488950" lvl="2" indent="0">
              <a:spcBef>
                <a:spcPts val="600"/>
              </a:spcBef>
              <a:buNone/>
            </a:pPr>
            <a:r>
              <a:rPr lang="en-US" sz="2400" dirty="0"/>
              <a:t>         </a:t>
            </a:r>
            <a:r>
              <a:rPr lang="en-US" sz="1400" dirty="0"/>
              <a:t>(i.e. Design Average +/-10%)</a:t>
            </a:r>
          </a:p>
          <a:p>
            <a:pPr lvl="2">
              <a:spcBef>
                <a:spcPts val="600"/>
              </a:spcBef>
            </a:pPr>
            <a:r>
              <a:rPr lang="en-US" sz="2400" dirty="0"/>
              <a:t>Red Hues above reference band</a:t>
            </a:r>
          </a:p>
          <a:p>
            <a:pPr lvl="2">
              <a:spcBef>
                <a:spcPts val="600"/>
              </a:spcBef>
            </a:pPr>
            <a:r>
              <a:rPr lang="en-US" sz="2400" dirty="0"/>
              <a:t>Blue Hues below reference band</a:t>
            </a:r>
            <a:endParaRPr lang="en-US" sz="14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BB8C-6F21-EE7E-B9B7-1A617597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Board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E2B9B-C8E4-6A60-5CC2-16C6A817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Q3 == Q2 with smaller voids and added Cu under components </a:t>
            </a:r>
          </a:p>
          <a:p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Q2 == Q1 with 20% thieving on 6 signal layers (4.6% added cu)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B97DA-59FA-4114-4E92-01561C89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33" y="2821351"/>
            <a:ext cx="8633718" cy="40366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342E2-7A7D-E68A-62C1-186CCFC9443F}"/>
              </a:ext>
            </a:extLst>
          </p:cNvPr>
          <p:cNvSpPr txBox="1"/>
          <p:nvPr/>
        </p:nvSpPr>
        <p:spPr>
          <a:xfrm>
            <a:off x="4803753" y="6065679"/>
            <a:ext cx="49347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Q1</a:t>
            </a:r>
            <a:endParaRPr kumimoji="0" lang="en-US" sz="1600" b="1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3959C-BA08-6ADA-2C9F-0B0C1A2E9F01}"/>
              </a:ext>
            </a:extLst>
          </p:cNvPr>
          <p:cNvSpPr txBox="1"/>
          <p:nvPr/>
        </p:nvSpPr>
        <p:spPr>
          <a:xfrm>
            <a:off x="6491039" y="3331292"/>
            <a:ext cx="49347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6F9E2-E892-66F2-75C9-00A38941318D}"/>
              </a:ext>
            </a:extLst>
          </p:cNvPr>
          <p:cNvSpPr txBox="1"/>
          <p:nvPr/>
        </p:nvSpPr>
        <p:spPr>
          <a:xfrm>
            <a:off x="6491147" y="6065679"/>
            <a:ext cx="49347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Q3</a:t>
            </a:r>
            <a:endParaRPr kumimoji="0" lang="en-US" sz="1600" b="1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06D8F-5F62-9E7F-5AB5-FBCE3DCDE5CC}"/>
              </a:ext>
            </a:extLst>
          </p:cNvPr>
          <p:cNvSpPr txBox="1"/>
          <p:nvPr/>
        </p:nvSpPr>
        <p:spPr>
          <a:xfrm>
            <a:off x="4803752" y="3331292"/>
            <a:ext cx="493471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49178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A581-874A-C2E9-C8E5-280C71C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98E3-EBDF-1383-2BC1-8150F4FBD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Rolling average washes out high/low as expected</a:t>
            </a:r>
          </a:p>
          <a:p>
            <a:r>
              <a:rPr lang="en-US" sz="2800" dirty="0"/>
              <a:t>Captures general shape and symmetry patterns of large low copper areas -  tracks with Phase 1 findings</a:t>
            </a:r>
          </a:p>
          <a:p>
            <a:r>
              <a:rPr lang="en-US" sz="2800" dirty="0"/>
              <a:t>Minimizes impact of small and large areas of stacked copper areas.  The stand-off or glass stop conditions need to be captured.  </a:t>
            </a:r>
            <a:endParaRPr lang="en-US" sz="1600" dirty="0"/>
          </a:p>
          <a:p>
            <a:endParaRPr lang="en-US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F772CBD-9D82-E93E-C71A-79C85603C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11888"/>
          <a:stretch/>
        </p:blipFill>
        <p:spPr bwMode="auto">
          <a:xfrm>
            <a:off x="7487666" y="4206459"/>
            <a:ext cx="3242317" cy="207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>
            <a:extLst>
              <a:ext uri="{FF2B5EF4-FFF2-40B4-BE49-F238E27FC236}">
                <a16:creationId xmlns:a16="http://schemas.microsoft.com/office/drawing/2014/main" id="{3185E4CA-0B03-7997-5B5D-BE3AB68076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5" t="11832" r="3530"/>
          <a:stretch/>
        </p:blipFill>
        <p:spPr bwMode="auto">
          <a:xfrm>
            <a:off x="3999338" y="4168692"/>
            <a:ext cx="3138283" cy="2112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679CEAA0-78C4-D1A9-9759-82B01F8C0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9" t="8343" r="10569" b="760"/>
          <a:stretch/>
        </p:blipFill>
        <p:spPr bwMode="auto">
          <a:xfrm>
            <a:off x="972751" y="4128255"/>
            <a:ext cx="2840180" cy="216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A6769-20F0-FB5E-4304-26B0B51180E6}"/>
              </a:ext>
            </a:extLst>
          </p:cNvPr>
          <p:cNvSpPr txBox="1"/>
          <p:nvPr/>
        </p:nvSpPr>
        <p:spPr>
          <a:xfrm>
            <a:off x="1950377" y="6460919"/>
            <a:ext cx="1244010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0.5inch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D47F9-CB7A-D40D-526D-D170BFA27A66}"/>
              </a:ext>
            </a:extLst>
          </p:cNvPr>
          <p:cNvSpPr txBox="1"/>
          <p:nvPr/>
        </p:nvSpPr>
        <p:spPr>
          <a:xfrm>
            <a:off x="5054824" y="6414585"/>
            <a:ext cx="1244010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1.25inch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3203A-2D9F-9AE2-CFB3-7840841EDABC}"/>
              </a:ext>
            </a:extLst>
          </p:cNvPr>
          <p:cNvSpPr txBox="1"/>
          <p:nvPr/>
        </p:nvSpPr>
        <p:spPr>
          <a:xfrm>
            <a:off x="8597690" y="6457066"/>
            <a:ext cx="1244010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2.5inch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470BF-1C8E-EEA2-A860-C06702601229}"/>
              </a:ext>
            </a:extLst>
          </p:cNvPr>
          <p:cNvSpPr txBox="1"/>
          <p:nvPr/>
        </p:nvSpPr>
        <p:spPr>
          <a:xfrm>
            <a:off x="6298834" y="6382632"/>
            <a:ext cx="2536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Asymmetry of average thickness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58B1C8-CEF9-A2EB-F494-C75671D13C41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113215" y="5837691"/>
            <a:ext cx="1453627" cy="54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2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6A9F-40C2-F865-CB77-A5378825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Thresholds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D461-345C-B9E6-CAE9-50CFD3B0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color threshold mute or </a:t>
            </a:r>
            <a:r>
              <a:rPr lang="en-US" dirty="0" err="1"/>
              <a:t>accnture</a:t>
            </a:r>
            <a:r>
              <a:rPr lang="en-US" dirty="0"/>
              <a:t> patterns and gradient detail</a:t>
            </a:r>
          </a:p>
          <a:p>
            <a:r>
              <a:rPr lang="en-US" dirty="0"/>
              <a:t>White bands good for mapping areas to address with design</a:t>
            </a:r>
          </a:p>
          <a:p>
            <a:r>
              <a:rPr lang="en-US" dirty="0"/>
              <a:t>Full bands appear to have better visual correlation with </a:t>
            </a:r>
            <a:r>
              <a:rPr lang="en-US" dirty="0" err="1"/>
              <a:t>Shado</a:t>
            </a:r>
            <a:r>
              <a:rPr lang="en-US" dirty="0"/>
              <a:t>-Moire measurements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24BE26E-26B0-3942-F516-F39DB65BD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5" t="15187" r="39713" b="41111"/>
          <a:stretch/>
        </p:blipFill>
        <p:spPr bwMode="auto">
          <a:xfrm>
            <a:off x="6963217" y="4219270"/>
            <a:ext cx="2951035" cy="215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63B81A1-920F-161B-B6D7-097CB93D1866}"/>
              </a:ext>
            </a:extLst>
          </p:cNvPr>
          <p:cNvGrpSpPr/>
          <p:nvPr/>
        </p:nvGrpSpPr>
        <p:grpSpPr>
          <a:xfrm>
            <a:off x="10063825" y="4341698"/>
            <a:ext cx="854548" cy="2041686"/>
            <a:chOff x="6806578" y="3485593"/>
            <a:chExt cx="854548" cy="2041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55E368-ED9F-8D40-7C23-F4B198BF6C34}"/>
                </a:ext>
              </a:extLst>
            </p:cNvPr>
            <p:cNvGrpSpPr/>
            <p:nvPr/>
          </p:nvGrpSpPr>
          <p:grpSpPr>
            <a:xfrm>
              <a:off x="6806580" y="3485593"/>
              <a:ext cx="854546" cy="2041686"/>
              <a:chOff x="8805358" y="3660764"/>
              <a:chExt cx="1418303" cy="250160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4465EA7-FD16-C507-86AA-E26D4419ADDB}"/>
                  </a:ext>
                </a:extLst>
              </p:cNvPr>
              <p:cNvGrpSpPr/>
              <p:nvPr/>
            </p:nvGrpSpPr>
            <p:grpSpPr>
              <a:xfrm>
                <a:off x="8805358" y="3791568"/>
                <a:ext cx="259976" cy="2239997"/>
                <a:chOff x="10291480" y="3947378"/>
                <a:chExt cx="259976" cy="2239997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A417FEB-D4D3-7D14-A75A-59692E98EE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3947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4187A01A-6311-8217-338B-F32F92322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6187375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CD12436-DC4F-42AE-088B-F227ACBE3F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171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A188D99-E267-3F02-DFE2-ADD4ACE73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395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8B5E649-D141-00AB-8498-226244321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843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B1C5C01-A0E5-D463-46AF-1D8817A682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291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0D8100D-D952-E029-4E8C-A2B9F696D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515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62D0FF5-BF88-0986-A26C-0CCBD6D69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739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F04AE61-10A4-DECC-74A7-4148F799E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963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D6D062C-8908-0F9C-3C8E-14376C8C5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619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15F9BD1-E503-66D9-F28C-048763A47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067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5CD45D-22FE-3FCE-9D87-386BC2200E21}"/>
                  </a:ext>
                </a:extLst>
              </p:cNvPr>
              <p:cNvSpPr txBox="1"/>
              <p:nvPr/>
            </p:nvSpPr>
            <p:spPr>
              <a:xfrm>
                <a:off x="9065334" y="3660764"/>
                <a:ext cx="1158327" cy="292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/>
                  <a:t>650um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9E3C6-C798-5FFB-0EEA-F44D3DD2FCE8}"/>
                  </a:ext>
                </a:extLst>
              </p:cNvPr>
              <p:cNvSpPr txBox="1"/>
              <p:nvPr/>
            </p:nvSpPr>
            <p:spPr>
              <a:xfrm>
                <a:off x="9065334" y="5900760"/>
                <a:ext cx="9547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/>
                  <a:t>0um</a:t>
                </a:r>
              </a:p>
            </p:txBody>
          </p:sp>
        </p:grpSp>
        <p:pic>
          <p:nvPicPr>
            <p:cNvPr id="7" name="Picture 1">
              <a:extLst>
                <a:ext uri="{FF2B5EF4-FFF2-40B4-BE49-F238E27FC236}">
                  <a16:creationId xmlns:a16="http://schemas.microsoft.com/office/drawing/2014/main" id="{6D0E4A25-BF70-907F-2727-02CD214200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854" t="10464" r="-499" b="-380"/>
            <a:stretch/>
          </p:blipFill>
          <p:spPr bwMode="auto">
            <a:xfrm>
              <a:off x="6806578" y="3572750"/>
              <a:ext cx="111266" cy="188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2" name="Picture 1">
            <a:extLst>
              <a:ext uri="{FF2B5EF4-FFF2-40B4-BE49-F238E27FC236}">
                <a16:creationId xmlns:a16="http://schemas.microsoft.com/office/drawing/2014/main" id="{5BD29381-CD29-83FD-335E-E84BB6DB1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5" t="11888" r="40676" b="44056"/>
          <a:stretch/>
        </p:blipFill>
        <p:spPr bwMode="auto">
          <a:xfrm>
            <a:off x="1786478" y="4111821"/>
            <a:ext cx="2922312" cy="22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">
            <a:extLst>
              <a:ext uri="{FF2B5EF4-FFF2-40B4-BE49-F238E27FC236}">
                <a16:creationId xmlns:a16="http://schemas.microsoft.com/office/drawing/2014/main" id="{7E8140D3-D0E0-4B72-A0ED-125405D1C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93" t="11888"/>
          <a:stretch/>
        </p:blipFill>
        <p:spPr bwMode="auto">
          <a:xfrm>
            <a:off x="4924934" y="4238426"/>
            <a:ext cx="111266" cy="207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4C749C-C15B-FB4F-7432-2D99B9CCF7E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406"/>
          <a:stretch/>
        </p:blipFill>
        <p:spPr>
          <a:xfrm>
            <a:off x="5069142" y="4150217"/>
            <a:ext cx="763203" cy="2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1387-E9C9-9533-690A-C5DB0C22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377"/>
            <a:ext cx="10515600" cy="653168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Averaging vs Phase 1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67F2-0261-F812-1171-EE3DACD8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749"/>
            <a:ext cx="10515600" cy="4351338"/>
          </a:xfrm>
        </p:spPr>
        <p:txBody>
          <a:bodyPr/>
          <a:lstStyle/>
          <a:p>
            <a:r>
              <a:rPr lang="en-US" sz="2800" dirty="0"/>
              <a:t>So far, the 1.5-2.5” radius averaging correlates well to many of the panels with high measured co-planarity</a:t>
            </a:r>
          </a:p>
          <a:p>
            <a:r>
              <a:rPr lang="en-US" sz="2800" dirty="0"/>
              <a:t>Next step is to look at refining algorithms to evaluate &gt;2.5” averaging radius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A09AC6-386B-9166-E8E1-8E22324959F1}"/>
              </a:ext>
            </a:extLst>
          </p:cNvPr>
          <p:cNvGrpSpPr/>
          <p:nvPr/>
        </p:nvGrpSpPr>
        <p:grpSpPr>
          <a:xfrm>
            <a:off x="838200" y="2523772"/>
            <a:ext cx="3771624" cy="2834334"/>
            <a:chOff x="3652804" y="1097106"/>
            <a:chExt cx="3771624" cy="28343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7AC6FD-9B69-7F6D-4C40-508D20427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425817">
              <a:off x="3974792" y="1349231"/>
              <a:ext cx="2488644" cy="2173851"/>
            </a:xfrm>
            <a:prstGeom prst="rect">
              <a:avLst/>
            </a:prstGeom>
            <a:scene3d>
              <a:camera prst="orthographicFront">
                <a:rot lat="19199995" lon="20999979" rev="0"/>
              </a:camera>
              <a:lightRig rig="threePt" dir="t"/>
            </a:scene3d>
          </p:spPr>
        </p:pic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B22DDE9F-A6FC-614E-3880-7D300910AE22}"/>
                </a:ext>
              </a:extLst>
            </p:cNvPr>
            <p:cNvSpPr/>
            <p:nvPr/>
          </p:nvSpPr>
          <p:spPr>
            <a:xfrm rot="4339726">
              <a:off x="3765457" y="984453"/>
              <a:ext cx="1112670" cy="13379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8133764-BED5-2093-749A-3DAA362D1842}"/>
                </a:ext>
              </a:extLst>
            </p:cNvPr>
            <p:cNvSpPr/>
            <p:nvPr/>
          </p:nvSpPr>
          <p:spPr>
            <a:xfrm rot="7461117">
              <a:off x="6199106" y="2706117"/>
              <a:ext cx="1112670" cy="13379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114C1C5-985B-70D8-1A29-4C150EF5C079}"/>
              </a:ext>
            </a:extLst>
          </p:cNvPr>
          <p:cNvGrpSpPr/>
          <p:nvPr/>
        </p:nvGrpSpPr>
        <p:grpSpPr>
          <a:xfrm>
            <a:off x="3951062" y="2527276"/>
            <a:ext cx="3425071" cy="3050564"/>
            <a:chOff x="7794827" y="945396"/>
            <a:chExt cx="3425071" cy="305056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71CAB7-88D7-CDCE-4535-F8C002F59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2087" y="1526578"/>
              <a:ext cx="2333545" cy="1836587"/>
            </a:xfrm>
            <a:prstGeom prst="rect">
              <a:avLst/>
            </a:prstGeom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32B8EB53-A0B3-98FA-642C-3C7778E08156}"/>
                </a:ext>
              </a:extLst>
            </p:cNvPr>
            <p:cNvSpPr/>
            <p:nvPr/>
          </p:nvSpPr>
          <p:spPr>
            <a:xfrm rot="4339726">
              <a:off x="7907480" y="832743"/>
              <a:ext cx="1112670" cy="13379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DD0A8C10-66A3-64AA-C6FA-37ADD43DD1B3}"/>
                </a:ext>
              </a:extLst>
            </p:cNvPr>
            <p:cNvSpPr/>
            <p:nvPr/>
          </p:nvSpPr>
          <p:spPr>
            <a:xfrm rot="7461117">
              <a:off x="9994576" y="2770637"/>
              <a:ext cx="1112670" cy="133797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35E79AAC-E33F-E891-853D-F1BBECB804BC}"/>
              </a:ext>
            </a:extLst>
          </p:cNvPr>
          <p:cNvSpPr txBox="1"/>
          <p:nvPr/>
        </p:nvSpPr>
        <p:spPr>
          <a:xfrm>
            <a:off x="1702915" y="2882810"/>
            <a:ext cx="1754271" cy="63991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40665" algn="l"/>
              </a:tabLst>
            </a:pPr>
            <a:r>
              <a:rPr lang="en-US" sz="2000" spc="-50">
                <a:latin typeface="Calibri"/>
                <a:cs typeface="Calibri"/>
              </a:rPr>
              <a:t>Panel 2, Mtrl A</a:t>
            </a:r>
            <a:endParaRPr lang="en-US" sz="1600" spc="-10">
              <a:latin typeface="Calibri"/>
              <a:cs typeface="Calibri"/>
            </a:endParaRPr>
          </a:p>
          <a:p>
            <a:pPr marL="12700">
              <a:spcBef>
                <a:spcPts val="305"/>
              </a:spcBef>
              <a:tabLst>
                <a:tab pos="1155065" algn="l"/>
              </a:tabLst>
            </a:pPr>
            <a:endParaRPr lang="en-US" sz="1600" spc="-10">
              <a:latin typeface="Calibri"/>
              <a:cs typeface="Calibri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23551F73-51B5-31DD-3ACD-EFDC182A3B7E}"/>
              </a:ext>
            </a:extLst>
          </p:cNvPr>
          <p:cNvSpPr txBox="1"/>
          <p:nvPr/>
        </p:nvSpPr>
        <p:spPr>
          <a:xfrm>
            <a:off x="4770574" y="2845827"/>
            <a:ext cx="2103501" cy="63991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40665" algn="l"/>
              </a:tabLst>
            </a:pPr>
            <a:r>
              <a:rPr lang="en-US" sz="2000" spc="-50" dirty="0">
                <a:latin typeface="Calibri"/>
                <a:cs typeface="Calibri"/>
              </a:rPr>
              <a:t>Panel 1, </a:t>
            </a:r>
            <a:r>
              <a:rPr lang="en-US" sz="2000" spc="-50" dirty="0" err="1">
                <a:latin typeface="Calibri"/>
                <a:cs typeface="Calibri"/>
              </a:rPr>
              <a:t>Mtrl</a:t>
            </a:r>
            <a:r>
              <a:rPr lang="en-US" sz="2000" spc="-50" dirty="0">
                <a:latin typeface="Calibri"/>
                <a:cs typeface="Calibri"/>
              </a:rPr>
              <a:t> B</a:t>
            </a:r>
            <a:endParaRPr lang="en-US" sz="1600" spc="-10" dirty="0">
              <a:latin typeface="Calibri"/>
              <a:cs typeface="Calibri"/>
            </a:endParaRPr>
          </a:p>
          <a:p>
            <a:pPr marL="12700">
              <a:spcBef>
                <a:spcPts val="305"/>
              </a:spcBef>
              <a:tabLst>
                <a:tab pos="1155065" algn="l"/>
              </a:tabLst>
            </a:pPr>
            <a:endParaRPr lang="en-US" sz="1600" spc="-10" dirty="0">
              <a:latin typeface="Calibri"/>
              <a:cs typeface="Calibri"/>
            </a:endParaRPr>
          </a:p>
        </p:txBody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9F950083-82E0-1EBC-C90B-E5DEDA948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5" t="15187" r="39713" b="41111"/>
          <a:stretch/>
        </p:blipFill>
        <p:spPr bwMode="auto">
          <a:xfrm>
            <a:off x="7286602" y="2888724"/>
            <a:ext cx="2951035" cy="215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6CA0CF6-23F0-69C8-B0E9-F132DA71BB14}"/>
              </a:ext>
            </a:extLst>
          </p:cNvPr>
          <p:cNvGrpSpPr/>
          <p:nvPr/>
        </p:nvGrpSpPr>
        <p:grpSpPr>
          <a:xfrm>
            <a:off x="10387210" y="3011151"/>
            <a:ext cx="731906" cy="2041687"/>
            <a:chOff x="6806578" y="3485592"/>
            <a:chExt cx="731906" cy="204168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90A9993-8DA1-3075-FDA9-C3C97FEFD50E}"/>
                </a:ext>
              </a:extLst>
            </p:cNvPr>
            <p:cNvGrpSpPr/>
            <p:nvPr/>
          </p:nvGrpSpPr>
          <p:grpSpPr>
            <a:xfrm>
              <a:off x="6806578" y="3485592"/>
              <a:ext cx="731906" cy="2041687"/>
              <a:chOff x="8805358" y="3660763"/>
              <a:chExt cx="1214756" cy="250160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93D0CD3-45C2-9C6C-2114-21D76C387556}"/>
                  </a:ext>
                </a:extLst>
              </p:cNvPr>
              <p:cNvGrpSpPr/>
              <p:nvPr/>
            </p:nvGrpSpPr>
            <p:grpSpPr>
              <a:xfrm>
                <a:off x="8805358" y="3791568"/>
                <a:ext cx="259976" cy="2239997"/>
                <a:chOff x="10291480" y="3947378"/>
                <a:chExt cx="259976" cy="2239997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CD84AA2-AE59-1432-FB75-971635075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3947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8416728-4C22-C171-CB20-807A625671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6187375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E13D5B4-ADB5-3604-DD4C-654D0A9CF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171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5312591-A83A-1FA6-09E9-DCF8827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395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85A8537-40AD-0820-1E22-7F9C9EECF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843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95F072F-7D22-D72E-DBE6-06063DBD8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291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CC255F4-6129-B139-695F-7E3F35978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515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A0875E1-727D-F370-3AE7-C660A97B2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739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AB8EBA5-6F4E-CAEB-F846-D485290BB9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963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9C526218-6EDD-3BEE-088A-BB46691E3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4619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52CC165-CDA0-E470-3535-75650D0A4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1480" y="5067378"/>
                  <a:ext cx="25997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D0E07D-9970-4670-B14E-864DB2DB2B39}"/>
                  </a:ext>
                </a:extLst>
              </p:cNvPr>
              <p:cNvSpPr txBox="1"/>
              <p:nvPr/>
            </p:nvSpPr>
            <p:spPr>
              <a:xfrm>
                <a:off x="9065334" y="3660763"/>
                <a:ext cx="9547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/>
                  <a:t>650um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C47E43-7641-9987-C43C-DE8B96D5C8A5}"/>
                  </a:ext>
                </a:extLst>
              </p:cNvPr>
              <p:cNvSpPr txBox="1"/>
              <p:nvPr/>
            </p:nvSpPr>
            <p:spPr>
              <a:xfrm>
                <a:off x="9065334" y="5900760"/>
                <a:ext cx="9547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/>
                  <a:t>0um</a:t>
                </a:r>
              </a:p>
            </p:txBody>
          </p:sp>
        </p:grpSp>
        <p:pic>
          <p:nvPicPr>
            <p:cNvPr id="17" name="Picture 1">
              <a:extLst>
                <a:ext uri="{FF2B5EF4-FFF2-40B4-BE49-F238E27FC236}">
                  <a16:creationId xmlns:a16="http://schemas.microsoft.com/office/drawing/2014/main" id="{52B91F79-12C5-FCC8-45BF-DCBAB2086A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854" t="10464" r="-499" b="-380"/>
            <a:stretch/>
          </p:blipFill>
          <p:spPr bwMode="auto">
            <a:xfrm>
              <a:off x="6806578" y="3572750"/>
              <a:ext cx="111266" cy="188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28A287C-ABA2-05F2-A928-4FFDF2D16D20}"/>
              </a:ext>
            </a:extLst>
          </p:cNvPr>
          <p:cNvSpPr txBox="1"/>
          <p:nvPr/>
        </p:nvSpPr>
        <p:spPr>
          <a:xfrm>
            <a:off x="1886618" y="5107140"/>
            <a:ext cx="410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Coplanarity of Q2 Shadow Moire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012368-34E8-D210-6FD0-B3667F77913A}"/>
              </a:ext>
            </a:extLst>
          </p:cNvPr>
          <p:cNvSpPr txBox="1"/>
          <p:nvPr/>
        </p:nvSpPr>
        <p:spPr>
          <a:xfrm>
            <a:off x="6700470" y="5138690"/>
            <a:ext cx="463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Cu map Q2 with rolling average of 2.5”</a:t>
            </a:r>
          </a:p>
        </p:txBody>
      </p:sp>
    </p:spTree>
    <p:extLst>
      <p:ext uri="{BB962C8B-B14F-4D97-AF65-F5344CB8AC3E}">
        <p14:creationId xmlns:p14="http://schemas.microsoft.com/office/powerpoint/2010/main" val="317872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5C97-66B6-4320-872D-FAC1AFD8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C9DA-0560-82B3-7BFE-2A468845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329"/>
            <a:ext cx="10515600" cy="4351338"/>
          </a:xfrm>
        </p:spPr>
        <p:txBody>
          <a:bodyPr/>
          <a:lstStyle/>
          <a:p>
            <a:r>
              <a:rPr lang="en-US" dirty="0"/>
              <a:t>Converted from VBA to Python to expand functionality</a:t>
            </a:r>
          </a:p>
          <a:p>
            <a:pPr lvl="1"/>
            <a:r>
              <a:rPr lang="en-US" dirty="0"/>
              <a:t>3 separate algorithms for blending </a:t>
            </a:r>
          </a:p>
          <a:p>
            <a:pPr lvl="2"/>
            <a:r>
              <a:rPr lang="en-US" dirty="0"/>
              <a:t>Gauss</a:t>
            </a:r>
          </a:p>
          <a:p>
            <a:pPr lvl="2"/>
            <a:r>
              <a:rPr lang="en-US" dirty="0" err="1"/>
              <a:t>MetAve</a:t>
            </a:r>
            <a:endParaRPr lang="en-US" dirty="0"/>
          </a:p>
          <a:p>
            <a:pPr lvl="2"/>
            <a:r>
              <a:rPr lang="en-US" dirty="0"/>
              <a:t>Step</a:t>
            </a:r>
          </a:p>
          <a:p>
            <a:r>
              <a:rPr lang="en-US" dirty="0"/>
              <a:t>Method to convert gerber to tiff to 2d array without </a:t>
            </a:r>
            <a:r>
              <a:rPr lang="en-US" dirty="0" err="1"/>
              <a:t>MetAve</a:t>
            </a:r>
            <a:r>
              <a:rPr lang="en-US" dirty="0"/>
              <a:t> or ‘Artwork’ software</a:t>
            </a:r>
          </a:p>
          <a:p>
            <a:r>
              <a:rPr lang="en-US" dirty="0"/>
              <a:t>Added preset color thresholds for analysis</a:t>
            </a:r>
          </a:p>
          <a:p>
            <a:r>
              <a:rPr lang="en-US" dirty="0"/>
              <a:t>Modified User Interface for more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201706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5B4A-83A4-934C-B997-0C1A1982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69"/>
            <a:ext cx="10515600" cy="6468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MetAve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7AB0D-FB46-3488-153A-AEE78ADC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8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BDE0-FDE2-2E6C-AB11-FF5EA3F4B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C00A-D753-1D73-1E35-CB08ED8FA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99817-79FB-F372-24A7-2921DAC7B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61" y="0"/>
            <a:ext cx="11338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2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310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HDP October Status Update</vt:lpstr>
      <vt:lpstr>Total Copper Visualization</vt:lpstr>
      <vt:lpstr>Initial Board Design</vt:lpstr>
      <vt:lpstr>PowerPoint Presentation</vt:lpstr>
      <vt:lpstr>Color Thresholds</vt:lpstr>
      <vt:lpstr>Averaging vs Phase 1 Measurements</vt:lpstr>
      <vt:lpstr>Current Progress</vt:lpstr>
      <vt:lpstr>MetAve Algorithm</vt:lpstr>
      <vt:lpstr>PowerPoint Presentation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 Guest</dc:creator>
  <cp:lastModifiedBy>Asa Guest</cp:lastModifiedBy>
  <cp:revision>6</cp:revision>
  <dcterms:created xsi:type="dcterms:W3CDTF">2024-10-04T17:57:14Z</dcterms:created>
  <dcterms:modified xsi:type="dcterms:W3CDTF">2024-10-07T17:43:23Z</dcterms:modified>
</cp:coreProperties>
</file>