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256" r:id="rId5"/>
    <p:sldId id="258" r:id="rId6"/>
    <p:sldId id="257" r:id="rId7"/>
    <p:sldId id="276" r:id="rId8"/>
    <p:sldId id="278" r:id="rId9"/>
    <p:sldId id="259" r:id="rId10"/>
    <p:sldId id="279" r:id="rId11"/>
    <p:sldId id="261" r:id="rId12"/>
    <p:sldId id="260" r:id="rId13"/>
    <p:sldId id="416" r:id="rId14"/>
    <p:sldId id="418" r:id="rId15"/>
    <p:sldId id="419" r:id="rId16"/>
    <p:sldId id="417" r:id="rId17"/>
    <p:sldId id="414" r:id="rId18"/>
    <p:sldId id="415" r:id="rId19"/>
    <p:sldId id="420" r:id="rId20"/>
    <p:sldId id="267"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257FB5-91C7-4878-BAEF-BC0D1BBC59CF}" v="4" dt="2022-12-01T15:59:30.0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p:scale>
          <a:sx n="67" d="100"/>
          <a:sy n="67" d="100"/>
        </p:scale>
        <p:origin x="644" y="44"/>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7" name="Shape 18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defTabSz="457200" rtl="0" eaLnBrk="1" fontAlgn="auto" latinLnBrk="0" hangingPunct="1">
              <a:lnSpc>
                <a:spcPct val="100000"/>
              </a:lnSpc>
              <a:spcBef>
                <a:spcPts val="0"/>
              </a:spcBef>
              <a:spcAft>
                <a:spcPts val="0"/>
              </a:spcAft>
              <a:buClrTx/>
              <a:buSzPct val="25000"/>
              <a:buFontTx/>
              <a:buNone/>
              <a:tabLst/>
              <a:defRPr/>
            </a:pPr>
            <a:r>
              <a:rPr lang="en-US" baseline="0" dirty="0" err="1"/>
              <a:t>Xgb</a:t>
            </a:r>
            <a:r>
              <a:rPr lang="en-US" baseline="0" dirty="0"/>
              <a:t> is </a:t>
            </a:r>
            <a:r>
              <a:rPr lang="en-US" altLang="zh-CN" baseline="0" dirty="0"/>
              <a:t>another tree model</a:t>
            </a:r>
            <a:r>
              <a:rPr lang="zh-CN" altLang="en-US" baseline="0" dirty="0"/>
              <a:t>，</a:t>
            </a:r>
            <a:r>
              <a:rPr lang="en-US" altLang="zh-CN" baseline="0" dirty="0"/>
              <a:t>actually it is a very popular tool in data mining due to </a:t>
            </a:r>
            <a:r>
              <a:rPr lang="en-US" baseline="0" dirty="0"/>
              <a:t> </a:t>
            </a:r>
            <a:r>
              <a:rPr lang="en-US" dirty="0"/>
              <a:t>its extremely fast speed</a:t>
            </a:r>
            <a:r>
              <a:rPr lang="en-US" baseline="0" dirty="0"/>
              <a:t> and high performance. </a:t>
            </a:r>
          </a:p>
          <a:p>
            <a:pPr marL="0" marR="0" lvl="0" indent="0" algn="l" defTabSz="457200" rtl="0" eaLnBrk="1" fontAlgn="auto" latinLnBrk="0" hangingPunct="1">
              <a:lnSpc>
                <a:spcPct val="100000"/>
              </a:lnSpc>
              <a:spcBef>
                <a:spcPts val="0"/>
              </a:spcBef>
              <a:spcAft>
                <a:spcPts val="0"/>
              </a:spcAft>
              <a:buClrTx/>
              <a:buSzPct val="25000"/>
              <a:buFontTx/>
              <a:buNone/>
              <a:tabLst/>
              <a:defRPr/>
            </a:pPr>
            <a:r>
              <a:rPr lang="en-US" baseline="0" dirty="0"/>
              <a:t>As a tree model, </a:t>
            </a:r>
            <a:r>
              <a:rPr lang="en-US" baseline="0" dirty="0" err="1"/>
              <a:t>xgb</a:t>
            </a:r>
            <a:r>
              <a:rPr lang="en-US" sz="3200" dirty="0"/>
              <a:t> </a:t>
            </a:r>
            <a:r>
              <a:rPr lang="en-US" sz="3200" kern="1200" dirty="0">
                <a:solidFill>
                  <a:schemeClr val="tx1"/>
                </a:solidFill>
                <a:latin typeface="+mn-lt"/>
                <a:ea typeface="+mn-ea"/>
                <a:cs typeface="+mn-cs"/>
                <a:sym typeface="Calibri"/>
              </a:rPr>
              <a:t>can do </a:t>
            </a:r>
            <a:r>
              <a:rPr lang="en-US" sz="3200" kern="1200" dirty="0">
                <a:solidFill>
                  <a:schemeClr val="tx1"/>
                </a:solidFill>
                <a:latin typeface="+mn-lt"/>
                <a:ea typeface="+mn-ea"/>
                <a:cs typeface="+mn-cs"/>
              </a:rPr>
              <a:t>parallel computation, 10 times faster than Random forest. </a:t>
            </a:r>
          </a:p>
          <a:p>
            <a:pPr marL="0" marR="0" lvl="0" indent="0" algn="l" rtl="0" eaLnBrk="1" latinLnBrk="0" hangingPunct="1">
              <a:spcBef>
                <a:spcPts val="0"/>
              </a:spcBef>
              <a:buSzPct val="25000"/>
              <a:buNone/>
            </a:pPr>
            <a:r>
              <a:rPr lang="en-US" sz="3200" kern="1200" dirty="0">
                <a:solidFill>
                  <a:schemeClr val="tx1"/>
                </a:solidFill>
                <a:latin typeface="+mn-lt"/>
                <a:ea typeface="+mn-ea"/>
                <a:cs typeface="+mn-cs"/>
              </a:rPr>
              <a:t>It is an additive tree model based on greedy method. In each step,  a new tree is added to compliment the already built Trees. This normally gives you better accuracy with more trees.  The final response is </a:t>
            </a:r>
            <a:r>
              <a:rPr lang="en-US" sz="3200" dirty="0"/>
              <a:t>the weighted sum of all predictions from each individual trees</a:t>
            </a:r>
            <a:r>
              <a:rPr lang="en-US" sz="3200" kern="1200" dirty="0">
                <a:solidFill>
                  <a:schemeClr val="tx1"/>
                </a:solidFill>
                <a:latin typeface="+mn-lt"/>
                <a:ea typeface="+mn-ea"/>
                <a:cs typeface="+mn-cs"/>
              </a:rPr>
              <a:t> or we can</a:t>
            </a:r>
            <a:r>
              <a:rPr lang="en-US" sz="3200" kern="1200" baseline="0" dirty="0">
                <a:solidFill>
                  <a:schemeClr val="tx1"/>
                </a:solidFill>
                <a:latin typeface="+mn-lt"/>
                <a:ea typeface="+mn-ea"/>
                <a:cs typeface="+mn-cs"/>
              </a:rPr>
              <a:t> say it is </a:t>
            </a:r>
            <a:r>
              <a:rPr lang="en-US" sz="3200" kern="1200" dirty="0">
                <a:solidFill>
                  <a:schemeClr val="tx1"/>
                </a:solidFill>
                <a:latin typeface="+mn-lt"/>
                <a:ea typeface="+mn-ea"/>
                <a:cs typeface="+mn-cs"/>
              </a:rPr>
              <a:t>t</a:t>
            </a:r>
            <a:r>
              <a:rPr lang="en-US" altLang="zh-CN" sz="3200" kern="1200" dirty="0">
                <a:solidFill>
                  <a:schemeClr val="tx1"/>
                </a:solidFill>
                <a:latin typeface="+mn-lt"/>
                <a:ea typeface="+mn-ea"/>
                <a:cs typeface="+mn-cs"/>
              </a:rPr>
              <a:t>he </a:t>
            </a:r>
            <a:r>
              <a:rPr lang="en-US" sz="3200" kern="1200" dirty="0">
                <a:solidFill>
                  <a:schemeClr val="tx1"/>
                </a:solidFill>
                <a:latin typeface="+mn-lt"/>
                <a:ea typeface="+mn-ea"/>
                <a:cs typeface="+mn-cs"/>
              </a:rPr>
              <a:t>optimal linear combination of all decision trees. </a:t>
            </a:r>
          </a:p>
          <a:p>
            <a:pPr marL="0" marR="0" lvl="0" indent="0" algn="l" rtl="0" eaLnBrk="1" latinLnBrk="0" hangingPunct="1">
              <a:spcBef>
                <a:spcPts val="0"/>
              </a:spcBef>
              <a:buSzPct val="25000"/>
              <a:buNone/>
            </a:pPr>
            <a:r>
              <a:rPr lang="en-US" sz="3200" kern="1200" dirty="0">
                <a:solidFill>
                  <a:schemeClr val="tx1"/>
                </a:solidFill>
                <a:latin typeface="+mn-lt"/>
                <a:ea typeface="+mn-ea"/>
                <a:cs typeface="+mn-cs"/>
              </a:rPr>
              <a:t>For each decision tree, features flowing into the tree will finally reach the leaf by the binary  </a:t>
            </a:r>
            <a:r>
              <a:rPr lang="en-US" sz="3200" kern="1200" dirty="0" err="1">
                <a:solidFill>
                  <a:schemeClr val="tx1"/>
                </a:solidFill>
                <a:latin typeface="+mn-lt"/>
                <a:ea typeface="+mn-ea"/>
                <a:cs typeface="+mn-cs"/>
              </a:rPr>
              <a:t>critraten</a:t>
            </a:r>
            <a:r>
              <a:rPr lang="en-US" sz="3200" kern="1200" dirty="0">
                <a:solidFill>
                  <a:schemeClr val="tx1"/>
                </a:solidFill>
                <a:latin typeface="+mn-lt"/>
                <a:ea typeface="+mn-ea"/>
                <a:cs typeface="+mn-cs"/>
              </a:rPr>
              <a:t>  , we do not need to do careful features normalization. -----suitable for </a:t>
            </a:r>
            <a:r>
              <a:rPr lang="en-US" sz="3200" kern="1200" dirty="0" err="1">
                <a:solidFill>
                  <a:schemeClr val="tx1"/>
                </a:solidFill>
                <a:latin typeface="+mn-lt"/>
                <a:ea typeface="+mn-ea"/>
                <a:cs typeface="+mn-cs"/>
              </a:rPr>
              <a:t>cate</a:t>
            </a:r>
            <a:r>
              <a:rPr lang="en-US" sz="3200" kern="1200" dirty="0">
                <a:solidFill>
                  <a:schemeClr val="tx1"/>
                </a:solidFill>
                <a:latin typeface="+mn-lt"/>
                <a:ea typeface="+mn-ea"/>
                <a:cs typeface="+mn-cs"/>
              </a:rPr>
              <a:t> data</a:t>
            </a:r>
          </a:p>
          <a:p>
            <a:pPr marL="0" marR="0" lvl="0" indent="0" algn="l" rtl="0" eaLnBrk="1" latinLnBrk="0" hangingPunct="1">
              <a:spcBef>
                <a:spcPts val="0"/>
              </a:spcBef>
              <a:buSzPct val="25000"/>
              <a:buNone/>
            </a:pPr>
            <a:endParaRPr lang="en-US" sz="3200" kern="1200" dirty="0">
              <a:solidFill>
                <a:schemeClr val="tx1"/>
              </a:solidFill>
              <a:latin typeface="+mn-lt"/>
              <a:ea typeface="+mn-ea"/>
              <a:cs typeface="+mn-cs"/>
            </a:endParaRPr>
          </a:p>
          <a:p>
            <a:pPr marL="0" marR="0" lvl="0" indent="0" algn="l" rtl="0" eaLnBrk="1" latinLnBrk="0" hangingPunct="1">
              <a:spcBef>
                <a:spcPts val="0"/>
              </a:spcBef>
              <a:buSzPct val="25000"/>
              <a:buNone/>
            </a:pPr>
            <a:r>
              <a:rPr lang="en-US" sz="3200" kern="1200" dirty="0">
                <a:solidFill>
                  <a:schemeClr val="tx1"/>
                </a:solidFill>
                <a:latin typeface="+mn-lt"/>
                <a:ea typeface="+mn-ea"/>
                <a:cs typeface="+mn-cs"/>
              </a:rPr>
              <a:t>These two advantage makes it an ideal model in our case:</a:t>
            </a:r>
          </a:p>
          <a:p>
            <a:pPr marL="0" marR="0" lvl="0" indent="0" algn="l" rtl="0" eaLnBrk="1" latinLnBrk="0" hangingPunct="1">
              <a:spcBef>
                <a:spcPts val="0"/>
              </a:spcBef>
              <a:buSzPct val="25000"/>
              <a:buNone/>
            </a:pPr>
            <a:r>
              <a:rPr lang="en-US" sz="3200" kern="1200" dirty="0">
                <a:solidFill>
                  <a:schemeClr val="tx1"/>
                </a:solidFill>
                <a:latin typeface="+mn-lt"/>
                <a:ea typeface="+mn-ea"/>
                <a:cs typeface="+mn-cs"/>
              </a:rPr>
              <a:t> fast </a:t>
            </a:r>
            <a:r>
              <a:rPr lang="en-US" sz="3200" kern="1200" dirty="0" err="1">
                <a:solidFill>
                  <a:schemeClr val="tx1"/>
                </a:solidFill>
                <a:latin typeface="+mn-lt"/>
                <a:ea typeface="+mn-ea"/>
                <a:cs typeface="+mn-cs"/>
              </a:rPr>
              <a:t>spead</a:t>
            </a:r>
            <a:r>
              <a:rPr lang="en-US" sz="3200" kern="1200" dirty="0">
                <a:solidFill>
                  <a:schemeClr val="tx1"/>
                </a:solidFill>
                <a:latin typeface="+mn-lt"/>
                <a:ea typeface="+mn-ea"/>
                <a:cs typeface="+mn-cs"/>
              </a:rPr>
              <a:t>   , handle large scale dataset-------- </a:t>
            </a:r>
          </a:p>
          <a:p>
            <a:pPr marL="0" marR="0" lvl="0" indent="0" algn="l" rtl="0" eaLnBrk="1" latinLnBrk="0" hangingPunct="1">
              <a:spcBef>
                <a:spcPts val="0"/>
              </a:spcBef>
              <a:buSzPct val="25000"/>
              <a:buNone/>
            </a:pPr>
            <a:r>
              <a:rPr lang="en-US" sz="3200" kern="1200" dirty="0">
                <a:solidFill>
                  <a:schemeClr val="tx1"/>
                </a:solidFill>
                <a:latin typeface="+mn-lt"/>
                <a:ea typeface="+mn-ea"/>
                <a:cs typeface="+mn-cs"/>
              </a:rPr>
              <a:t>Handle </a:t>
            </a:r>
            <a:r>
              <a:rPr lang="en-US" sz="3200" kern="1200" dirty="0" err="1">
                <a:solidFill>
                  <a:schemeClr val="tx1"/>
                </a:solidFill>
                <a:latin typeface="+mn-lt"/>
                <a:ea typeface="+mn-ea"/>
                <a:cs typeface="+mn-cs"/>
              </a:rPr>
              <a:t>cate</a:t>
            </a:r>
            <a:r>
              <a:rPr lang="en-US" sz="3200" kern="1200" dirty="0">
                <a:solidFill>
                  <a:schemeClr val="tx1"/>
                </a:solidFill>
                <a:latin typeface="+mn-lt"/>
                <a:ea typeface="+mn-ea"/>
                <a:cs typeface="+mn-cs"/>
              </a:rPr>
              <a:t> ----anonymous features with </a:t>
            </a:r>
            <a:r>
              <a:rPr lang="en-US" sz="3200" kern="1200" dirty="0" err="1">
                <a:solidFill>
                  <a:schemeClr val="tx1"/>
                </a:solidFill>
                <a:latin typeface="+mn-lt"/>
                <a:ea typeface="+mn-ea"/>
                <a:cs typeface="+mn-cs"/>
              </a:rPr>
              <a:t>cate</a:t>
            </a:r>
            <a:r>
              <a:rPr lang="en-US" sz="3200" kern="1200" dirty="0">
                <a:solidFill>
                  <a:schemeClr val="tx1"/>
                </a:solidFill>
                <a:latin typeface="+mn-lt"/>
                <a:ea typeface="+mn-ea"/>
                <a:cs typeface="+mn-cs"/>
              </a:rPr>
              <a:t> and num </a:t>
            </a:r>
            <a:r>
              <a:rPr lang="en-US" sz="3200" kern="1200" dirty="0" err="1">
                <a:solidFill>
                  <a:schemeClr val="tx1"/>
                </a:solidFill>
                <a:latin typeface="+mn-lt"/>
                <a:ea typeface="+mn-ea"/>
                <a:cs typeface="+mn-cs"/>
              </a:rPr>
              <a:t>var</a:t>
            </a:r>
            <a:r>
              <a:rPr lang="en-US" sz="3200" kern="1200" dirty="0">
                <a:solidFill>
                  <a:schemeClr val="tx1"/>
                </a:solidFill>
                <a:latin typeface="+mn-lt"/>
                <a:ea typeface="+mn-ea"/>
                <a:cs typeface="+mn-cs"/>
              </a:rPr>
              <a:t> combined. </a:t>
            </a:r>
          </a:p>
        </p:txBody>
      </p:sp>
      <p:sp>
        <p:nvSpPr>
          <p:cNvPr id="188" name="Shape 18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pPr marL="0" marR="0" lvl="0" indent="0" algn="r" rtl="0">
                <a:spcBef>
                  <a:spcPts val="0"/>
                </a:spcBef>
                <a:buSzPct val="25000"/>
                <a:buNone/>
              </a:pPr>
              <a:t>14</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7" name="Shape 18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defTabSz="457200" rtl="0" eaLnBrk="1" fontAlgn="auto" latinLnBrk="0" hangingPunct="1">
              <a:lnSpc>
                <a:spcPct val="100000"/>
              </a:lnSpc>
              <a:spcBef>
                <a:spcPts val="0"/>
              </a:spcBef>
              <a:spcAft>
                <a:spcPts val="0"/>
              </a:spcAft>
              <a:buClrTx/>
              <a:buSzPct val="25000"/>
              <a:buFontTx/>
              <a:buNone/>
              <a:tabLst/>
              <a:defRPr/>
            </a:pPr>
            <a:r>
              <a:rPr lang="en-US" baseline="0" dirty="0" err="1"/>
              <a:t>Xgb</a:t>
            </a:r>
            <a:r>
              <a:rPr lang="en-US" baseline="0" dirty="0"/>
              <a:t> is </a:t>
            </a:r>
            <a:r>
              <a:rPr lang="en-US" altLang="zh-CN" baseline="0" dirty="0"/>
              <a:t>another tree model</a:t>
            </a:r>
            <a:r>
              <a:rPr lang="zh-CN" altLang="en-US" baseline="0" dirty="0"/>
              <a:t>，</a:t>
            </a:r>
            <a:r>
              <a:rPr lang="en-US" altLang="zh-CN" baseline="0" dirty="0"/>
              <a:t>actually it is a very popular tool in data mining due to </a:t>
            </a:r>
            <a:r>
              <a:rPr lang="en-US" baseline="0" dirty="0"/>
              <a:t> </a:t>
            </a:r>
            <a:r>
              <a:rPr lang="en-US" dirty="0"/>
              <a:t>its extremely fast speed</a:t>
            </a:r>
            <a:r>
              <a:rPr lang="en-US" baseline="0" dirty="0"/>
              <a:t> and high performance. </a:t>
            </a:r>
          </a:p>
          <a:p>
            <a:pPr marL="0" marR="0" lvl="0" indent="0" algn="l" defTabSz="457200" rtl="0" eaLnBrk="1" fontAlgn="auto" latinLnBrk="0" hangingPunct="1">
              <a:lnSpc>
                <a:spcPct val="100000"/>
              </a:lnSpc>
              <a:spcBef>
                <a:spcPts val="0"/>
              </a:spcBef>
              <a:spcAft>
                <a:spcPts val="0"/>
              </a:spcAft>
              <a:buClrTx/>
              <a:buSzPct val="25000"/>
              <a:buFontTx/>
              <a:buNone/>
              <a:tabLst/>
              <a:defRPr/>
            </a:pPr>
            <a:r>
              <a:rPr lang="en-US" baseline="0" dirty="0"/>
              <a:t>As a tree model, </a:t>
            </a:r>
            <a:r>
              <a:rPr lang="en-US" baseline="0" dirty="0" err="1"/>
              <a:t>xgb</a:t>
            </a:r>
            <a:r>
              <a:rPr lang="en-US" sz="3200" dirty="0"/>
              <a:t> </a:t>
            </a:r>
            <a:r>
              <a:rPr lang="en-US" sz="3200" kern="1200" dirty="0">
                <a:solidFill>
                  <a:schemeClr val="tx1"/>
                </a:solidFill>
                <a:latin typeface="+mn-lt"/>
                <a:ea typeface="+mn-ea"/>
                <a:cs typeface="+mn-cs"/>
                <a:sym typeface="Calibri"/>
              </a:rPr>
              <a:t>can do </a:t>
            </a:r>
            <a:r>
              <a:rPr lang="en-US" sz="3200" kern="1200" dirty="0">
                <a:solidFill>
                  <a:schemeClr val="tx1"/>
                </a:solidFill>
                <a:latin typeface="+mn-lt"/>
                <a:ea typeface="+mn-ea"/>
                <a:cs typeface="+mn-cs"/>
              </a:rPr>
              <a:t>parallel computation, 10 times faster than Random forest. </a:t>
            </a:r>
          </a:p>
          <a:p>
            <a:pPr marL="0" marR="0" lvl="0" indent="0" algn="l" rtl="0" eaLnBrk="1" latinLnBrk="0" hangingPunct="1">
              <a:spcBef>
                <a:spcPts val="0"/>
              </a:spcBef>
              <a:buSzPct val="25000"/>
              <a:buNone/>
            </a:pPr>
            <a:r>
              <a:rPr lang="en-US" sz="3200" kern="1200" dirty="0">
                <a:solidFill>
                  <a:schemeClr val="tx1"/>
                </a:solidFill>
                <a:latin typeface="+mn-lt"/>
                <a:ea typeface="+mn-ea"/>
                <a:cs typeface="+mn-cs"/>
              </a:rPr>
              <a:t>It is an additive tree model based on greedy method. In each step,  a new tree is added to compliment the already built Trees. This normally gives you better accuracy with more trees.  The final response is </a:t>
            </a:r>
            <a:r>
              <a:rPr lang="en-US" sz="3200" dirty="0"/>
              <a:t>the weighted sum of all predictions from each individual trees</a:t>
            </a:r>
            <a:r>
              <a:rPr lang="en-US" sz="3200" kern="1200" dirty="0">
                <a:solidFill>
                  <a:schemeClr val="tx1"/>
                </a:solidFill>
                <a:latin typeface="+mn-lt"/>
                <a:ea typeface="+mn-ea"/>
                <a:cs typeface="+mn-cs"/>
              </a:rPr>
              <a:t> or we can</a:t>
            </a:r>
            <a:r>
              <a:rPr lang="en-US" sz="3200" kern="1200" baseline="0" dirty="0">
                <a:solidFill>
                  <a:schemeClr val="tx1"/>
                </a:solidFill>
                <a:latin typeface="+mn-lt"/>
                <a:ea typeface="+mn-ea"/>
                <a:cs typeface="+mn-cs"/>
              </a:rPr>
              <a:t> say it is </a:t>
            </a:r>
            <a:r>
              <a:rPr lang="en-US" sz="3200" kern="1200" dirty="0">
                <a:solidFill>
                  <a:schemeClr val="tx1"/>
                </a:solidFill>
                <a:latin typeface="+mn-lt"/>
                <a:ea typeface="+mn-ea"/>
                <a:cs typeface="+mn-cs"/>
              </a:rPr>
              <a:t>t</a:t>
            </a:r>
            <a:r>
              <a:rPr lang="en-US" altLang="zh-CN" sz="3200" kern="1200" dirty="0">
                <a:solidFill>
                  <a:schemeClr val="tx1"/>
                </a:solidFill>
                <a:latin typeface="+mn-lt"/>
                <a:ea typeface="+mn-ea"/>
                <a:cs typeface="+mn-cs"/>
              </a:rPr>
              <a:t>he </a:t>
            </a:r>
            <a:r>
              <a:rPr lang="en-US" sz="3200" kern="1200" dirty="0">
                <a:solidFill>
                  <a:schemeClr val="tx1"/>
                </a:solidFill>
                <a:latin typeface="+mn-lt"/>
                <a:ea typeface="+mn-ea"/>
                <a:cs typeface="+mn-cs"/>
              </a:rPr>
              <a:t>optimal linear combination of all decision trees. </a:t>
            </a:r>
          </a:p>
          <a:p>
            <a:pPr marL="0" marR="0" lvl="0" indent="0" algn="l" rtl="0" eaLnBrk="1" latinLnBrk="0" hangingPunct="1">
              <a:spcBef>
                <a:spcPts val="0"/>
              </a:spcBef>
              <a:buSzPct val="25000"/>
              <a:buNone/>
            </a:pPr>
            <a:r>
              <a:rPr lang="en-US" sz="3200" kern="1200" dirty="0">
                <a:solidFill>
                  <a:schemeClr val="tx1"/>
                </a:solidFill>
                <a:latin typeface="+mn-lt"/>
                <a:ea typeface="+mn-ea"/>
                <a:cs typeface="+mn-cs"/>
              </a:rPr>
              <a:t>For each decision tree, features flowing into the tree will finally reach the leaf by the binary  </a:t>
            </a:r>
            <a:r>
              <a:rPr lang="en-US" sz="3200" kern="1200" dirty="0" err="1">
                <a:solidFill>
                  <a:schemeClr val="tx1"/>
                </a:solidFill>
                <a:latin typeface="+mn-lt"/>
                <a:ea typeface="+mn-ea"/>
                <a:cs typeface="+mn-cs"/>
              </a:rPr>
              <a:t>critraten</a:t>
            </a:r>
            <a:r>
              <a:rPr lang="en-US" sz="3200" kern="1200" dirty="0">
                <a:solidFill>
                  <a:schemeClr val="tx1"/>
                </a:solidFill>
                <a:latin typeface="+mn-lt"/>
                <a:ea typeface="+mn-ea"/>
                <a:cs typeface="+mn-cs"/>
              </a:rPr>
              <a:t>  , we do not need to do careful features normalization. -----suitable for </a:t>
            </a:r>
            <a:r>
              <a:rPr lang="en-US" sz="3200" kern="1200" dirty="0" err="1">
                <a:solidFill>
                  <a:schemeClr val="tx1"/>
                </a:solidFill>
                <a:latin typeface="+mn-lt"/>
                <a:ea typeface="+mn-ea"/>
                <a:cs typeface="+mn-cs"/>
              </a:rPr>
              <a:t>cate</a:t>
            </a:r>
            <a:r>
              <a:rPr lang="en-US" sz="3200" kern="1200" dirty="0">
                <a:solidFill>
                  <a:schemeClr val="tx1"/>
                </a:solidFill>
                <a:latin typeface="+mn-lt"/>
                <a:ea typeface="+mn-ea"/>
                <a:cs typeface="+mn-cs"/>
              </a:rPr>
              <a:t> data</a:t>
            </a:r>
          </a:p>
          <a:p>
            <a:pPr marL="0" marR="0" lvl="0" indent="0" algn="l" rtl="0" eaLnBrk="1" latinLnBrk="0" hangingPunct="1">
              <a:spcBef>
                <a:spcPts val="0"/>
              </a:spcBef>
              <a:buSzPct val="25000"/>
              <a:buNone/>
            </a:pPr>
            <a:endParaRPr lang="en-US" sz="3200" kern="1200" dirty="0">
              <a:solidFill>
                <a:schemeClr val="tx1"/>
              </a:solidFill>
              <a:latin typeface="+mn-lt"/>
              <a:ea typeface="+mn-ea"/>
              <a:cs typeface="+mn-cs"/>
            </a:endParaRPr>
          </a:p>
          <a:p>
            <a:pPr marL="0" marR="0" lvl="0" indent="0" algn="l" rtl="0" eaLnBrk="1" latinLnBrk="0" hangingPunct="1">
              <a:spcBef>
                <a:spcPts val="0"/>
              </a:spcBef>
              <a:buSzPct val="25000"/>
              <a:buNone/>
            </a:pPr>
            <a:r>
              <a:rPr lang="en-US" sz="3200" kern="1200" dirty="0">
                <a:solidFill>
                  <a:schemeClr val="tx1"/>
                </a:solidFill>
                <a:latin typeface="+mn-lt"/>
                <a:ea typeface="+mn-ea"/>
                <a:cs typeface="+mn-cs"/>
              </a:rPr>
              <a:t>These two advantage makes it an ideal model in our case:</a:t>
            </a:r>
          </a:p>
          <a:p>
            <a:pPr marL="0" marR="0" lvl="0" indent="0" algn="l" rtl="0" eaLnBrk="1" latinLnBrk="0" hangingPunct="1">
              <a:spcBef>
                <a:spcPts val="0"/>
              </a:spcBef>
              <a:buSzPct val="25000"/>
              <a:buNone/>
            </a:pPr>
            <a:r>
              <a:rPr lang="en-US" sz="3200" kern="1200" dirty="0">
                <a:solidFill>
                  <a:schemeClr val="tx1"/>
                </a:solidFill>
                <a:latin typeface="+mn-lt"/>
                <a:ea typeface="+mn-ea"/>
                <a:cs typeface="+mn-cs"/>
              </a:rPr>
              <a:t> fast </a:t>
            </a:r>
            <a:r>
              <a:rPr lang="en-US" sz="3200" kern="1200" dirty="0" err="1">
                <a:solidFill>
                  <a:schemeClr val="tx1"/>
                </a:solidFill>
                <a:latin typeface="+mn-lt"/>
                <a:ea typeface="+mn-ea"/>
                <a:cs typeface="+mn-cs"/>
              </a:rPr>
              <a:t>spead</a:t>
            </a:r>
            <a:r>
              <a:rPr lang="en-US" sz="3200" kern="1200" dirty="0">
                <a:solidFill>
                  <a:schemeClr val="tx1"/>
                </a:solidFill>
                <a:latin typeface="+mn-lt"/>
                <a:ea typeface="+mn-ea"/>
                <a:cs typeface="+mn-cs"/>
              </a:rPr>
              <a:t>   , handle large scale dataset-------- </a:t>
            </a:r>
          </a:p>
          <a:p>
            <a:pPr marL="0" marR="0" lvl="0" indent="0" algn="l" rtl="0" eaLnBrk="1" latinLnBrk="0" hangingPunct="1">
              <a:spcBef>
                <a:spcPts val="0"/>
              </a:spcBef>
              <a:buSzPct val="25000"/>
              <a:buNone/>
            </a:pPr>
            <a:r>
              <a:rPr lang="en-US" sz="3200" kern="1200" dirty="0">
                <a:solidFill>
                  <a:schemeClr val="tx1"/>
                </a:solidFill>
                <a:latin typeface="+mn-lt"/>
                <a:ea typeface="+mn-ea"/>
                <a:cs typeface="+mn-cs"/>
              </a:rPr>
              <a:t>Handle </a:t>
            </a:r>
            <a:r>
              <a:rPr lang="en-US" sz="3200" kern="1200" dirty="0" err="1">
                <a:solidFill>
                  <a:schemeClr val="tx1"/>
                </a:solidFill>
                <a:latin typeface="+mn-lt"/>
                <a:ea typeface="+mn-ea"/>
                <a:cs typeface="+mn-cs"/>
              </a:rPr>
              <a:t>cate</a:t>
            </a:r>
            <a:r>
              <a:rPr lang="en-US" sz="3200" kern="1200" dirty="0">
                <a:solidFill>
                  <a:schemeClr val="tx1"/>
                </a:solidFill>
                <a:latin typeface="+mn-lt"/>
                <a:ea typeface="+mn-ea"/>
                <a:cs typeface="+mn-cs"/>
              </a:rPr>
              <a:t> ----anonymous features with </a:t>
            </a:r>
            <a:r>
              <a:rPr lang="en-US" sz="3200" kern="1200" dirty="0" err="1">
                <a:solidFill>
                  <a:schemeClr val="tx1"/>
                </a:solidFill>
                <a:latin typeface="+mn-lt"/>
                <a:ea typeface="+mn-ea"/>
                <a:cs typeface="+mn-cs"/>
              </a:rPr>
              <a:t>cate</a:t>
            </a:r>
            <a:r>
              <a:rPr lang="en-US" sz="3200" kern="1200" dirty="0">
                <a:solidFill>
                  <a:schemeClr val="tx1"/>
                </a:solidFill>
                <a:latin typeface="+mn-lt"/>
                <a:ea typeface="+mn-ea"/>
                <a:cs typeface="+mn-cs"/>
              </a:rPr>
              <a:t> and num </a:t>
            </a:r>
            <a:r>
              <a:rPr lang="en-US" sz="3200" kern="1200" dirty="0" err="1">
                <a:solidFill>
                  <a:schemeClr val="tx1"/>
                </a:solidFill>
                <a:latin typeface="+mn-lt"/>
                <a:ea typeface="+mn-ea"/>
                <a:cs typeface="+mn-cs"/>
              </a:rPr>
              <a:t>var</a:t>
            </a:r>
            <a:r>
              <a:rPr lang="en-US" sz="3200" kern="1200" dirty="0">
                <a:solidFill>
                  <a:schemeClr val="tx1"/>
                </a:solidFill>
                <a:latin typeface="+mn-lt"/>
                <a:ea typeface="+mn-ea"/>
                <a:cs typeface="+mn-cs"/>
              </a:rPr>
              <a:t> combined. </a:t>
            </a:r>
          </a:p>
        </p:txBody>
      </p:sp>
      <p:sp>
        <p:nvSpPr>
          <p:cNvPr id="188" name="Shape 18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pPr marL="0" marR="0" lvl="0" indent="0" algn="r" rtl="0">
                <a:spcBef>
                  <a:spcPts val="0"/>
                </a:spcBef>
                <a:buSzPct val="25000"/>
                <a:buNone/>
              </a:pPr>
              <a:t>15</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95070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12/6/2022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12/6/2022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12/6/2022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12/6/2022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12/6/2022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12/6/2022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12/6/2022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12/6/2022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12/6/2022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12/6/2022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12/6/2022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hyperlink" Target="https://archive.ics.uci.edu/ml/datasets/Beijing+Multi-Site+Air-Quality+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1167492" y="381000"/>
            <a:ext cx="9779183" cy="1325563"/>
          </a:xfrm>
        </p:spPr>
        <p:txBody>
          <a:bodyPr anchor="b">
            <a:normAutofit/>
          </a:bodyPr>
          <a:lstStyle/>
          <a:p>
            <a:r>
              <a:rPr lang="en-US" dirty="0"/>
              <a:t>Air Quality Prediction</a:t>
            </a:r>
          </a:p>
        </p:txBody>
      </p:sp>
      <p:sp>
        <p:nvSpPr>
          <p:cNvPr id="3" name="Subtitle 2">
            <a:extLst>
              <a:ext uri="{FF2B5EF4-FFF2-40B4-BE49-F238E27FC236}">
                <a16:creationId xmlns:a16="http://schemas.microsoft.com/office/drawing/2014/main" id="{A068D447-28D3-4F5F-B2DC-FD67E9015868}"/>
              </a:ext>
            </a:extLst>
          </p:cNvPr>
          <p:cNvSpPr>
            <a:spLocks noGrp="1"/>
          </p:cNvSpPr>
          <p:nvPr>
            <p:ph idx="1"/>
          </p:nvPr>
        </p:nvSpPr>
        <p:spPr>
          <a:xfrm>
            <a:off x="1167493" y="2087561"/>
            <a:ext cx="9779182" cy="3366815"/>
          </a:xfrm>
        </p:spPr>
        <p:txBody>
          <a:bodyPr>
            <a:normAutofit/>
          </a:bodyPr>
          <a:lstStyle/>
          <a:p>
            <a:r>
              <a:rPr lang="en-US" dirty="0"/>
              <a:t>By,</a:t>
            </a:r>
          </a:p>
          <a:p>
            <a:r>
              <a:rPr lang="en-US" dirty="0"/>
              <a:t>Mohammed Ali Sheriff Shaik</a:t>
            </a:r>
          </a:p>
          <a:p>
            <a:r>
              <a:rPr lang="en-US" dirty="0"/>
              <a:t>A04278033</a:t>
            </a:r>
          </a:p>
          <a:p>
            <a:r>
              <a:rPr lang="en-US" dirty="0"/>
              <a:t>Professor: Dr. Scott King,</a:t>
            </a:r>
          </a:p>
          <a:p>
            <a:r>
              <a:rPr lang="en-US" dirty="0"/>
              <a:t>Data Analytics</a:t>
            </a:r>
          </a:p>
        </p:txBody>
      </p:sp>
      <p:sp>
        <p:nvSpPr>
          <p:cNvPr id="8" name="Date Placeholder 3">
            <a:extLst>
              <a:ext uri="{FF2B5EF4-FFF2-40B4-BE49-F238E27FC236}">
                <a16:creationId xmlns:a16="http://schemas.microsoft.com/office/drawing/2014/main" id="{957E501B-AAD4-6794-74FE-7B16475F59AC}"/>
              </a:ext>
            </a:extLst>
          </p:cNvPr>
          <p:cNvSpPr>
            <a:spLocks noGrp="1"/>
          </p:cNvSpPr>
          <p:nvPr>
            <p:ph type="dt" sz="half" idx="2"/>
          </p:nvPr>
        </p:nvSpPr>
        <p:spPr>
          <a:xfrm>
            <a:off x="381000" y="6356350"/>
            <a:ext cx="1701018" cy="365125"/>
          </a:xfrm>
        </p:spPr>
        <p:txBody>
          <a:bodyPr/>
          <a:lstStyle/>
          <a:p>
            <a:pPr>
              <a:spcAft>
                <a:spcPts val="600"/>
              </a:spcAft>
            </a:pPr>
            <a:fld id="{7E7AB22C-8B7E-9B4A-8C65-396C3C874D86}" type="datetime1">
              <a:rPr lang="en-US" smtClean="0"/>
              <a:pPr>
                <a:spcAft>
                  <a:spcPts val="600"/>
                </a:spcAft>
              </a:pPr>
              <a:t>12/6/2022</a:t>
            </a:fld>
            <a:endParaRPr lang="en-US"/>
          </a:p>
        </p:txBody>
      </p:sp>
      <p:sp>
        <p:nvSpPr>
          <p:cNvPr id="10" name="Footer Placeholder 4">
            <a:extLst>
              <a:ext uri="{FF2B5EF4-FFF2-40B4-BE49-F238E27FC236}">
                <a16:creationId xmlns:a16="http://schemas.microsoft.com/office/drawing/2014/main" id="{4257C146-926E-9225-D0E6-1ED2CE715073}"/>
              </a:ext>
            </a:extLst>
          </p:cNvPr>
          <p:cNvSpPr>
            <a:spLocks noGrp="1"/>
          </p:cNvSpPr>
          <p:nvPr>
            <p:ph type="ftr" sz="quarter" idx="3"/>
          </p:nvPr>
        </p:nvSpPr>
        <p:spPr>
          <a:xfrm>
            <a:off x="4038600" y="6356350"/>
            <a:ext cx="4114800" cy="365125"/>
          </a:xfrm>
        </p:spPr>
        <p:txBody>
          <a:bodyPr/>
          <a:lstStyle/>
          <a:p>
            <a:pPr>
              <a:spcAft>
                <a:spcPts val="600"/>
              </a:spcAft>
            </a:pPr>
            <a:r>
              <a:rPr lang="en-US"/>
              <a:t>PRESENTATION TITLE</a:t>
            </a:r>
          </a:p>
        </p:txBody>
      </p:sp>
      <p:sp>
        <p:nvSpPr>
          <p:cNvPr id="12" name="Slide Number Placeholder 5">
            <a:extLst>
              <a:ext uri="{FF2B5EF4-FFF2-40B4-BE49-F238E27FC236}">
                <a16:creationId xmlns:a16="http://schemas.microsoft.com/office/drawing/2014/main" id="{C626996B-1E69-499A-EC13-4CC9CA9FE8DB}"/>
              </a:ext>
            </a:extLst>
          </p:cNvPr>
          <p:cNvSpPr>
            <a:spLocks noGrp="1"/>
          </p:cNvSpPr>
          <p:nvPr>
            <p:ph type="sldNum" sz="quarter" idx="4"/>
          </p:nvPr>
        </p:nvSpPr>
        <p:spPr>
          <a:xfrm>
            <a:off x="10153276" y="6356350"/>
            <a:ext cx="1657723" cy="365125"/>
          </a:xfrm>
        </p:spPr>
        <p:txBody>
          <a:bodyPr/>
          <a:lstStyle/>
          <a:p>
            <a:pPr>
              <a:spcAft>
                <a:spcPts val="600"/>
              </a:spcAft>
            </a:pPr>
            <a:fld id="{294A09A9-5501-47C1-A89A-A340965A2BE2}" type="slidenum">
              <a:rPr lang="en-US" smtClean="0"/>
              <a:pPr>
                <a:spcAft>
                  <a:spcPts val="600"/>
                </a:spcAft>
              </a:pPr>
              <a:t>1</a:t>
            </a:fld>
            <a:endParaRPr lang="en-US"/>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F4CB7E15-DB65-DA82-52E5-1EB4E86C63C5}"/>
              </a:ext>
            </a:extLst>
          </p:cNvPr>
          <p:cNvSpPr>
            <a:spLocks noGrp="1"/>
          </p:cNvSpPr>
          <p:nvPr>
            <p:ph type="title"/>
          </p:nvPr>
        </p:nvSpPr>
        <p:spPr>
          <a:xfrm>
            <a:off x="1167492" y="381000"/>
            <a:ext cx="9779183" cy="1325563"/>
          </a:xfrm>
        </p:spPr>
        <p:txBody>
          <a:bodyPr anchor="b">
            <a:normAutofit/>
          </a:bodyPr>
          <a:lstStyle/>
          <a:p>
            <a:r>
              <a:rPr lang="en-US" sz="4400" dirty="0"/>
              <a:t>Correlation between features for feature selection</a:t>
            </a:r>
          </a:p>
        </p:txBody>
      </p:sp>
      <p:pic>
        <p:nvPicPr>
          <p:cNvPr id="11" name="Content Placeholder 10">
            <a:extLst>
              <a:ext uri="{FF2B5EF4-FFF2-40B4-BE49-F238E27FC236}">
                <a16:creationId xmlns:a16="http://schemas.microsoft.com/office/drawing/2014/main" id="{2A04AC1D-996B-3F6B-BDF5-D01BC7AA2738}"/>
              </a:ext>
            </a:extLst>
          </p:cNvPr>
          <p:cNvPicPr>
            <a:picLocks noGrp="1" noChangeAspect="1"/>
          </p:cNvPicPr>
          <p:nvPr>
            <p:ph idx="1"/>
          </p:nvPr>
        </p:nvPicPr>
        <p:blipFill>
          <a:blip r:embed="rId2"/>
          <a:stretch>
            <a:fillRect/>
          </a:stretch>
        </p:blipFill>
        <p:spPr>
          <a:xfrm>
            <a:off x="1084253" y="2029223"/>
            <a:ext cx="4663440" cy="2828613"/>
          </a:xfrm>
          <a:noFill/>
        </p:spPr>
      </p:pic>
      <p:sp>
        <p:nvSpPr>
          <p:cNvPr id="4" name="Date Placeholder 3">
            <a:extLst>
              <a:ext uri="{FF2B5EF4-FFF2-40B4-BE49-F238E27FC236}">
                <a16:creationId xmlns:a16="http://schemas.microsoft.com/office/drawing/2014/main" id="{8DA67333-4990-2FCF-13BC-F76999880B09}"/>
              </a:ext>
            </a:extLst>
          </p:cNvPr>
          <p:cNvSpPr>
            <a:spLocks noGrp="1"/>
          </p:cNvSpPr>
          <p:nvPr>
            <p:ph type="dt" sz="half" idx="2"/>
          </p:nvPr>
        </p:nvSpPr>
        <p:spPr>
          <a:xfrm>
            <a:off x="381000" y="6356350"/>
            <a:ext cx="2743200" cy="365125"/>
          </a:xfrm>
        </p:spPr>
        <p:txBody>
          <a:bodyPr anchor="ctr">
            <a:normAutofit/>
          </a:bodyPr>
          <a:lstStyle/>
          <a:p>
            <a:pPr>
              <a:spcAft>
                <a:spcPts val="600"/>
              </a:spcAft>
            </a:pPr>
            <a:fld id="{C1583C39-01BF-7F43-854C-FBB4E9AB6B0C}" type="datetime1">
              <a:rPr lang="en-US" smtClean="0"/>
              <a:pPr>
                <a:spcAft>
                  <a:spcPts val="600"/>
                </a:spcAft>
              </a:pPr>
              <a:t>12/6/2022</a:t>
            </a:fld>
            <a:endParaRPr lang="en-US"/>
          </a:p>
        </p:txBody>
      </p:sp>
      <p:sp>
        <p:nvSpPr>
          <p:cNvPr id="5" name="Footer Placeholder 4">
            <a:extLst>
              <a:ext uri="{FF2B5EF4-FFF2-40B4-BE49-F238E27FC236}">
                <a16:creationId xmlns:a16="http://schemas.microsoft.com/office/drawing/2014/main" id="{5F8E2CB1-CE58-20F3-8249-FC4F3A1072A8}"/>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8EC7A9A8-F066-839E-23ED-C06D7D1609A3}"/>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10</a:t>
            </a:fld>
            <a:endParaRPr lang="en-US"/>
          </a:p>
        </p:txBody>
      </p:sp>
      <p:sp>
        <p:nvSpPr>
          <p:cNvPr id="19" name="Content Placeholder 6">
            <a:extLst>
              <a:ext uri="{FF2B5EF4-FFF2-40B4-BE49-F238E27FC236}">
                <a16:creationId xmlns:a16="http://schemas.microsoft.com/office/drawing/2014/main" id="{59820128-0AD0-5924-E795-79DC7EA646BD}"/>
              </a:ext>
            </a:extLst>
          </p:cNvPr>
          <p:cNvSpPr>
            <a:spLocks noGrp="1"/>
          </p:cNvSpPr>
          <p:nvPr>
            <p:ph idx="10"/>
          </p:nvPr>
        </p:nvSpPr>
        <p:spPr>
          <a:xfrm>
            <a:off x="6283235" y="2528203"/>
            <a:ext cx="4663440" cy="2828613"/>
          </a:xfrm>
        </p:spPr>
        <p:txBody>
          <a:bodyPr/>
          <a:lstStyle/>
          <a:p>
            <a:r>
              <a:rPr lang="en-US" dirty="0"/>
              <a:t>The final Features would be: PM2.5, Pres, WSPM, and DEWP.</a:t>
            </a:r>
          </a:p>
          <a:p>
            <a:r>
              <a:rPr lang="en-US" dirty="0"/>
              <a:t>Temp is removed because it is highly correlated with all of the </a:t>
            </a:r>
            <a:r>
              <a:rPr lang="en-US" dirty="0" err="1"/>
              <a:t>featurees</a:t>
            </a:r>
            <a:endParaRPr lang="en-US" dirty="0"/>
          </a:p>
        </p:txBody>
      </p:sp>
      <p:sp>
        <p:nvSpPr>
          <p:cNvPr id="21" name="Content Placeholder 7">
            <a:extLst>
              <a:ext uri="{FF2B5EF4-FFF2-40B4-BE49-F238E27FC236}">
                <a16:creationId xmlns:a16="http://schemas.microsoft.com/office/drawing/2014/main" id="{ABAB862C-4E7D-A9CF-AB57-47C451F7BB4C}"/>
              </a:ext>
            </a:extLst>
          </p:cNvPr>
          <p:cNvSpPr>
            <a:spLocks noGrp="1"/>
          </p:cNvSpPr>
          <p:nvPr>
            <p:ph idx="11"/>
          </p:nvPr>
        </p:nvSpPr>
        <p:spPr>
          <a:xfrm>
            <a:off x="1167493" y="2005689"/>
            <a:ext cx="4663440" cy="45719"/>
          </a:xfrm>
        </p:spPr>
        <p:txBody>
          <a:bodyPr/>
          <a:lstStyle/>
          <a:p>
            <a:endParaRPr lang="en-US" dirty="0"/>
          </a:p>
        </p:txBody>
      </p:sp>
      <p:sp>
        <p:nvSpPr>
          <p:cNvPr id="23" name="Content Placeholder 8">
            <a:extLst>
              <a:ext uri="{FF2B5EF4-FFF2-40B4-BE49-F238E27FC236}">
                <a16:creationId xmlns:a16="http://schemas.microsoft.com/office/drawing/2014/main" id="{3F952708-C1B0-02CA-C7C2-BA0E45F9786C}"/>
              </a:ext>
            </a:extLst>
          </p:cNvPr>
          <p:cNvSpPr>
            <a:spLocks noGrp="1"/>
          </p:cNvSpPr>
          <p:nvPr>
            <p:ph idx="12"/>
          </p:nvPr>
        </p:nvSpPr>
        <p:spPr>
          <a:xfrm>
            <a:off x="6283235" y="2005689"/>
            <a:ext cx="4663440" cy="522514"/>
          </a:xfrm>
        </p:spPr>
        <p:txBody>
          <a:bodyPr/>
          <a:lstStyle/>
          <a:p>
            <a:r>
              <a:rPr lang="en-US" dirty="0"/>
              <a:t>Features</a:t>
            </a:r>
          </a:p>
        </p:txBody>
      </p:sp>
    </p:spTree>
    <p:extLst>
      <p:ext uri="{BB962C8B-B14F-4D97-AF65-F5344CB8AC3E}">
        <p14:creationId xmlns:p14="http://schemas.microsoft.com/office/powerpoint/2010/main" val="2579285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BBEA1-92F2-702A-90ED-16E473FB589E}"/>
              </a:ext>
            </a:extLst>
          </p:cNvPr>
          <p:cNvSpPr>
            <a:spLocks noGrp="1"/>
          </p:cNvSpPr>
          <p:nvPr>
            <p:ph type="title"/>
          </p:nvPr>
        </p:nvSpPr>
        <p:spPr/>
        <p:txBody>
          <a:bodyPr/>
          <a:lstStyle/>
          <a:p>
            <a:r>
              <a:rPr lang="en-US" dirty="0"/>
              <a:t>Check for Linearity </a:t>
            </a:r>
          </a:p>
        </p:txBody>
      </p:sp>
      <p:pic>
        <p:nvPicPr>
          <p:cNvPr id="8" name="Content Placeholder 7">
            <a:extLst>
              <a:ext uri="{FF2B5EF4-FFF2-40B4-BE49-F238E27FC236}">
                <a16:creationId xmlns:a16="http://schemas.microsoft.com/office/drawing/2014/main" id="{8D53D2FC-6368-8460-FC54-0454BC1AFA02}"/>
              </a:ext>
            </a:extLst>
          </p:cNvPr>
          <p:cNvPicPr>
            <a:picLocks noGrp="1" noChangeAspect="1"/>
          </p:cNvPicPr>
          <p:nvPr>
            <p:ph idx="1"/>
          </p:nvPr>
        </p:nvPicPr>
        <p:blipFill>
          <a:blip r:embed="rId2"/>
          <a:stretch>
            <a:fillRect/>
          </a:stretch>
        </p:blipFill>
        <p:spPr>
          <a:xfrm>
            <a:off x="923066" y="1706563"/>
            <a:ext cx="9230210" cy="4770437"/>
          </a:xfrm>
        </p:spPr>
      </p:pic>
      <p:sp>
        <p:nvSpPr>
          <p:cNvPr id="4" name="Date Placeholder 3">
            <a:extLst>
              <a:ext uri="{FF2B5EF4-FFF2-40B4-BE49-F238E27FC236}">
                <a16:creationId xmlns:a16="http://schemas.microsoft.com/office/drawing/2014/main" id="{14E3D435-2B0A-3724-F836-BF0D4FFEDB2B}"/>
              </a:ext>
            </a:extLst>
          </p:cNvPr>
          <p:cNvSpPr>
            <a:spLocks noGrp="1"/>
          </p:cNvSpPr>
          <p:nvPr>
            <p:ph type="dt" sz="half" idx="2"/>
          </p:nvPr>
        </p:nvSpPr>
        <p:spPr/>
        <p:txBody>
          <a:bodyPr/>
          <a:lstStyle/>
          <a:p>
            <a:fld id="{DD9C8446-696E-6942-B6C8-CC9CAD0B34E0}" type="datetime1">
              <a:rPr lang="en-US" smtClean="0"/>
              <a:pPr/>
              <a:t>12/6/2022</a:t>
            </a:fld>
            <a:endParaRPr lang="en-US" dirty="0"/>
          </a:p>
        </p:txBody>
      </p:sp>
      <p:sp>
        <p:nvSpPr>
          <p:cNvPr id="5" name="Footer Placeholder 4">
            <a:extLst>
              <a:ext uri="{FF2B5EF4-FFF2-40B4-BE49-F238E27FC236}">
                <a16:creationId xmlns:a16="http://schemas.microsoft.com/office/drawing/2014/main" id="{A285528D-664D-DA26-CC4C-F3EDD5C73B98}"/>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B5CC810-DF89-58EB-EB51-54443C654219}"/>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1856193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2935B-6884-AA7A-577C-A453FA5ED8A5}"/>
              </a:ext>
            </a:extLst>
          </p:cNvPr>
          <p:cNvSpPr>
            <a:spLocks noGrp="1"/>
          </p:cNvSpPr>
          <p:nvPr>
            <p:ph type="title"/>
          </p:nvPr>
        </p:nvSpPr>
        <p:spPr/>
        <p:txBody>
          <a:bodyPr/>
          <a:lstStyle/>
          <a:p>
            <a:r>
              <a:rPr lang="en-US" dirty="0"/>
              <a:t>Interactions between features</a:t>
            </a:r>
          </a:p>
        </p:txBody>
      </p:sp>
      <p:pic>
        <p:nvPicPr>
          <p:cNvPr id="8" name="Content Placeholder 7">
            <a:extLst>
              <a:ext uri="{FF2B5EF4-FFF2-40B4-BE49-F238E27FC236}">
                <a16:creationId xmlns:a16="http://schemas.microsoft.com/office/drawing/2014/main" id="{97100A5C-86A0-08D9-ED08-76B132AD2BD3}"/>
              </a:ext>
            </a:extLst>
          </p:cNvPr>
          <p:cNvPicPr>
            <a:picLocks noGrp="1" noChangeAspect="1"/>
          </p:cNvPicPr>
          <p:nvPr>
            <p:ph idx="1"/>
          </p:nvPr>
        </p:nvPicPr>
        <p:blipFill>
          <a:blip r:embed="rId2"/>
          <a:stretch>
            <a:fillRect/>
          </a:stretch>
        </p:blipFill>
        <p:spPr>
          <a:xfrm>
            <a:off x="716663" y="1706563"/>
            <a:ext cx="3645087" cy="2552831"/>
          </a:xfrm>
        </p:spPr>
      </p:pic>
      <p:sp>
        <p:nvSpPr>
          <p:cNvPr id="4" name="Date Placeholder 3">
            <a:extLst>
              <a:ext uri="{FF2B5EF4-FFF2-40B4-BE49-F238E27FC236}">
                <a16:creationId xmlns:a16="http://schemas.microsoft.com/office/drawing/2014/main" id="{4081A0BD-AD54-D059-5992-E93BD39E70E8}"/>
              </a:ext>
            </a:extLst>
          </p:cNvPr>
          <p:cNvSpPr>
            <a:spLocks noGrp="1"/>
          </p:cNvSpPr>
          <p:nvPr>
            <p:ph type="dt" sz="half" idx="2"/>
          </p:nvPr>
        </p:nvSpPr>
        <p:spPr/>
        <p:txBody>
          <a:bodyPr/>
          <a:lstStyle/>
          <a:p>
            <a:fld id="{DD9C8446-696E-6942-B6C8-CC9CAD0B34E0}" type="datetime1">
              <a:rPr lang="en-US" smtClean="0"/>
              <a:pPr/>
              <a:t>12/6/2022</a:t>
            </a:fld>
            <a:endParaRPr lang="en-US" dirty="0"/>
          </a:p>
        </p:txBody>
      </p:sp>
      <p:sp>
        <p:nvSpPr>
          <p:cNvPr id="5" name="Footer Placeholder 4">
            <a:extLst>
              <a:ext uri="{FF2B5EF4-FFF2-40B4-BE49-F238E27FC236}">
                <a16:creationId xmlns:a16="http://schemas.microsoft.com/office/drawing/2014/main" id="{3128D195-0813-874A-4F16-281FCD115446}"/>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88A46E37-897B-82B6-E72C-B035EEDAB115}"/>
              </a:ext>
            </a:extLst>
          </p:cNvPr>
          <p:cNvSpPr>
            <a:spLocks noGrp="1"/>
          </p:cNvSpPr>
          <p:nvPr>
            <p:ph type="sldNum" sz="quarter" idx="4"/>
          </p:nvPr>
        </p:nvSpPr>
        <p:spPr/>
        <p:txBody>
          <a:bodyPr/>
          <a:lstStyle/>
          <a:p>
            <a:fld id="{294A09A9-5501-47C1-A89A-A340965A2BE2}" type="slidenum">
              <a:rPr lang="en-US" smtClean="0"/>
              <a:pPr/>
              <a:t>12</a:t>
            </a:fld>
            <a:endParaRPr lang="en-US" dirty="0"/>
          </a:p>
        </p:txBody>
      </p:sp>
      <p:pic>
        <p:nvPicPr>
          <p:cNvPr id="10" name="Picture 9">
            <a:extLst>
              <a:ext uri="{FF2B5EF4-FFF2-40B4-BE49-F238E27FC236}">
                <a16:creationId xmlns:a16="http://schemas.microsoft.com/office/drawing/2014/main" id="{E8D6DA7C-C66E-D984-7E8D-8FB7C675710E}"/>
              </a:ext>
            </a:extLst>
          </p:cNvPr>
          <p:cNvPicPr>
            <a:picLocks noChangeAspect="1"/>
          </p:cNvPicPr>
          <p:nvPr/>
        </p:nvPicPr>
        <p:blipFill>
          <a:blip r:embed="rId3"/>
          <a:stretch>
            <a:fillRect/>
          </a:stretch>
        </p:blipFill>
        <p:spPr>
          <a:xfrm>
            <a:off x="4361750" y="1706563"/>
            <a:ext cx="3600635" cy="2495678"/>
          </a:xfrm>
          <a:prstGeom prst="rect">
            <a:avLst/>
          </a:prstGeom>
        </p:spPr>
      </p:pic>
      <p:pic>
        <p:nvPicPr>
          <p:cNvPr id="12" name="Picture 11">
            <a:extLst>
              <a:ext uri="{FF2B5EF4-FFF2-40B4-BE49-F238E27FC236}">
                <a16:creationId xmlns:a16="http://schemas.microsoft.com/office/drawing/2014/main" id="{65874145-2DB7-FE6A-64E5-13ED582E0F86}"/>
              </a:ext>
            </a:extLst>
          </p:cNvPr>
          <p:cNvPicPr>
            <a:picLocks noChangeAspect="1"/>
          </p:cNvPicPr>
          <p:nvPr/>
        </p:nvPicPr>
        <p:blipFill>
          <a:blip r:embed="rId4"/>
          <a:stretch>
            <a:fillRect/>
          </a:stretch>
        </p:blipFill>
        <p:spPr>
          <a:xfrm>
            <a:off x="8006837" y="1706563"/>
            <a:ext cx="3759393" cy="2609984"/>
          </a:xfrm>
          <a:prstGeom prst="rect">
            <a:avLst/>
          </a:prstGeom>
        </p:spPr>
      </p:pic>
      <p:pic>
        <p:nvPicPr>
          <p:cNvPr id="14" name="Picture 13">
            <a:extLst>
              <a:ext uri="{FF2B5EF4-FFF2-40B4-BE49-F238E27FC236}">
                <a16:creationId xmlns:a16="http://schemas.microsoft.com/office/drawing/2014/main" id="{7DB209F4-3538-353C-BE58-B79A116E909D}"/>
              </a:ext>
            </a:extLst>
          </p:cNvPr>
          <p:cNvPicPr>
            <a:picLocks noChangeAspect="1"/>
          </p:cNvPicPr>
          <p:nvPr/>
        </p:nvPicPr>
        <p:blipFill>
          <a:blip r:embed="rId5"/>
          <a:stretch>
            <a:fillRect/>
          </a:stretch>
        </p:blipFill>
        <p:spPr>
          <a:xfrm>
            <a:off x="716663" y="4259394"/>
            <a:ext cx="3753043" cy="2540131"/>
          </a:xfrm>
          <a:prstGeom prst="rect">
            <a:avLst/>
          </a:prstGeom>
        </p:spPr>
      </p:pic>
      <p:pic>
        <p:nvPicPr>
          <p:cNvPr id="16" name="Picture 15">
            <a:extLst>
              <a:ext uri="{FF2B5EF4-FFF2-40B4-BE49-F238E27FC236}">
                <a16:creationId xmlns:a16="http://schemas.microsoft.com/office/drawing/2014/main" id="{AC4AAAF7-9263-CEFC-E5AB-2AC7FF7E3490}"/>
              </a:ext>
            </a:extLst>
          </p:cNvPr>
          <p:cNvPicPr>
            <a:picLocks noChangeAspect="1"/>
          </p:cNvPicPr>
          <p:nvPr/>
        </p:nvPicPr>
        <p:blipFill>
          <a:blip r:embed="rId6"/>
          <a:stretch>
            <a:fillRect/>
          </a:stretch>
        </p:blipFill>
        <p:spPr>
          <a:xfrm>
            <a:off x="4545910" y="4269057"/>
            <a:ext cx="3568883" cy="2463927"/>
          </a:xfrm>
          <a:prstGeom prst="rect">
            <a:avLst/>
          </a:prstGeom>
        </p:spPr>
      </p:pic>
    </p:spTree>
    <p:extLst>
      <p:ext uri="{BB962C8B-B14F-4D97-AF65-F5344CB8AC3E}">
        <p14:creationId xmlns:p14="http://schemas.microsoft.com/office/powerpoint/2010/main" val="4277316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51F64-355A-BC2B-BAD2-71BAF93ADC96}"/>
              </a:ext>
            </a:extLst>
          </p:cNvPr>
          <p:cNvSpPr>
            <a:spLocks noGrp="1"/>
          </p:cNvSpPr>
          <p:nvPr>
            <p:ph type="title"/>
          </p:nvPr>
        </p:nvSpPr>
        <p:spPr/>
        <p:txBody>
          <a:bodyPr/>
          <a:lstStyle/>
          <a:p>
            <a:r>
              <a:rPr lang="en-US" dirty="0"/>
              <a:t>Linear Regression</a:t>
            </a:r>
          </a:p>
        </p:txBody>
      </p:sp>
      <p:sp>
        <p:nvSpPr>
          <p:cNvPr id="3" name="Content Placeholder 2">
            <a:extLst>
              <a:ext uri="{FF2B5EF4-FFF2-40B4-BE49-F238E27FC236}">
                <a16:creationId xmlns:a16="http://schemas.microsoft.com/office/drawing/2014/main" id="{44FF2179-ECF0-C300-5732-45BF52C82102}"/>
              </a:ext>
            </a:extLst>
          </p:cNvPr>
          <p:cNvSpPr>
            <a:spLocks noGrp="1"/>
          </p:cNvSpPr>
          <p:nvPr>
            <p:ph idx="1"/>
          </p:nvPr>
        </p:nvSpPr>
        <p:spPr/>
        <p:txBody>
          <a:bodyPr/>
          <a:lstStyle/>
          <a:p>
            <a:r>
              <a:rPr lang="en-US" dirty="0"/>
              <a:t>Assumes  data is  Normally Distributed</a:t>
            </a:r>
          </a:p>
          <a:p>
            <a:r>
              <a:rPr lang="en-US" dirty="0"/>
              <a:t>Check for Linearity.</a:t>
            </a:r>
          </a:p>
          <a:p>
            <a:r>
              <a:rPr lang="en-US" dirty="0"/>
              <a:t>Predicted values are Normally Distributed.</a:t>
            </a:r>
          </a:p>
          <a:p>
            <a:r>
              <a:rPr lang="en-US" dirty="0"/>
              <a:t>Errors for 1000 epochs:</a:t>
            </a:r>
          </a:p>
          <a:p>
            <a:r>
              <a:rPr lang="en-US" dirty="0"/>
              <a:t>Mean Absolute error: 492.27</a:t>
            </a:r>
          </a:p>
          <a:p>
            <a:r>
              <a:rPr lang="en-US" dirty="0"/>
              <a:t>Mean Squared error: 5878.26</a:t>
            </a:r>
          </a:p>
        </p:txBody>
      </p:sp>
      <p:sp>
        <p:nvSpPr>
          <p:cNvPr id="4" name="Date Placeholder 3">
            <a:extLst>
              <a:ext uri="{FF2B5EF4-FFF2-40B4-BE49-F238E27FC236}">
                <a16:creationId xmlns:a16="http://schemas.microsoft.com/office/drawing/2014/main" id="{61437C01-B27C-7748-CEB1-F4C9AA161010}"/>
              </a:ext>
            </a:extLst>
          </p:cNvPr>
          <p:cNvSpPr>
            <a:spLocks noGrp="1"/>
          </p:cNvSpPr>
          <p:nvPr>
            <p:ph type="dt" sz="half" idx="2"/>
          </p:nvPr>
        </p:nvSpPr>
        <p:spPr/>
        <p:txBody>
          <a:bodyPr/>
          <a:lstStyle/>
          <a:p>
            <a:fld id="{DD9C8446-696E-6942-B6C8-CC9CAD0B34E0}" type="datetime1">
              <a:rPr lang="en-US" smtClean="0"/>
              <a:pPr/>
              <a:t>12/6/2022</a:t>
            </a:fld>
            <a:endParaRPr lang="en-US" dirty="0"/>
          </a:p>
        </p:txBody>
      </p:sp>
      <p:sp>
        <p:nvSpPr>
          <p:cNvPr id="5" name="Footer Placeholder 4">
            <a:extLst>
              <a:ext uri="{FF2B5EF4-FFF2-40B4-BE49-F238E27FC236}">
                <a16:creationId xmlns:a16="http://schemas.microsoft.com/office/drawing/2014/main" id="{9D83C69E-FC19-183A-BABC-73DA238287C7}"/>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73549EAF-96AE-ABE4-C1AF-1FF0D4A715BD}"/>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121596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1981200" y="76200"/>
            <a:ext cx="8229600" cy="1143000"/>
          </a:xfrm>
          <a:prstGeom prst="rect">
            <a:avLst/>
          </a:prstGeom>
          <a:noFill/>
          <a:ln>
            <a:noFill/>
          </a:ln>
        </p:spPr>
        <p:txBody>
          <a:bodyPr vert="horz" lIns="91425" tIns="45700" rIns="91425" bIns="45700" rtlCol="0" anchor="ctr" anchorCtr="0">
            <a:noAutofit/>
          </a:bodyPr>
          <a:lstStyle/>
          <a:p>
            <a:pPr>
              <a:spcBef>
                <a:spcPts val="0"/>
              </a:spcBef>
              <a:buClr>
                <a:schemeClr val="dk1"/>
              </a:buClr>
              <a:buSzPct val="25000"/>
            </a:pPr>
            <a:r>
              <a:rPr lang="en-US" sz="4000" dirty="0">
                <a:ea typeface="Calibri"/>
                <a:cs typeface="Calibri"/>
                <a:sym typeface="Calibri"/>
              </a:rPr>
              <a:t> </a:t>
            </a:r>
            <a:r>
              <a:rPr lang="en-US" sz="4000" dirty="0" err="1">
                <a:ea typeface="Calibri"/>
                <a:cs typeface="Calibri"/>
                <a:sym typeface="Calibri"/>
              </a:rPr>
              <a:t>XGBoost</a:t>
            </a:r>
            <a:endParaRPr lang="en-US" sz="4000" dirty="0">
              <a:ea typeface="Calibri"/>
              <a:cs typeface="Calibri"/>
              <a:sym typeface="Calibri"/>
            </a:endParaRPr>
          </a:p>
        </p:txBody>
      </p:sp>
      <p:pic>
        <p:nvPicPr>
          <p:cNvPr id="5" name="Picture 4" descr="20131204173330.png"/>
          <p:cNvPicPr>
            <a:picLocks noChangeAspect="1"/>
          </p:cNvPicPr>
          <p:nvPr/>
        </p:nvPicPr>
        <p:blipFill>
          <a:blip r:embed="rId3"/>
          <a:stretch>
            <a:fillRect/>
          </a:stretch>
        </p:blipFill>
        <p:spPr>
          <a:xfrm>
            <a:off x="2493645" y="2987687"/>
            <a:ext cx="6555034" cy="3794113"/>
          </a:xfrm>
          <a:prstGeom prst="rect">
            <a:avLst/>
          </a:prstGeom>
        </p:spPr>
      </p:pic>
      <p:sp>
        <p:nvSpPr>
          <p:cNvPr id="6" name="Rectangle 5"/>
          <p:cNvSpPr/>
          <p:nvPr/>
        </p:nvSpPr>
        <p:spPr>
          <a:xfrm>
            <a:off x="2090758" y="1219200"/>
            <a:ext cx="8411801" cy="2456313"/>
          </a:xfrm>
          <a:prstGeom prst="rect">
            <a:avLst/>
          </a:prstGeom>
        </p:spPr>
        <p:txBody>
          <a:bodyPr wrap="square">
            <a:spAutoFit/>
          </a:bodyPr>
          <a:lstStyle/>
          <a:p>
            <a:pPr marL="342900" indent="-342900">
              <a:lnSpc>
                <a:spcPct val="130000"/>
              </a:lnSpc>
              <a:buFont typeface="Arial"/>
              <a:buChar char="•"/>
            </a:pPr>
            <a:r>
              <a:rPr lang="en-US" sz="2000" dirty="0"/>
              <a:t>Additive tree model: add new trees that complement the already-built ones  </a:t>
            </a:r>
          </a:p>
          <a:p>
            <a:pPr marL="342900" indent="-342900">
              <a:lnSpc>
                <a:spcPct val="130000"/>
              </a:lnSpc>
              <a:buFont typeface="Arial"/>
              <a:buChar char="•"/>
            </a:pPr>
            <a:r>
              <a:rPr lang="en-US" sz="2000" dirty="0"/>
              <a:t>Gradient boosting algorithms.</a:t>
            </a:r>
          </a:p>
          <a:p>
            <a:pPr marL="342900" indent="-342900">
              <a:lnSpc>
                <a:spcPct val="130000"/>
              </a:lnSpc>
              <a:buFont typeface="Arial"/>
              <a:buChar char="•"/>
            </a:pPr>
            <a:r>
              <a:rPr lang="en-US" sz="2000" dirty="0"/>
              <a:t>Response is t</a:t>
            </a:r>
            <a:r>
              <a:rPr lang="en-US" altLang="zh-CN" sz="2000" dirty="0"/>
              <a:t>he </a:t>
            </a:r>
            <a:r>
              <a:rPr lang="en-US" sz="2000" dirty="0"/>
              <a:t>optimal linear combination of all decision trees</a:t>
            </a:r>
          </a:p>
          <a:p>
            <a:pPr marL="342900" indent="-342900">
              <a:lnSpc>
                <a:spcPct val="130000"/>
              </a:lnSpc>
              <a:buFont typeface="Arial"/>
              <a:buChar char="•"/>
            </a:pPr>
            <a:r>
              <a:rPr lang="en-US" sz="2000" dirty="0"/>
              <a:t>Popular in </a:t>
            </a:r>
            <a:r>
              <a:rPr lang="en-US" sz="2000" dirty="0" err="1"/>
              <a:t>Kaggle</a:t>
            </a:r>
            <a:r>
              <a:rPr lang="en-US" sz="2000" dirty="0"/>
              <a:t> competitions for efficiency and accuracy </a:t>
            </a:r>
          </a:p>
          <a:p>
            <a:pPr marL="342900" indent="-342900">
              <a:lnSpc>
                <a:spcPct val="130000"/>
              </a:lnSpc>
              <a:buFont typeface="Arial"/>
              <a:buChar char="•"/>
            </a:pPr>
            <a:endParaRPr lang="en-US" sz="2000" dirty="0"/>
          </a:p>
        </p:txBody>
      </p:sp>
    </p:spTree>
    <p:extLst>
      <p:ext uri="{BB962C8B-B14F-4D97-AF65-F5344CB8AC3E}">
        <p14:creationId xmlns:p14="http://schemas.microsoft.com/office/powerpoint/2010/main" val="233846514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1981200" y="76200"/>
            <a:ext cx="8229600" cy="1143000"/>
          </a:xfrm>
          <a:prstGeom prst="rect">
            <a:avLst/>
          </a:prstGeom>
          <a:noFill/>
          <a:ln>
            <a:noFill/>
          </a:ln>
        </p:spPr>
        <p:txBody>
          <a:bodyPr vert="horz" lIns="91425" tIns="45700" rIns="91425" bIns="45700" rtlCol="0" anchor="ctr" anchorCtr="0">
            <a:noAutofit/>
          </a:bodyPr>
          <a:lstStyle/>
          <a:p>
            <a:pPr>
              <a:spcBef>
                <a:spcPts val="0"/>
              </a:spcBef>
              <a:buClr>
                <a:schemeClr val="dk1"/>
              </a:buClr>
              <a:buSzPct val="25000"/>
            </a:pPr>
            <a:r>
              <a:rPr lang="en-US" sz="4000" dirty="0">
                <a:ea typeface="Calibri"/>
                <a:cs typeface="Calibri"/>
                <a:sym typeface="Calibri"/>
              </a:rPr>
              <a:t> </a:t>
            </a:r>
            <a:r>
              <a:rPr lang="en-US" sz="4000" dirty="0" err="1">
                <a:ea typeface="Calibri"/>
                <a:cs typeface="Calibri"/>
                <a:sym typeface="Calibri"/>
              </a:rPr>
              <a:t>XGBoost</a:t>
            </a:r>
            <a:endParaRPr lang="en-US" sz="4000" dirty="0">
              <a:ea typeface="Calibri"/>
              <a:cs typeface="Calibri"/>
              <a:sym typeface="Calibri"/>
            </a:endParaRPr>
          </a:p>
        </p:txBody>
      </p:sp>
      <p:sp>
        <p:nvSpPr>
          <p:cNvPr id="6" name="Rectangle 5"/>
          <p:cNvSpPr/>
          <p:nvPr/>
        </p:nvSpPr>
        <p:spPr>
          <a:xfrm>
            <a:off x="2090758" y="1219200"/>
            <a:ext cx="8411801" cy="4856971"/>
          </a:xfrm>
          <a:prstGeom prst="rect">
            <a:avLst/>
          </a:prstGeom>
        </p:spPr>
        <p:txBody>
          <a:bodyPr wrap="square">
            <a:spAutoFit/>
          </a:bodyPr>
          <a:lstStyle/>
          <a:p>
            <a:pPr>
              <a:lnSpc>
                <a:spcPct val="130000"/>
              </a:lnSpc>
            </a:pPr>
            <a:r>
              <a:rPr lang="en-US" sz="2000" dirty="0" err="1"/>
              <a:t>HyperParameters</a:t>
            </a:r>
            <a:r>
              <a:rPr lang="en-US" sz="2000" dirty="0"/>
              <a:t>:</a:t>
            </a:r>
          </a:p>
          <a:p>
            <a:pPr marL="342900" indent="-342900">
              <a:lnSpc>
                <a:spcPct val="130000"/>
              </a:lnSpc>
              <a:buFont typeface="Arial"/>
              <a:buChar char="•"/>
            </a:pPr>
            <a:r>
              <a:rPr lang="en-US" sz="2000" dirty="0" err="1"/>
              <a:t>base_score</a:t>
            </a:r>
            <a:r>
              <a:rPr lang="en-US" sz="2000" dirty="0"/>
              <a:t>=0.5, booster='</a:t>
            </a:r>
            <a:r>
              <a:rPr lang="en-US" sz="2000" dirty="0" err="1"/>
              <a:t>gbtree</a:t>
            </a:r>
            <a:r>
              <a:rPr lang="en-US" sz="2000" dirty="0"/>
              <a:t>',    </a:t>
            </a:r>
          </a:p>
          <a:p>
            <a:pPr marL="342900" indent="-342900">
              <a:lnSpc>
                <a:spcPct val="130000"/>
              </a:lnSpc>
              <a:buFont typeface="Arial"/>
              <a:buChar char="•"/>
            </a:pPr>
            <a:r>
              <a:rPr lang="en-US" sz="2000" dirty="0"/>
              <a:t> </a:t>
            </a:r>
            <a:r>
              <a:rPr lang="en-US" sz="2000" dirty="0" err="1"/>
              <a:t>n_estimators</a:t>
            </a:r>
            <a:r>
              <a:rPr lang="en-US" sz="2000" dirty="0"/>
              <a:t>=20000,</a:t>
            </a:r>
          </a:p>
          <a:p>
            <a:pPr marL="342900" indent="-342900">
              <a:lnSpc>
                <a:spcPct val="130000"/>
              </a:lnSpc>
              <a:buFont typeface="Arial"/>
              <a:buChar char="•"/>
            </a:pPr>
            <a:r>
              <a:rPr lang="en-US" sz="2000" dirty="0"/>
              <a:t>objective = '</a:t>
            </a:r>
            <a:r>
              <a:rPr lang="en-US" sz="2000" dirty="0" err="1"/>
              <a:t>reg:linear</a:t>
            </a:r>
            <a:r>
              <a:rPr lang="en-US" sz="2000" dirty="0"/>
              <a:t>',</a:t>
            </a:r>
          </a:p>
          <a:p>
            <a:pPr marL="342900" indent="-342900">
              <a:lnSpc>
                <a:spcPct val="130000"/>
              </a:lnSpc>
              <a:buFont typeface="Arial"/>
              <a:buChar char="•"/>
            </a:pPr>
            <a:r>
              <a:rPr lang="en-US" sz="2000" dirty="0"/>
              <a:t> </a:t>
            </a:r>
            <a:r>
              <a:rPr lang="en-US" sz="2000" dirty="0" err="1"/>
              <a:t>early_stopping_rounds</a:t>
            </a:r>
            <a:r>
              <a:rPr lang="en-US" sz="2000" dirty="0"/>
              <a:t>=100,</a:t>
            </a:r>
          </a:p>
          <a:p>
            <a:pPr marL="342900" indent="-342900">
              <a:lnSpc>
                <a:spcPct val="130000"/>
              </a:lnSpc>
              <a:buFont typeface="Arial"/>
              <a:buChar char="•"/>
            </a:pPr>
            <a:r>
              <a:rPr lang="en-US" sz="2000" dirty="0"/>
              <a:t> </a:t>
            </a:r>
            <a:r>
              <a:rPr lang="en-US" sz="2000" dirty="0" err="1"/>
              <a:t>max_depth</a:t>
            </a:r>
            <a:r>
              <a:rPr lang="en-US" sz="2000" dirty="0"/>
              <a:t>=3,</a:t>
            </a:r>
          </a:p>
          <a:p>
            <a:pPr marL="342900" indent="-342900">
              <a:lnSpc>
                <a:spcPct val="130000"/>
              </a:lnSpc>
              <a:buFont typeface="Arial"/>
              <a:buChar char="•"/>
            </a:pPr>
            <a:r>
              <a:rPr lang="en-US" sz="2000" dirty="0"/>
              <a:t> </a:t>
            </a:r>
            <a:r>
              <a:rPr lang="en-US" sz="2000" dirty="0" err="1"/>
              <a:t>learning_rate</a:t>
            </a:r>
            <a:r>
              <a:rPr lang="en-US" sz="2000" dirty="0"/>
              <a:t>=0.0001</a:t>
            </a:r>
          </a:p>
          <a:p>
            <a:pPr>
              <a:lnSpc>
                <a:spcPct val="130000"/>
              </a:lnSpc>
            </a:pPr>
            <a:r>
              <a:rPr lang="en-US" sz="2000" dirty="0"/>
              <a:t>Errors:</a:t>
            </a:r>
          </a:p>
          <a:p>
            <a:pPr>
              <a:lnSpc>
                <a:spcPct val="130000"/>
              </a:lnSpc>
            </a:pPr>
            <a:r>
              <a:rPr lang="en-US" sz="2000" dirty="0"/>
              <a:t>Mean Absolute error: 452.50</a:t>
            </a:r>
          </a:p>
          <a:p>
            <a:pPr>
              <a:lnSpc>
                <a:spcPct val="130000"/>
              </a:lnSpc>
            </a:pPr>
            <a:r>
              <a:rPr lang="en-US" sz="2000" dirty="0"/>
              <a:t>Mean Squared error: 5710.12</a:t>
            </a:r>
          </a:p>
          <a:p>
            <a:pPr>
              <a:lnSpc>
                <a:spcPct val="130000"/>
              </a:lnSpc>
            </a:pPr>
            <a:endParaRPr lang="en-US" sz="2000" dirty="0"/>
          </a:p>
          <a:p>
            <a:pPr marL="342900" indent="-342900">
              <a:lnSpc>
                <a:spcPct val="130000"/>
              </a:lnSpc>
              <a:buFont typeface="Arial"/>
              <a:buChar char="•"/>
            </a:pPr>
            <a:endParaRPr lang="en-US" sz="2000" dirty="0"/>
          </a:p>
        </p:txBody>
      </p:sp>
    </p:spTree>
    <p:extLst>
      <p:ext uri="{BB962C8B-B14F-4D97-AF65-F5344CB8AC3E}">
        <p14:creationId xmlns:p14="http://schemas.microsoft.com/office/powerpoint/2010/main" val="3344795865"/>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FB825-B8D5-4F36-74AA-C7967795A859}"/>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Evaluating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XGboost</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using SHAP(</a:t>
            </a:r>
            <a:r>
              <a:rPr lang="en-US" sz="1800" dirty="0">
                <a:solidFill>
                  <a:srgbClr val="202124"/>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SHapley</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Additive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exPlanations</a:t>
            </a:r>
            <a:r>
              <a:rPr lang="en-US" sz="1800" dirty="0">
                <a:solidFill>
                  <a:srgbClr val="202124"/>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A2908FC-475E-8436-C8D2-E4B15E18B7F2}"/>
              </a:ext>
            </a:extLst>
          </p:cNvPr>
          <p:cNvSpPr>
            <a:spLocks noGrp="1"/>
          </p:cNvSpPr>
          <p:nvPr>
            <p:ph idx="1"/>
          </p:nvPr>
        </p:nvSpPr>
        <p:spPr/>
        <p:txBody>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SHAP is a mathematical method for explaining machine learning model predictions. It is based on game theory concepts and can be used to explain any machine learning model's predictions by calculating the contribution of each feature to the prediction.</a:t>
            </a:r>
          </a:p>
          <a:p>
            <a:endParaRPr lang="en-US" dirty="0"/>
          </a:p>
        </p:txBody>
      </p:sp>
      <p:sp>
        <p:nvSpPr>
          <p:cNvPr id="4" name="Date Placeholder 3">
            <a:extLst>
              <a:ext uri="{FF2B5EF4-FFF2-40B4-BE49-F238E27FC236}">
                <a16:creationId xmlns:a16="http://schemas.microsoft.com/office/drawing/2014/main" id="{D5957D50-59DA-B9FE-EE77-B300E28E20AD}"/>
              </a:ext>
            </a:extLst>
          </p:cNvPr>
          <p:cNvSpPr>
            <a:spLocks noGrp="1"/>
          </p:cNvSpPr>
          <p:nvPr>
            <p:ph type="dt" sz="half" idx="2"/>
          </p:nvPr>
        </p:nvSpPr>
        <p:spPr/>
        <p:txBody>
          <a:bodyPr/>
          <a:lstStyle/>
          <a:p>
            <a:fld id="{DD9C8446-696E-6942-B6C8-CC9CAD0B34E0}" type="datetime1">
              <a:rPr lang="en-US" smtClean="0"/>
              <a:pPr/>
              <a:t>12/7/2022</a:t>
            </a:fld>
            <a:endParaRPr lang="en-US" dirty="0"/>
          </a:p>
        </p:txBody>
      </p:sp>
      <p:sp>
        <p:nvSpPr>
          <p:cNvPr id="5" name="Footer Placeholder 4">
            <a:extLst>
              <a:ext uri="{FF2B5EF4-FFF2-40B4-BE49-F238E27FC236}">
                <a16:creationId xmlns:a16="http://schemas.microsoft.com/office/drawing/2014/main" id="{6DE21610-6B99-6FB2-E853-77C0D7169D9C}"/>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70BCBAA-B84E-1C12-6E00-2EAFF0BF00F3}"/>
              </a:ext>
            </a:extLst>
          </p:cNvPr>
          <p:cNvSpPr>
            <a:spLocks noGrp="1"/>
          </p:cNvSpPr>
          <p:nvPr>
            <p:ph type="sldNum" sz="quarter" idx="4"/>
          </p:nvPr>
        </p:nvSpPr>
        <p:spPr/>
        <p:txBody>
          <a:bodyPr/>
          <a:lstStyle/>
          <a:p>
            <a:fld id="{294A09A9-5501-47C1-A89A-A340965A2BE2}" type="slidenum">
              <a:rPr lang="en-US" smtClean="0"/>
              <a:pPr/>
              <a:t>16</a:t>
            </a:fld>
            <a:endParaRPr lang="en-US" dirty="0"/>
          </a:p>
        </p:txBody>
      </p:sp>
      <p:pic>
        <p:nvPicPr>
          <p:cNvPr id="7" name="Picture 6" descr="Chart, bar chart&#10;&#10;Description automatically generated">
            <a:extLst>
              <a:ext uri="{FF2B5EF4-FFF2-40B4-BE49-F238E27FC236}">
                <a16:creationId xmlns:a16="http://schemas.microsoft.com/office/drawing/2014/main" id="{2B9D416B-B79A-47B7-3E52-63F08EEE4A39}"/>
              </a:ext>
            </a:extLst>
          </p:cNvPr>
          <p:cNvPicPr>
            <a:picLocks noChangeAspect="1"/>
          </p:cNvPicPr>
          <p:nvPr/>
        </p:nvPicPr>
        <p:blipFill>
          <a:blip r:embed="rId2"/>
          <a:stretch>
            <a:fillRect/>
          </a:stretch>
        </p:blipFill>
        <p:spPr>
          <a:xfrm>
            <a:off x="866775" y="2942684"/>
            <a:ext cx="3714750" cy="1516380"/>
          </a:xfrm>
          <a:prstGeom prst="rect">
            <a:avLst/>
          </a:prstGeom>
        </p:spPr>
      </p:pic>
      <p:pic>
        <p:nvPicPr>
          <p:cNvPr id="8" name="Picture 7" descr="A picture containing background pattern&#10;&#10;Description automatically generated">
            <a:extLst>
              <a:ext uri="{FF2B5EF4-FFF2-40B4-BE49-F238E27FC236}">
                <a16:creationId xmlns:a16="http://schemas.microsoft.com/office/drawing/2014/main" id="{38FE5D40-5257-C345-B02C-FB8C1ED68691}"/>
              </a:ext>
            </a:extLst>
          </p:cNvPr>
          <p:cNvPicPr>
            <a:picLocks noChangeAspect="1"/>
          </p:cNvPicPr>
          <p:nvPr/>
        </p:nvPicPr>
        <p:blipFill>
          <a:blip r:embed="rId3"/>
          <a:stretch>
            <a:fillRect/>
          </a:stretch>
        </p:blipFill>
        <p:spPr>
          <a:xfrm>
            <a:off x="5064125" y="2985958"/>
            <a:ext cx="3282950" cy="1530350"/>
          </a:xfrm>
          <a:prstGeom prst="rect">
            <a:avLst/>
          </a:prstGeom>
        </p:spPr>
      </p:pic>
      <p:pic>
        <p:nvPicPr>
          <p:cNvPr id="9" name="Picture 8" descr="Chart&#10;&#10;Description automatically generated">
            <a:extLst>
              <a:ext uri="{FF2B5EF4-FFF2-40B4-BE49-F238E27FC236}">
                <a16:creationId xmlns:a16="http://schemas.microsoft.com/office/drawing/2014/main" id="{413B2F2E-5F22-2247-E47C-753F14C42450}"/>
              </a:ext>
            </a:extLst>
          </p:cNvPr>
          <p:cNvPicPr>
            <a:picLocks noChangeAspect="1"/>
          </p:cNvPicPr>
          <p:nvPr/>
        </p:nvPicPr>
        <p:blipFill>
          <a:blip r:embed="rId4"/>
          <a:stretch>
            <a:fillRect/>
          </a:stretch>
        </p:blipFill>
        <p:spPr>
          <a:xfrm>
            <a:off x="3513908" y="4587875"/>
            <a:ext cx="3219450" cy="1377950"/>
          </a:xfrm>
          <a:prstGeom prst="rect">
            <a:avLst/>
          </a:prstGeom>
        </p:spPr>
      </p:pic>
    </p:spTree>
    <p:extLst>
      <p:ext uri="{BB962C8B-B14F-4D97-AF65-F5344CB8AC3E}">
        <p14:creationId xmlns:p14="http://schemas.microsoft.com/office/powerpoint/2010/main" val="1136734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Data Preparation and Cleaning.</a:t>
            </a:r>
          </a:p>
          <a:p>
            <a:r>
              <a:rPr lang="en-US" dirty="0"/>
              <a:t>Calculated Air Quality Index using the Pollutants.</a:t>
            </a:r>
          </a:p>
          <a:p>
            <a:r>
              <a:rPr lang="en-US" dirty="0"/>
              <a:t>Used </a:t>
            </a:r>
            <a:r>
              <a:rPr lang="en-US" dirty="0" err="1"/>
              <a:t>Xgboost</a:t>
            </a:r>
            <a:r>
              <a:rPr lang="en-US" dirty="0"/>
              <a:t> and Linear Regression for predicting the next day’s data.</a:t>
            </a:r>
          </a:p>
          <a:p>
            <a:r>
              <a:rPr lang="en-US" dirty="0"/>
              <a:t>Calculated the Mean absolute error and Mean Squared error.</a:t>
            </a:r>
          </a:p>
          <a:p>
            <a:r>
              <a:rPr lang="en-US" dirty="0" err="1"/>
              <a:t>XGBoost</a:t>
            </a:r>
            <a:r>
              <a:rPr lang="en-US" dirty="0"/>
              <a:t> model performed better than Linear Regression.</a:t>
            </a:r>
          </a:p>
          <a:p>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12/6/2022</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Mohammed Ali Sheriff Shaik</a:t>
            </a:r>
          </a:p>
          <a:p>
            <a:r>
              <a:rPr lang="en-US" dirty="0"/>
              <a:t>A04278033</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nchor="b">
            <a:normAutofit/>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idx="1"/>
          </p:nvPr>
        </p:nvSpPr>
        <p:spPr>
          <a:xfrm>
            <a:off x="234042" y="2348049"/>
            <a:ext cx="6252483" cy="3366815"/>
          </a:xfrm>
        </p:spPr>
        <p:txBody>
          <a:bodyPr vert="horz" lIns="91440" tIns="45720" rIns="91440" bIns="45720" rtlCol="0">
            <a:normAutofit fontScale="92500" lnSpcReduction="20000"/>
          </a:bodyPr>
          <a:lstStyle/>
          <a:p>
            <a:r>
              <a:rPr lang="en-US" dirty="0"/>
              <a:t>Air quality has decreased hazardously due to the exponential increase in pollutant emissions. </a:t>
            </a:r>
          </a:p>
          <a:p>
            <a:r>
              <a:rPr lang="en-US" dirty="0"/>
              <a:t>The air quality Index gives us a value that helps us analyze how dangerous it is to the environment.</a:t>
            </a:r>
          </a:p>
          <a:p>
            <a:r>
              <a:rPr lang="en-US" dirty="0"/>
              <a:t> We use regression models to predict the following 24hr data based on the current 24hr data and various pollutants as features.</a:t>
            </a:r>
          </a:p>
          <a:p>
            <a:endParaRPr lang="en-US" dirty="0"/>
          </a:p>
          <a:p>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2"/>
          </p:nvPr>
        </p:nvSpPr>
        <p:spPr>
          <a:xfrm>
            <a:off x="381000" y="6356350"/>
            <a:ext cx="1701018" cy="365125"/>
          </a:xfrm>
        </p:spPr>
        <p:txBody>
          <a:bodyPr anchor="ctr">
            <a:normAutofit/>
          </a:bodyPr>
          <a:lstStyle/>
          <a:p>
            <a:pPr>
              <a:spcAft>
                <a:spcPts val="600"/>
              </a:spcAft>
            </a:pPr>
            <a:fld id="{E1707CF3-9BC4-A745-ACDA-A73543D800FE}" type="datetime1">
              <a:rPr lang="en-US" smtClean="0"/>
              <a:pPr>
                <a:spcAft>
                  <a:spcPts val="600"/>
                </a:spcAft>
              </a:pPr>
              <a:t>12/6/2022</a:t>
            </a:fld>
            <a:endParaRPr lang="en-US"/>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2</a:t>
            </a:fld>
            <a:endParaRPr lang="en-US"/>
          </a:p>
        </p:txBody>
      </p:sp>
      <p:pic>
        <p:nvPicPr>
          <p:cNvPr id="9" name="Picture 8" descr="A picture containing sky, outdoor, day">
            <a:extLst>
              <a:ext uri="{FF2B5EF4-FFF2-40B4-BE49-F238E27FC236}">
                <a16:creationId xmlns:a16="http://schemas.microsoft.com/office/drawing/2014/main" id="{A943418E-606E-8D2E-1742-9D369E32754F}"/>
              </a:ext>
            </a:extLst>
          </p:cNvPr>
          <p:cNvPicPr>
            <a:picLocks noChangeAspect="1"/>
          </p:cNvPicPr>
          <p:nvPr/>
        </p:nvPicPr>
        <p:blipFill>
          <a:blip r:embed="rId2"/>
          <a:stretch>
            <a:fillRect/>
          </a:stretch>
        </p:blipFill>
        <p:spPr>
          <a:xfrm>
            <a:off x="6953250" y="2445404"/>
            <a:ext cx="5172075" cy="3117195"/>
          </a:xfrm>
          <a:prstGeom prst="rect">
            <a:avLst/>
          </a:prstGeom>
        </p:spPr>
      </p:pic>
    </p:spTree>
    <p:extLst>
      <p:ext uri="{BB962C8B-B14F-4D97-AF65-F5344CB8AC3E}">
        <p14:creationId xmlns:p14="http://schemas.microsoft.com/office/powerpoint/2010/main" val="163979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Data Set </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Data is collected from: </a:t>
            </a:r>
            <a:r>
              <a:rPr lang="en-US" dirty="0">
                <a:hlinkClick r:id="rId2"/>
              </a:rPr>
              <a:t>https://archive.ics.uci.edu/ml/datasets/Beijing+Multi-Site+Air-Quality+Data</a:t>
            </a:r>
            <a:endParaRPr lang="en-US" dirty="0"/>
          </a:p>
          <a:p>
            <a:r>
              <a:rPr lang="en-US" dirty="0"/>
              <a:t>Air quality data of two major cities of Beijing: </a:t>
            </a:r>
            <a:r>
              <a:rPr lang="en-US" dirty="0" err="1"/>
              <a:t>Huairou</a:t>
            </a:r>
            <a:r>
              <a:rPr lang="en-US" dirty="0"/>
              <a:t> and </a:t>
            </a:r>
            <a:r>
              <a:rPr lang="en-US" dirty="0" err="1"/>
              <a:t>Aotizhongxin</a:t>
            </a:r>
            <a:r>
              <a:rPr lang="en-US" dirty="0"/>
              <a:t>.</a:t>
            </a:r>
          </a:p>
          <a:p>
            <a:r>
              <a:rPr lang="en-US" dirty="0"/>
              <a:t>Hourly Data collected from: March, </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12/6/2022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Data Set Attributes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fontScale="62500" lnSpcReduction="20000"/>
          </a:bodyPr>
          <a:lstStyle/>
          <a:p>
            <a:r>
              <a:rPr lang="en-US" b="0" i="0" dirty="0">
                <a:solidFill>
                  <a:srgbClr val="123654"/>
                </a:solidFill>
                <a:effectLst/>
                <a:latin typeface="Arial" panose="020B0604020202020204" pitchFamily="34" charset="0"/>
              </a:rPr>
              <a:t>year: year of data in this row</a:t>
            </a:r>
            <a:br>
              <a:rPr lang="en-US" dirty="0"/>
            </a:br>
            <a:r>
              <a:rPr lang="en-US" b="0" i="0" dirty="0">
                <a:solidFill>
                  <a:srgbClr val="123654"/>
                </a:solidFill>
                <a:effectLst/>
                <a:latin typeface="Arial" panose="020B0604020202020204" pitchFamily="34" charset="0"/>
              </a:rPr>
              <a:t>month: month of data in this row</a:t>
            </a:r>
            <a:br>
              <a:rPr lang="en-US" dirty="0"/>
            </a:br>
            <a:r>
              <a:rPr lang="en-US" b="0" i="0" dirty="0">
                <a:solidFill>
                  <a:srgbClr val="123654"/>
                </a:solidFill>
                <a:effectLst/>
                <a:latin typeface="Arial" panose="020B0604020202020204" pitchFamily="34" charset="0"/>
              </a:rPr>
              <a:t>day: day of data in this row</a:t>
            </a:r>
            <a:br>
              <a:rPr lang="en-US" dirty="0"/>
            </a:br>
            <a:r>
              <a:rPr lang="en-US" b="0" i="0" dirty="0">
                <a:solidFill>
                  <a:srgbClr val="123654"/>
                </a:solidFill>
                <a:effectLst/>
                <a:latin typeface="Arial" panose="020B0604020202020204" pitchFamily="34" charset="0"/>
              </a:rPr>
              <a:t>hour: hour of data in this row</a:t>
            </a:r>
            <a:br>
              <a:rPr lang="en-US" dirty="0"/>
            </a:br>
            <a:r>
              <a:rPr lang="en-US" b="0" i="0" dirty="0">
                <a:solidFill>
                  <a:srgbClr val="123654"/>
                </a:solidFill>
                <a:effectLst/>
                <a:latin typeface="Arial" panose="020B0604020202020204" pitchFamily="34" charset="0"/>
              </a:rPr>
              <a:t>PM2.5: PM2.5 concentration (ug/m^3)</a:t>
            </a:r>
            <a:br>
              <a:rPr lang="en-US" dirty="0"/>
            </a:br>
            <a:r>
              <a:rPr lang="en-US" b="0" i="0" dirty="0">
                <a:solidFill>
                  <a:srgbClr val="123654"/>
                </a:solidFill>
                <a:effectLst/>
                <a:latin typeface="Arial" panose="020B0604020202020204" pitchFamily="34" charset="0"/>
              </a:rPr>
              <a:t>PM10: PM10 concentration (ug/m^3)</a:t>
            </a:r>
            <a:br>
              <a:rPr lang="en-US" dirty="0"/>
            </a:br>
            <a:r>
              <a:rPr lang="en-US" b="0" i="0" dirty="0">
                <a:solidFill>
                  <a:srgbClr val="123654"/>
                </a:solidFill>
                <a:effectLst/>
                <a:latin typeface="Arial" panose="020B0604020202020204" pitchFamily="34" charset="0"/>
              </a:rPr>
              <a:t>SO2: SO2 concentration (ug/m^3)</a:t>
            </a:r>
            <a:br>
              <a:rPr lang="en-US" dirty="0"/>
            </a:br>
            <a:r>
              <a:rPr lang="en-US" b="0" i="0" dirty="0">
                <a:solidFill>
                  <a:srgbClr val="123654"/>
                </a:solidFill>
                <a:effectLst/>
                <a:latin typeface="Arial" panose="020B0604020202020204" pitchFamily="34" charset="0"/>
              </a:rPr>
              <a:t>NO2: NO2 concentration (ug/m^3)</a:t>
            </a:r>
            <a:br>
              <a:rPr lang="en-US" dirty="0"/>
            </a:br>
            <a:r>
              <a:rPr lang="en-US" b="0" i="0" dirty="0">
                <a:solidFill>
                  <a:srgbClr val="123654"/>
                </a:solidFill>
                <a:effectLst/>
                <a:latin typeface="Arial" panose="020B0604020202020204" pitchFamily="34" charset="0"/>
              </a:rPr>
              <a:t>CO: CO concentration (ug/m^3)</a:t>
            </a:r>
            <a:br>
              <a:rPr lang="en-US" dirty="0"/>
            </a:br>
            <a:r>
              <a:rPr lang="en-US" b="0" i="0" dirty="0">
                <a:solidFill>
                  <a:srgbClr val="123654"/>
                </a:solidFill>
                <a:effectLst/>
                <a:latin typeface="Arial" panose="020B0604020202020204" pitchFamily="34" charset="0"/>
              </a:rPr>
              <a:t>O3: O3 concentration (ug/m^3)</a:t>
            </a:r>
            <a:br>
              <a:rPr lang="en-US" dirty="0"/>
            </a:br>
            <a:r>
              <a:rPr lang="en-US" b="0" i="0" dirty="0">
                <a:solidFill>
                  <a:srgbClr val="123654"/>
                </a:solidFill>
                <a:effectLst/>
                <a:latin typeface="Arial" panose="020B0604020202020204" pitchFamily="34" charset="0"/>
              </a:rPr>
              <a:t>TEMP: temperature (degree Celsius)</a:t>
            </a:r>
            <a:br>
              <a:rPr lang="en-US" dirty="0"/>
            </a:br>
            <a:r>
              <a:rPr lang="en-US" b="0" i="0" dirty="0">
                <a:solidFill>
                  <a:srgbClr val="123654"/>
                </a:solidFill>
                <a:effectLst/>
                <a:latin typeface="Arial" panose="020B0604020202020204" pitchFamily="34" charset="0"/>
              </a:rPr>
              <a:t>PRES: pressure (</a:t>
            </a:r>
            <a:r>
              <a:rPr lang="en-US" b="0" i="0" dirty="0" err="1">
                <a:solidFill>
                  <a:srgbClr val="123654"/>
                </a:solidFill>
                <a:effectLst/>
                <a:latin typeface="Arial" panose="020B0604020202020204" pitchFamily="34" charset="0"/>
              </a:rPr>
              <a:t>hPa</a:t>
            </a:r>
            <a:r>
              <a:rPr lang="en-US" b="0" i="0" dirty="0">
                <a:solidFill>
                  <a:srgbClr val="123654"/>
                </a:solidFill>
                <a:effectLst/>
                <a:latin typeface="Arial" panose="020B0604020202020204" pitchFamily="34" charset="0"/>
              </a:rPr>
              <a:t>)</a:t>
            </a:r>
            <a:br>
              <a:rPr lang="en-US" dirty="0"/>
            </a:br>
            <a:r>
              <a:rPr lang="en-US" b="0" i="0" dirty="0">
                <a:solidFill>
                  <a:srgbClr val="123654"/>
                </a:solidFill>
                <a:effectLst/>
                <a:latin typeface="Arial" panose="020B0604020202020204" pitchFamily="34" charset="0"/>
              </a:rPr>
              <a:t>DEWP: dew point temperature (degree Celsius)</a:t>
            </a:r>
            <a:br>
              <a:rPr lang="en-US" dirty="0"/>
            </a:br>
            <a:r>
              <a:rPr lang="en-US" b="0" i="0" dirty="0">
                <a:solidFill>
                  <a:srgbClr val="123654"/>
                </a:solidFill>
                <a:effectLst/>
                <a:latin typeface="Arial" panose="020B0604020202020204" pitchFamily="34" charset="0"/>
              </a:rPr>
              <a:t>RAIN: precipitation (mm)</a:t>
            </a:r>
            <a:br>
              <a:rPr lang="en-US" dirty="0"/>
            </a:br>
            <a:r>
              <a:rPr lang="en-US" b="0" i="0" dirty="0">
                <a:solidFill>
                  <a:srgbClr val="123654"/>
                </a:solidFill>
                <a:effectLst/>
                <a:latin typeface="Arial" panose="020B0604020202020204" pitchFamily="34" charset="0"/>
              </a:rPr>
              <a:t>wd: wind direction</a:t>
            </a:r>
            <a:br>
              <a:rPr lang="en-US" dirty="0"/>
            </a:br>
            <a:r>
              <a:rPr lang="en-US" b="0" i="0" dirty="0">
                <a:solidFill>
                  <a:srgbClr val="123654"/>
                </a:solidFill>
                <a:effectLst/>
                <a:latin typeface="Arial" panose="020B0604020202020204" pitchFamily="34" charset="0"/>
              </a:rPr>
              <a:t>WSPM: wind speed (m/s)</a:t>
            </a:r>
            <a:br>
              <a:rPr lang="en-US" dirty="0"/>
            </a:br>
            <a:r>
              <a:rPr lang="en-US" b="0" i="0" dirty="0">
                <a:solidFill>
                  <a:srgbClr val="123654"/>
                </a:solidFill>
                <a:effectLst/>
                <a:latin typeface="Arial" panose="020B0604020202020204" pitchFamily="34" charset="0"/>
              </a:rPr>
              <a:t>station: name of the air-quality monitoring site</a:t>
            </a:r>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12/6/2022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326146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itle 1">
            <a:extLst>
              <a:ext uri="{FF2B5EF4-FFF2-40B4-BE49-F238E27FC236}">
                <a16:creationId xmlns:a16="http://schemas.microsoft.com/office/drawing/2014/main" id="{0557BDFC-CEB6-8192-20B5-5DED43079CF8}"/>
              </a:ext>
            </a:extLst>
          </p:cNvPr>
          <p:cNvSpPr>
            <a:spLocks noGrp="1"/>
          </p:cNvSpPr>
          <p:nvPr>
            <p:ph type="title"/>
          </p:nvPr>
        </p:nvSpPr>
        <p:spPr>
          <a:xfrm>
            <a:off x="1167492" y="381000"/>
            <a:ext cx="9779183" cy="1325563"/>
          </a:xfrm>
        </p:spPr>
        <p:txBody>
          <a:bodyPr/>
          <a:lstStyle/>
          <a:p>
            <a:r>
              <a:rPr lang="en-US" dirty="0"/>
              <a:t>Air Quality Index Calculation</a:t>
            </a:r>
          </a:p>
        </p:txBody>
      </p:sp>
      <p:pic>
        <p:nvPicPr>
          <p:cNvPr id="8" name="Content Placeholder 7">
            <a:extLst>
              <a:ext uri="{FF2B5EF4-FFF2-40B4-BE49-F238E27FC236}">
                <a16:creationId xmlns:a16="http://schemas.microsoft.com/office/drawing/2014/main" id="{6320FA39-6820-B922-3684-840C1D636EB0}"/>
              </a:ext>
            </a:extLst>
          </p:cNvPr>
          <p:cNvPicPr>
            <a:picLocks noGrp="1" noChangeAspect="1"/>
          </p:cNvPicPr>
          <p:nvPr>
            <p:ph idx="1"/>
          </p:nvPr>
        </p:nvPicPr>
        <p:blipFill>
          <a:blip r:embed="rId2"/>
          <a:stretch>
            <a:fillRect/>
          </a:stretch>
        </p:blipFill>
        <p:spPr>
          <a:xfrm>
            <a:off x="1167492" y="2172838"/>
            <a:ext cx="4663440" cy="2717946"/>
          </a:xfrm>
          <a:noFill/>
        </p:spPr>
      </p:pic>
      <p:sp>
        <p:nvSpPr>
          <p:cNvPr id="4" name="Date Placeholder 3">
            <a:extLst>
              <a:ext uri="{FF2B5EF4-FFF2-40B4-BE49-F238E27FC236}">
                <a16:creationId xmlns:a16="http://schemas.microsoft.com/office/drawing/2014/main" id="{3CF06A6F-1FBF-DE65-D02A-6A966E2A4394}"/>
              </a:ext>
            </a:extLst>
          </p:cNvPr>
          <p:cNvSpPr>
            <a:spLocks noGrp="1"/>
          </p:cNvSpPr>
          <p:nvPr>
            <p:ph type="dt" sz="half" idx="2"/>
          </p:nvPr>
        </p:nvSpPr>
        <p:spPr>
          <a:xfrm>
            <a:off x="381000" y="6356350"/>
            <a:ext cx="2743200" cy="365125"/>
          </a:xfrm>
        </p:spPr>
        <p:txBody>
          <a:bodyPr anchor="ctr">
            <a:normAutofit/>
          </a:bodyPr>
          <a:lstStyle/>
          <a:p>
            <a:pPr>
              <a:spcAft>
                <a:spcPts val="600"/>
              </a:spcAft>
            </a:pPr>
            <a:fld id="{7E7AB22C-8B7E-9B4A-8C65-396C3C874D86}" type="datetime1">
              <a:rPr lang="en-US" smtClean="0"/>
              <a:pPr>
                <a:spcAft>
                  <a:spcPts val="600"/>
                </a:spcAft>
              </a:pPr>
              <a:t>12/6/2022</a:t>
            </a:fld>
            <a:endParaRPr lang="en-US"/>
          </a:p>
        </p:txBody>
      </p:sp>
      <p:sp>
        <p:nvSpPr>
          <p:cNvPr id="5" name="Footer Placeholder 4">
            <a:extLst>
              <a:ext uri="{FF2B5EF4-FFF2-40B4-BE49-F238E27FC236}">
                <a16:creationId xmlns:a16="http://schemas.microsoft.com/office/drawing/2014/main" id="{7CC05314-A7A7-3284-85D5-A8C8255D1948}"/>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FFD14210-9DE5-4EFF-6BB3-029B32D14508}"/>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5</a:t>
            </a:fld>
            <a:endParaRPr lang="en-US"/>
          </a:p>
        </p:txBody>
      </p:sp>
      <p:sp>
        <p:nvSpPr>
          <p:cNvPr id="15" name="Content Placeholder 6">
            <a:extLst>
              <a:ext uri="{FF2B5EF4-FFF2-40B4-BE49-F238E27FC236}">
                <a16:creationId xmlns:a16="http://schemas.microsoft.com/office/drawing/2014/main" id="{7DD3D807-E931-DBD3-B0AF-C33C8A422C47}"/>
              </a:ext>
            </a:extLst>
          </p:cNvPr>
          <p:cNvSpPr>
            <a:spLocks noGrp="1"/>
          </p:cNvSpPr>
          <p:nvPr>
            <p:ph idx="10"/>
          </p:nvPr>
        </p:nvSpPr>
        <p:spPr>
          <a:xfrm>
            <a:off x="6283235" y="2528203"/>
            <a:ext cx="4663440" cy="2828613"/>
          </a:xfrm>
        </p:spPr>
        <p:txBody>
          <a:bodyPr/>
          <a:lstStyle/>
          <a:p>
            <a:r>
              <a:rPr lang="en-US" dirty="0"/>
              <a:t>Average data by the day for all the pollutants that are the mean of 24hr, data. For PM2.5, PM10, SO2, NO2, CO.</a:t>
            </a:r>
          </a:p>
          <a:p>
            <a:r>
              <a:rPr lang="en-US" dirty="0"/>
              <a:t>For ‘O3’, we take the mean of every 8hr, and the average of those values will give the index for the day.</a:t>
            </a:r>
          </a:p>
          <a:p>
            <a:r>
              <a:rPr lang="en-US" dirty="0"/>
              <a:t>The maximum of these values is considered the Air Quality Index.</a:t>
            </a:r>
          </a:p>
          <a:p>
            <a:endParaRPr lang="en-US" dirty="0"/>
          </a:p>
        </p:txBody>
      </p:sp>
      <p:sp>
        <p:nvSpPr>
          <p:cNvPr id="19" name="Content Placeholder 8">
            <a:extLst>
              <a:ext uri="{FF2B5EF4-FFF2-40B4-BE49-F238E27FC236}">
                <a16:creationId xmlns:a16="http://schemas.microsoft.com/office/drawing/2014/main" id="{5BB0DDC0-0D12-1037-8C1F-00DF14832D48}"/>
              </a:ext>
            </a:extLst>
          </p:cNvPr>
          <p:cNvSpPr>
            <a:spLocks noGrp="1"/>
          </p:cNvSpPr>
          <p:nvPr>
            <p:ph idx="12"/>
          </p:nvPr>
        </p:nvSpPr>
        <p:spPr>
          <a:xfrm>
            <a:off x="6283235" y="2005689"/>
            <a:ext cx="4663440" cy="522514"/>
          </a:xfrm>
        </p:spPr>
        <p:txBody>
          <a:bodyPr/>
          <a:lstStyle/>
          <a:p>
            <a:r>
              <a:rPr lang="en-US" dirty="0"/>
              <a:t>According to China</a:t>
            </a:r>
          </a:p>
        </p:txBody>
      </p:sp>
    </p:spTree>
    <p:extLst>
      <p:ext uri="{BB962C8B-B14F-4D97-AF65-F5344CB8AC3E}">
        <p14:creationId xmlns:p14="http://schemas.microsoft.com/office/powerpoint/2010/main" val="2114665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122363"/>
            <a:ext cx="6220278" cy="2387600"/>
          </a:xfrm>
        </p:spPr>
        <p:txBody>
          <a:bodyPr anchor="b">
            <a:normAutofit/>
          </a:bodyPr>
          <a:lstStyle/>
          <a:p>
            <a:r>
              <a:rPr lang="en-US" dirty="0"/>
              <a:t>Primary goals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3" y="3602038"/>
            <a:ext cx="6220277" cy="2247219"/>
          </a:xfrm>
        </p:spPr>
        <p:txBody>
          <a:bodyPr vert="horz" lIns="91440" tIns="45720" rIns="91440" bIns="45720" rtlCol="0">
            <a:normAutofit fontScale="92500"/>
          </a:bodyPr>
          <a:lstStyle/>
          <a:p>
            <a:r>
              <a:rPr lang="en-US" dirty="0"/>
              <a:t>To predict the next day’s Air Quality Index. </a:t>
            </a:r>
          </a:p>
          <a:p>
            <a:r>
              <a:rPr lang="en-US" dirty="0"/>
              <a:t>Features: Used with lower correlation with each other.</a:t>
            </a:r>
          </a:p>
          <a:p>
            <a:r>
              <a:rPr lang="en-US" dirty="0"/>
              <a:t>Methods: Linear Regression, Random Forest, </a:t>
            </a:r>
            <a:r>
              <a:rPr lang="en-US" dirty="0" err="1"/>
              <a:t>XGboost</a:t>
            </a:r>
            <a:endParaRPr lang="en-US" dirty="0"/>
          </a:p>
        </p:txBody>
      </p:sp>
    </p:spTree>
    <p:extLst>
      <p:ext uri="{BB962C8B-B14F-4D97-AF65-F5344CB8AC3E}">
        <p14:creationId xmlns:p14="http://schemas.microsoft.com/office/powerpoint/2010/main" val="3446797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122363"/>
            <a:ext cx="6220278" cy="2387600"/>
          </a:xfrm>
        </p:spPr>
        <p:txBody>
          <a:bodyPr anchor="b">
            <a:normAutofit/>
          </a:bodyPr>
          <a:lstStyle/>
          <a:p>
            <a:r>
              <a:rPr lang="en-US" dirty="0"/>
              <a:t>Data Preparation</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3" y="3602038"/>
            <a:ext cx="6220277" cy="2247219"/>
          </a:xfrm>
        </p:spPr>
        <p:txBody>
          <a:bodyPr vert="horz" lIns="91440" tIns="45720" rIns="91440" bIns="45720" rtlCol="0">
            <a:normAutofit fontScale="92500"/>
          </a:bodyPr>
          <a:lstStyle/>
          <a:p>
            <a:r>
              <a:rPr lang="en-US" dirty="0"/>
              <a:t>Used </a:t>
            </a:r>
            <a:r>
              <a:rPr lang="en-US" dirty="0" err="1"/>
              <a:t>Aotizhongxin</a:t>
            </a:r>
            <a:r>
              <a:rPr lang="en-US" dirty="0"/>
              <a:t> city’s data as training dataset and </a:t>
            </a:r>
            <a:r>
              <a:rPr lang="en-US" dirty="0" err="1"/>
              <a:t>Huairou</a:t>
            </a:r>
            <a:r>
              <a:rPr lang="en-US" dirty="0"/>
              <a:t> city’s data for validation and testing dataset.</a:t>
            </a:r>
          </a:p>
          <a:p>
            <a:r>
              <a:rPr lang="en-US" dirty="0"/>
              <a:t>Resampling train and test data for 24hrs.</a:t>
            </a:r>
          </a:p>
          <a:p>
            <a:r>
              <a:rPr lang="en-US" dirty="0"/>
              <a:t>Imputing missing data using </a:t>
            </a:r>
            <a:r>
              <a:rPr lang="en-US" dirty="0" err="1"/>
              <a:t>KNNImputer</a:t>
            </a:r>
            <a:r>
              <a:rPr lang="en-US" dirty="0"/>
              <a:t>.</a:t>
            </a:r>
          </a:p>
          <a:p>
            <a:endParaRPr lang="en-US" dirty="0"/>
          </a:p>
          <a:p>
            <a:endParaRPr lang="en-US" dirty="0"/>
          </a:p>
        </p:txBody>
      </p:sp>
    </p:spTree>
    <p:extLst>
      <p:ext uri="{BB962C8B-B14F-4D97-AF65-F5344CB8AC3E}">
        <p14:creationId xmlns:p14="http://schemas.microsoft.com/office/powerpoint/2010/main" val="2396201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1325563"/>
          </a:xfrm>
        </p:spPr>
        <p:txBody>
          <a:bodyPr anchor="b">
            <a:normAutofit/>
          </a:bodyPr>
          <a:lstStyle/>
          <a:p>
            <a:r>
              <a:rPr lang="en-US" dirty="0"/>
              <a:t>Correlation</a:t>
            </a:r>
          </a:p>
        </p:txBody>
      </p:sp>
      <p:pic>
        <p:nvPicPr>
          <p:cNvPr id="11" name="Content Placeholder 10">
            <a:extLst>
              <a:ext uri="{FF2B5EF4-FFF2-40B4-BE49-F238E27FC236}">
                <a16:creationId xmlns:a16="http://schemas.microsoft.com/office/drawing/2014/main" id="{BC58D86D-D8D4-61F9-9BB5-7B63BD569C88}"/>
              </a:ext>
            </a:extLst>
          </p:cNvPr>
          <p:cNvPicPr>
            <a:picLocks noGrp="1" noChangeAspect="1"/>
          </p:cNvPicPr>
          <p:nvPr>
            <p:ph idx="1"/>
          </p:nvPr>
        </p:nvPicPr>
        <p:blipFill>
          <a:blip r:embed="rId2"/>
          <a:stretch>
            <a:fillRect/>
          </a:stretch>
        </p:blipFill>
        <p:spPr>
          <a:xfrm>
            <a:off x="2151004" y="2706097"/>
            <a:ext cx="3998041" cy="2828613"/>
          </a:xfrm>
          <a:noFill/>
        </p:spPr>
      </p:pic>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2743200" cy="365125"/>
          </a:xfrm>
        </p:spPr>
        <p:txBody>
          <a:bodyPr anchor="ctr">
            <a:normAutofit/>
          </a:bodyPr>
          <a:lstStyle/>
          <a:p>
            <a:pPr>
              <a:spcAft>
                <a:spcPts val="600"/>
              </a:spcAft>
            </a:pPr>
            <a:fld id="{C098A06B-52D8-C143-AE54-C8C950480C5A}" type="datetime1">
              <a:rPr lang="en-US" smtClean="0"/>
              <a:pPr>
                <a:spcAft>
                  <a:spcPts val="600"/>
                </a:spcAft>
              </a:pPr>
              <a:t>12/6/2022</a:t>
            </a:fld>
            <a:endParaRPr lang="en-US"/>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PRESENTATION TITLE</a:t>
            </a:r>
            <a:endParaRPr lang="en-US"/>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8</a:t>
            </a:fld>
            <a:endParaRPr lang="en-US"/>
          </a:p>
        </p:txBody>
      </p:sp>
      <p:pic>
        <p:nvPicPr>
          <p:cNvPr id="13" name="Content Placeholder 12">
            <a:extLst>
              <a:ext uri="{FF2B5EF4-FFF2-40B4-BE49-F238E27FC236}">
                <a16:creationId xmlns:a16="http://schemas.microsoft.com/office/drawing/2014/main" id="{90311516-AEBD-D076-ADB4-F226B90DC309}"/>
              </a:ext>
            </a:extLst>
          </p:cNvPr>
          <p:cNvPicPr>
            <a:picLocks noGrp="1" noChangeAspect="1"/>
          </p:cNvPicPr>
          <p:nvPr>
            <p:ph idx="10"/>
          </p:nvPr>
        </p:nvPicPr>
        <p:blipFill>
          <a:blip r:embed="rId3"/>
          <a:stretch>
            <a:fillRect/>
          </a:stretch>
        </p:blipFill>
        <p:spPr>
          <a:xfrm>
            <a:off x="6467158" y="2529479"/>
            <a:ext cx="4114800" cy="2827337"/>
          </a:xfrm>
        </p:spPr>
      </p:pic>
      <p:sp>
        <p:nvSpPr>
          <p:cNvPr id="18" name="Content Placeholder 7">
            <a:extLst>
              <a:ext uri="{FF2B5EF4-FFF2-40B4-BE49-F238E27FC236}">
                <a16:creationId xmlns:a16="http://schemas.microsoft.com/office/drawing/2014/main" id="{09D4FA7A-3050-2717-3949-4469EF70EB16}"/>
              </a:ext>
            </a:extLst>
          </p:cNvPr>
          <p:cNvSpPr>
            <a:spLocks noGrp="1"/>
          </p:cNvSpPr>
          <p:nvPr>
            <p:ph idx="11"/>
          </p:nvPr>
        </p:nvSpPr>
        <p:spPr>
          <a:xfrm>
            <a:off x="1167493" y="2005689"/>
            <a:ext cx="4663440" cy="522514"/>
          </a:xfrm>
        </p:spPr>
        <p:txBody>
          <a:bodyPr/>
          <a:lstStyle/>
          <a:p>
            <a:r>
              <a:rPr lang="en-US" dirty="0" err="1"/>
              <a:t>Aotizhongxin</a:t>
            </a:r>
            <a:endParaRPr lang="en-US" dirty="0"/>
          </a:p>
        </p:txBody>
      </p:sp>
      <p:sp>
        <p:nvSpPr>
          <p:cNvPr id="20" name="Content Placeholder 8">
            <a:extLst>
              <a:ext uri="{FF2B5EF4-FFF2-40B4-BE49-F238E27FC236}">
                <a16:creationId xmlns:a16="http://schemas.microsoft.com/office/drawing/2014/main" id="{A5305F49-B9A4-8250-AF0B-9DA3E10653E8}"/>
              </a:ext>
            </a:extLst>
          </p:cNvPr>
          <p:cNvSpPr>
            <a:spLocks noGrp="1"/>
          </p:cNvSpPr>
          <p:nvPr>
            <p:ph idx="12"/>
          </p:nvPr>
        </p:nvSpPr>
        <p:spPr>
          <a:xfrm>
            <a:off x="6283235" y="2005689"/>
            <a:ext cx="4663440" cy="522514"/>
          </a:xfrm>
        </p:spPr>
        <p:txBody>
          <a:bodyPr/>
          <a:lstStyle/>
          <a:p>
            <a:r>
              <a:rPr lang="en-US" dirty="0" err="1"/>
              <a:t>Huairou</a:t>
            </a:r>
            <a:endParaRPr lang="en-US" dirty="0"/>
          </a:p>
        </p:txBody>
      </p:sp>
    </p:spTree>
    <p:extLst>
      <p:ext uri="{BB962C8B-B14F-4D97-AF65-F5344CB8AC3E}">
        <p14:creationId xmlns:p14="http://schemas.microsoft.com/office/powerpoint/2010/main" val="1527386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Feature Correlation</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12/6/2022</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9</a:t>
            </a:fld>
            <a:endParaRPr lang="en-US" dirty="0"/>
          </a:p>
        </p:txBody>
      </p:sp>
      <p:pic>
        <p:nvPicPr>
          <p:cNvPr id="10" name="Content Placeholder 9">
            <a:extLst>
              <a:ext uri="{FF2B5EF4-FFF2-40B4-BE49-F238E27FC236}">
                <a16:creationId xmlns:a16="http://schemas.microsoft.com/office/drawing/2014/main" id="{0EBDE1EA-7A53-77FC-FB56-20B200A4D6A5}"/>
              </a:ext>
            </a:extLst>
          </p:cNvPr>
          <p:cNvPicPr>
            <a:picLocks noGrp="1" noChangeAspect="1"/>
          </p:cNvPicPr>
          <p:nvPr>
            <p:ph idx="1"/>
          </p:nvPr>
        </p:nvPicPr>
        <p:blipFill>
          <a:blip r:embed="rId2"/>
          <a:stretch>
            <a:fillRect/>
          </a:stretch>
        </p:blipFill>
        <p:spPr>
          <a:xfrm>
            <a:off x="3300248" y="1706563"/>
            <a:ext cx="4719145" cy="3496057"/>
          </a:xfrm>
        </p:spPr>
      </p:pic>
    </p:spTree>
    <p:extLst>
      <p:ext uri="{BB962C8B-B14F-4D97-AF65-F5344CB8AC3E}">
        <p14:creationId xmlns:p14="http://schemas.microsoft.com/office/powerpoint/2010/main" val="4212917468"/>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27ccb6d5-b0cf-4548-8d47-d373e687bc49"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4D3812F7BBE364EA59FF1F9001A5B47" ma:contentTypeVersion="6" ma:contentTypeDescription="Create a new document." ma:contentTypeScope="" ma:versionID="b2f4df15973aa80ce63a3b8eca529662">
  <xsd:schema xmlns:xsd="http://www.w3.org/2001/XMLSchema" xmlns:xs="http://www.w3.org/2001/XMLSchema" xmlns:p="http://schemas.microsoft.com/office/2006/metadata/properties" xmlns:ns3="50385c5a-53c6-4c89-ae1d-f6a881ed00d7" xmlns:ns4="27ccb6d5-b0cf-4548-8d47-d373e687bc49" targetNamespace="http://schemas.microsoft.com/office/2006/metadata/properties" ma:root="true" ma:fieldsID="b4fe89161c7ecb3955373355542efbf6" ns3:_="" ns4:_="">
    <xsd:import namespace="50385c5a-53c6-4c89-ae1d-f6a881ed00d7"/>
    <xsd:import namespace="27ccb6d5-b0cf-4548-8d47-d373e687bc4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385c5a-53c6-4c89-ae1d-f6a881ed00d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7ccb6d5-b0cf-4548-8d47-d373e687bc4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5BAB77-79E1-4739-AA51-10C9079186D6}">
  <ds:schemaRefs>
    <ds:schemaRef ds:uri="http://purl.org/dc/dcmitype/"/>
    <ds:schemaRef ds:uri="50385c5a-53c6-4c89-ae1d-f6a881ed00d7"/>
    <ds:schemaRef ds:uri="http://schemas.microsoft.com/office/2006/metadata/properties"/>
    <ds:schemaRef ds:uri="27ccb6d5-b0cf-4548-8d47-d373e687bc49"/>
    <ds:schemaRef ds:uri="http://purl.org/dc/terms/"/>
    <ds:schemaRef ds:uri="http://purl.org/dc/elements/1.1/"/>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B9C5E5F8-6370-4FA8-B0A2-B8E4F0C090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0385c5a-53c6-4c89-ae1d-f6a881ed00d7"/>
    <ds:schemaRef ds:uri="27ccb6d5-b0cf-4548-8d47-d373e687bc4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{E838CEED-B70F-42C6-A11D-B35675BC3580}tf45331398_win32</Template>
  <TotalTime>1182</TotalTime>
  <Words>1116</Words>
  <Application>Microsoft Office PowerPoint</Application>
  <PresentationFormat>Widescreen</PresentationFormat>
  <Paragraphs>130</Paragraphs>
  <Slides>18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Roboto</vt:lpstr>
      <vt:lpstr>Tenorite</vt:lpstr>
      <vt:lpstr>Office Theme</vt:lpstr>
      <vt:lpstr>Air Quality Prediction</vt:lpstr>
      <vt:lpstr>Introduction</vt:lpstr>
      <vt:lpstr>Data Set </vt:lpstr>
      <vt:lpstr>Data Set Attributes</vt:lpstr>
      <vt:lpstr>Air Quality Index Calculation</vt:lpstr>
      <vt:lpstr>Primary goals</vt:lpstr>
      <vt:lpstr>Data Preparation</vt:lpstr>
      <vt:lpstr>Correlation</vt:lpstr>
      <vt:lpstr>Feature Correlation</vt:lpstr>
      <vt:lpstr>Correlation between features for feature selection</vt:lpstr>
      <vt:lpstr>Check for Linearity </vt:lpstr>
      <vt:lpstr>Interactions between features</vt:lpstr>
      <vt:lpstr>Linear Regression</vt:lpstr>
      <vt:lpstr> XGBoost</vt:lpstr>
      <vt:lpstr> XGBoost</vt:lpstr>
      <vt:lpstr>Evaluating XGboost using SHAP( SHapley Additive exPlanations ):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Prediction</dc:title>
  <dc:creator>Shaik, Mohammed Ali Sheriff</dc:creator>
  <cp:lastModifiedBy>Shaik, Mohammed Ali Sheriff</cp:lastModifiedBy>
  <cp:revision>3</cp:revision>
  <dcterms:created xsi:type="dcterms:W3CDTF">2022-12-01T13:08:45Z</dcterms:created>
  <dcterms:modified xsi:type="dcterms:W3CDTF">2022-12-07T05:42:01Z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0x01010024D3812F7BBE364EA59FF1F9001A5B47</vt:lpwstr>
  </property>
</Properties>
</file>