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5" r:id="rId4"/>
    <p:sldId id="258" r:id="rId5"/>
    <p:sldId id="262" r:id="rId6"/>
    <p:sldId id="257" r:id="rId7"/>
    <p:sldId id="259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76A"/>
    <a:srgbClr val="834983"/>
    <a:srgbClr val="FFFFFF"/>
    <a:srgbClr val="6AB319"/>
    <a:srgbClr val="00CC99"/>
    <a:srgbClr val="FF7C80"/>
    <a:srgbClr val="FFC000"/>
    <a:srgbClr val="EEBB78"/>
    <a:srgbClr val="CC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67" autoAdjust="0"/>
  </p:normalViewPr>
  <p:slideViewPr>
    <p:cSldViewPr snapToGrid="0">
      <p:cViewPr>
        <p:scale>
          <a:sx n="75" d="100"/>
          <a:sy n="75" d="100"/>
        </p:scale>
        <p:origin x="52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6C7BF-D875-47FB-B10B-A1D1599DA8B9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3F338-A60A-4BA7-AE82-F0B0EE18D0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0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What problems?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One of the encryption</a:t>
            </a:r>
            <a:r>
              <a:rPr lang="en-US" altLang="zh-TW" baseline="0" dirty="0" smtClean="0"/>
              <a:t> schemes for EVM is using Hash </a:t>
            </a:r>
            <a:r>
              <a:rPr lang="en-US" altLang="zh-TW" baseline="0" dirty="0" err="1" smtClean="0"/>
              <a:t>fucnc</a:t>
            </a:r>
            <a:r>
              <a:rPr lang="en-US" altLang="zh-TW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zh-TW" baseline="0" dirty="0" err="1" smtClean="0"/>
              <a:t>Similarily</a:t>
            </a:r>
            <a:r>
              <a:rPr lang="en-US" altLang="zh-TW" baseline="0" dirty="0" smtClean="0"/>
              <a:t>, MAC(message authentication code) </a:t>
            </a:r>
            <a:r>
              <a:rPr lang="en-US" altLang="zh-TW" baseline="0" dirty="0" err="1" smtClean="0"/>
              <a:t>algo</a:t>
            </a:r>
            <a:r>
              <a:rPr lang="en-US" altLang="zh-TW" baseline="0" dirty="0" smtClean="0"/>
              <a:t>. in networking using Hash </a:t>
            </a:r>
            <a:r>
              <a:rPr lang="en-US" altLang="zh-TW" baseline="0" dirty="0" err="1" smtClean="0"/>
              <a:t>func</a:t>
            </a:r>
            <a:r>
              <a:rPr lang="en-US" altLang="zh-TW" baseline="0" dirty="0" smtClean="0"/>
              <a:t>.</a:t>
            </a:r>
          </a:p>
          <a:p>
            <a:pPr marL="0" indent="0">
              <a:buNone/>
            </a:pPr>
            <a:r>
              <a:rPr lang="en-US" altLang="zh-TW" baseline="0" dirty="0" smtClean="0"/>
              <a:t>&gt;&gt;&gt; QC can find the Hash with better complexity than CC.</a:t>
            </a:r>
            <a:endParaRPr lang="en-US" altLang="zh-TW" baseline="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Want to do:</a:t>
            </a:r>
          </a:p>
          <a:p>
            <a:pPr marL="228600" indent="-228600">
              <a:buAutoNum type="arabicPeriod"/>
            </a:pPr>
            <a:r>
              <a:rPr lang="en-US" altLang="zh-TW" dirty="0" smtClean="0"/>
              <a:t>Attack algorithm</a:t>
            </a:r>
            <a:r>
              <a:rPr lang="en-US" altLang="zh-TW" baseline="0" dirty="0" smtClean="0"/>
              <a:t> on QC.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Working on the attack help us to work on the security for future.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F338-A60A-4BA7-AE82-F0B0EE18D0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92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There</a:t>
            </a:r>
            <a:r>
              <a:rPr lang="en-US" altLang="zh-TW" baseline="0" dirty="0" smtClean="0"/>
              <a:t> is input group X,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F338-A60A-4BA7-AE82-F0B0EE18D0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37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𝑖</a:t>
                </a:r>
                <a:r>
                  <a:rPr lang="zh-TW" altLang="en-US" i="0" dirty="0" smtClean="0">
                    <a:latin typeface="Cambria Math" panose="02040503050406030204" pitchFamily="18" charset="0"/>
                  </a:rPr>
                  <a:t>∈𝒳</a:t>
                </a:r>
                <a:r>
                  <a:rPr lang="en-US" altLang="zh-TW" b="0" i="0" dirty="0" smtClean="0">
                    <a:latin typeface="Cambria Math" panose="02040503050406030204" pitchFamily="18" charset="0"/>
                  </a:rPr>
                  <a:t>−</a:t>
                </a:r>
                <a:r>
                  <a:rPr lang="zh-TW" altLang="en-US" b="0" i="0" dirty="0" smtClean="0">
                    <a:latin typeface="Cambria Math" panose="02040503050406030204" pitchFamily="18" charset="0"/>
                  </a:rPr>
                  <a:t>𝒦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such that 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𝐹(𝑥_𝑖 )=𝐹(𝑥_𝑗)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 some 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𝑥_𝑗</a:t>
                </a:r>
                <a:r>
                  <a:rPr lang="zh-TW" altLang="en-US" dirty="0" smtClean="0"/>
                  <a:t> </a:t>
                </a:r>
                <a:r>
                  <a:rPr lang="zh-TW" altLang="en-US" i="0" dirty="0">
                    <a:latin typeface="Cambria Math" panose="02040503050406030204" pitchFamily="18" charset="0"/>
                  </a:rPr>
                  <a:t>∈</a:t>
                </a:r>
                <a:r>
                  <a:rPr lang="zh-TW" altLang="en-US" b="0" i="0" dirty="0" smtClean="0">
                    <a:latin typeface="Cambria Math" panose="02040503050406030204" pitchFamily="18" charset="0"/>
                  </a:rPr>
                  <a:t>𝒦</a:t>
                </a:r>
                <a:r>
                  <a:rPr lang="zh-TW" altLang="en-US" dirty="0" smtClean="0"/>
                  <a:t> 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F338-A60A-4BA7-AE82-F0B0EE18D0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619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Add</a:t>
            </a:r>
            <a:r>
              <a:rPr lang="en-US" altLang="zh-TW" baseline="0" dirty="0" smtClean="0"/>
              <a:t> circuit and 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3F338-A60A-4BA7-AE82-F0B0EE18D0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36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8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0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6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6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48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97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8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1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C1CC-CB65-4DF3-8918-35B72F9D0F90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112C-1C81-4DCE-B5DD-6786C8106B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8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26.png"/><Relationship Id="rId5" Type="http://schemas.openxmlformats.org/officeDocument/2006/relationships/image" Target="../media/image90.png"/><Relationship Id="rId15" Type="http://schemas.openxmlformats.org/officeDocument/2006/relationships/image" Target="../media/image19.png"/><Relationship Id="rId10" Type="http://schemas.openxmlformats.org/officeDocument/2006/relationships/image" Target="../media/image25.png"/><Relationship Id="rId19" Type="http://schemas.openxmlformats.org/officeDocument/2006/relationships/image" Target="../media/image270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0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Implementing quantum multi-collision algorithm on </a:t>
            </a:r>
            <a:r>
              <a:rPr lang="en-US" altLang="zh-TW" dirty="0" err="1"/>
              <a:t>Qiskit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0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Improvements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 t="1341"/>
          <a:stretch/>
        </p:blipFill>
        <p:spPr>
          <a:xfrm>
            <a:off x="874592" y="2540000"/>
            <a:ext cx="10479208" cy="2880458"/>
          </a:xfrm>
        </p:spPr>
      </p:pic>
    </p:spTree>
    <p:extLst>
      <p:ext uri="{BB962C8B-B14F-4D97-AF65-F5344CB8AC3E}">
        <p14:creationId xmlns:p14="http://schemas.microsoft.com/office/powerpoint/2010/main" val="25107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Problems 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38200" y="1763243"/>
            <a:ext cx="4477094" cy="4094480"/>
            <a:chOff x="838200" y="1991360"/>
            <a:chExt cx="4494186" cy="3952240"/>
          </a:xfrm>
        </p:grpSpPr>
        <p:pic>
          <p:nvPicPr>
            <p:cNvPr id="1026" name="Picture 2" descr="https://res.cloudinary.com/practicaldev/image/fetch/s--a9s-VZ7n--/c_limit%2Cf_auto%2Cfl_progressive%2Cq_auto%2Cw_880/https:/thepracticaldev.s3.amazonaws.com/i/qp8u0e1mo5dd7x1jhiot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44" t="19123" r="4930" b="21932"/>
            <a:stretch/>
          </p:blipFill>
          <p:spPr bwMode="auto">
            <a:xfrm>
              <a:off x="838200" y="1991360"/>
              <a:ext cx="4494186" cy="395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73680" y="3530600"/>
              <a:ext cx="1676400" cy="873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8" name="Picture 4" descr="https://www.tutorialspoint.com/cryptography/images/ma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58" y="2681166"/>
            <a:ext cx="6070082" cy="22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4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90932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16" y="238877"/>
            <a:ext cx="8765064" cy="60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0" y="33464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The Collision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59" y="3636229"/>
            <a:ext cx="699038" cy="165697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55" y="3648228"/>
            <a:ext cx="699038" cy="165697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54" y="4395594"/>
            <a:ext cx="699038" cy="165697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0" y="3249002"/>
            <a:ext cx="699038" cy="165697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41" y="4511058"/>
            <a:ext cx="699038" cy="165697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45" y="2420514"/>
            <a:ext cx="699038" cy="165697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47" y="1463288"/>
            <a:ext cx="699038" cy="1656976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5" y="4395594"/>
            <a:ext cx="699038" cy="1656976"/>
          </a:xfrm>
          <a:prstGeom prst="rect">
            <a:avLst/>
          </a:prstGeom>
        </p:spPr>
      </p:pic>
      <p:pic>
        <p:nvPicPr>
          <p:cNvPr id="30" name="內容版面配置區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62" y="1691640"/>
            <a:ext cx="768406" cy="1821400"/>
          </a:xfrm>
          <a:prstGeom prst="rect">
            <a:avLst/>
          </a:prstGeom>
        </p:spPr>
      </p:pic>
      <p:pic>
        <p:nvPicPr>
          <p:cNvPr id="2050" name="Picture 2" descr="https://i.pinimg.com/originals/a7/44/8a/a7448aea8e9d49290ba6924fe84958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78" y="1388648"/>
            <a:ext cx="527628" cy="5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內容版面配置區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35" y="4337858"/>
            <a:ext cx="768406" cy="1821400"/>
          </a:xfrm>
          <a:prstGeom prst="rect">
            <a:avLst/>
          </a:prstGeom>
        </p:spPr>
      </p:pic>
      <p:pic>
        <p:nvPicPr>
          <p:cNvPr id="39" name="Picture 2" descr="https://i.pinimg.com/originals/a7/44/8a/a7448aea8e9d49290ba6924fe849585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83" y="4030252"/>
            <a:ext cx="527628" cy="52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Finding Collision of Hash Function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6" b="10379"/>
          <a:stretch/>
        </p:blipFill>
        <p:spPr>
          <a:xfrm>
            <a:off x="1483360" y="1529694"/>
            <a:ext cx="9225280" cy="5100338"/>
          </a:xfrm>
        </p:spPr>
      </p:pic>
    </p:spTree>
    <p:extLst>
      <p:ext uri="{BB962C8B-B14F-4D97-AF65-F5344CB8AC3E}">
        <p14:creationId xmlns:p14="http://schemas.microsoft.com/office/powerpoint/2010/main" val="7851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/>
          <p:cNvGrpSpPr/>
          <p:nvPr/>
        </p:nvGrpSpPr>
        <p:grpSpPr>
          <a:xfrm>
            <a:off x="1827165" y="1444497"/>
            <a:ext cx="3325090" cy="4259514"/>
            <a:chOff x="2588871" y="1921821"/>
            <a:chExt cx="2770208" cy="3706250"/>
          </a:xfrm>
        </p:grpSpPr>
        <p:sp>
          <p:nvSpPr>
            <p:cNvPr id="39" name="橢圓 38"/>
            <p:cNvSpPr/>
            <p:nvPr/>
          </p:nvSpPr>
          <p:spPr>
            <a:xfrm>
              <a:off x="2588871" y="1921821"/>
              <a:ext cx="2770208" cy="37062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3646398" y="2026363"/>
                  <a:ext cx="65515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398" y="2026363"/>
                  <a:ext cx="655154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BHT Algorithm: </a:t>
            </a:r>
            <a:r>
              <a:rPr lang="en-US" altLang="zh-TW" b="1" dirty="0" smtClean="0"/>
              <a:t>Collision</a:t>
            </a:r>
            <a:r>
              <a:rPr lang="en-US" altLang="zh-TW" dirty="0" smtClean="0"/>
              <a:t>(F</a:t>
            </a:r>
            <a:r>
              <a:rPr lang="en-US" altLang="zh-TW" dirty="0"/>
              <a:t>, </a:t>
            </a:r>
            <a:r>
              <a:rPr lang="en-US" altLang="zh-TW" dirty="0" smtClean="0"/>
              <a:t>k=|K|)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09673" y="6311900"/>
            <a:ext cx="6382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 smtClean="0"/>
              <a:t>B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 Gilles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 H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 Peter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&amp;</a:t>
            </a:r>
            <a:r>
              <a:rPr lang="zh-TW" altLang="en-US" sz="1400" dirty="0" smtClean="0"/>
              <a:t> T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 Alain (1997). </a:t>
            </a:r>
            <a:r>
              <a:rPr lang="en-US" altLang="zh-TW" sz="1400" dirty="0" smtClean="0"/>
              <a:t>“</a:t>
            </a:r>
            <a:r>
              <a:rPr lang="zh-TW" altLang="en-US" sz="1400" dirty="0" smtClean="0"/>
              <a:t>Quantum Algorithm for the Collision Problem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. </a:t>
            </a:r>
            <a:endParaRPr lang="en-US" altLang="zh-TW" sz="1400" dirty="0" smtClean="0"/>
          </a:p>
          <a:p>
            <a:pPr algn="r"/>
            <a:r>
              <a:rPr lang="zh-TW" altLang="en-US" sz="1400" dirty="0" smtClean="0"/>
              <a:t>arXiv:quant-ph/9705002. doi:10.1007/BFb0054319.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67"/>
                  </p:ext>
                </p:extLst>
              </p:nvPr>
            </p:nvGraphicFramePr>
            <p:xfrm>
              <a:off x="6921682" y="1776853"/>
              <a:ext cx="284277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1386">
                      <a:extLst>
                        <a:ext uri="{9D8B030D-6E8A-4147-A177-3AD203B41FA5}">
                          <a16:colId xmlns:a16="http://schemas.microsoft.com/office/drawing/2014/main" val="4215186014"/>
                        </a:ext>
                      </a:extLst>
                    </a:gridCol>
                    <a:gridCol w="1421386">
                      <a:extLst>
                        <a:ext uri="{9D8B030D-6E8A-4147-A177-3AD203B41FA5}">
                          <a16:colId xmlns:a16="http://schemas.microsoft.com/office/drawing/2014/main" val="2287166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200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081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59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077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99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62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430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667"/>
                  </p:ext>
                </p:extLst>
              </p:nvPr>
            </p:nvGraphicFramePr>
            <p:xfrm>
              <a:off x="6921682" y="1776853"/>
              <a:ext cx="284277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1386">
                      <a:extLst>
                        <a:ext uri="{9D8B030D-6E8A-4147-A177-3AD203B41FA5}">
                          <a16:colId xmlns:a16="http://schemas.microsoft.com/office/drawing/2014/main" val="4215186014"/>
                        </a:ext>
                      </a:extLst>
                    </a:gridCol>
                    <a:gridCol w="1421386">
                      <a:extLst>
                        <a:ext uri="{9D8B030D-6E8A-4147-A177-3AD203B41FA5}">
                          <a16:colId xmlns:a16="http://schemas.microsoft.com/office/drawing/2014/main" val="2287166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27" t="-1639" r="-10128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858" t="-1639" r="-171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9200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081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59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077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99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62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43087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文字方塊 34"/>
          <p:cNvSpPr txBox="1"/>
          <p:nvPr/>
        </p:nvSpPr>
        <p:spPr>
          <a:xfrm>
            <a:off x="8112235" y="4458898"/>
            <a:ext cx="461665" cy="1113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．．．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8451271" y="2123991"/>
            <a:ext cx="1237675" cy="1838287"/>
            <a:chOff x="8451271" y="2123991"/>
            <a:chExt cx="1237675" cy="1838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8451273" y="3592946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3" y="3592946"/>
                  <a:ext cx="123767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8451271" y="2512765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1" y="2512765"/>
                  <a:ext cx="12376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8451272" y="2856999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2" y="2856999"/>
                  <a:ext cx="12376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8451271" y="2123991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1" y="2123991"/>
                  <a:ext cx="123767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8451267" y="3228892"/>
                <a:ext cx="1237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67" y="3228892"/>
                <a:ext cx="12376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8451270" y="3234170"/>
                <a:ext cx="1237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270" y="3234170"/>
                <a:ext cx="12376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橢圓 46"/>
          <p:cNvSpPr/>
          <p:nvPr/>
        </p:nvSpPr>
        <p:spPr>
          <a:xfrm>
            <a:off x="8573900" y="3234170"/>
            <a:ext cx="1115040" cy="369332"/>
          </a:xfrm>
          <a:prstGeom prst="ellipse">
            <a:avLst/>
          </a:prstGeom>
          <a:grp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10211761" y="3015390"/>
            <a:ext cx="1006764" cy="2224521"/>
          </a:xfrm>
          <a:prstGeom prst="ellipse">
            <a:avLst/>
          </a:prstGeom>
          <a:grp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8617309" y="3223614"/>
            <a:ext cx="885415" cy="4489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grpSp>
        <p:nvGrpSpPr>
          <p:cNvPr id="51" name="群組 50"/>
          <p:cNvGrpSpPr/>
          <p:nvPr/>
        </p:nvGrpSpPr>
        <p:grpSpPr>
          <a:xfrm>
            <a:off x="3257297" y="3171858"/>
            <a:ext cx="1348510" cy="2027146"/>
            <a:chOff x="3257297" y="3171858"/>
            <a:chExt cx="1348510" cy="2027146"/>
          </a:xfrm>
        </p:grpSpPr>
        <p:grpSp>
          <p:nvGrpSpPr>
            <p:cNvPr id="36" name="群組 35"/>
            <p:cNvGrpSpPr/>
            <p:nvPr/>
          </p:nvGrpSpPr>
          <p:grpSpPr>
            <a:xfrm>
              <a:off x="3257297" y="3171858"/>
              <a:ext cx="1348510" cy="2027146"/>
              <a:chOff x="3708720" y="3061760"/>
              <a:chExt cx="1348510" cy="2027146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3708720" y="3061760"/>
                <a:ext cx="1348510" cy="2027146"/>
                <a:chOff x="3146384" y="3543872"/>
                <a:chExt cx="1446835" cy="1530633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10" name="橢圓 9"/>
                <p:cNvSpPr/>
                <p:nvPr/>
              </p:nvSpPr>
              <p:spPr>
                <a:xfrm>
                  <a:off x="3146384" y="3543872"/>
                  <a:ext cx="1446835" cy="1530633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3577053" y="3591977"/>
                      <a:ext cx="57701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oMath>
                        </m:oMathPara>
                      </a14:m>
                      <a:endParaRPr lang="zh-TW" altLang="en-US" sz="3200" dirty="0"/>
                    </a:p>
                  </p:txBody>
                </p:sp>
              </mc:Choice>
              <mc:Fallback xmlns="">
                <p:sp>
                  <p:nvSpPr>
                    <p:cNvPr id="11" name="矩形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7053" y="3591977"/>
                      <a:ext cx="577017" cy="5847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4379023" y="3781636"/>
                    <a:ext cx="46701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023" y="3781636"/>
                    <a:ext cx="46701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3941133" y="3651785"/>
                    <a:ext cx="46701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1133" y="3651785"/>
                    <a:ext cx="46701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4027551" y="4480586"/>
                    <a:ext cx="38059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22" name="文字方塊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7551" y="4480586"/>
                    <a:ext cx="38059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3777562" y="4017553"/>
                    <a:ext cx="46701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7562" y="4017553"/>
                    <a:ext cx="46701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4408143" y="4160708"/>
                    <a:ext cx="46701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33" name="文字方塊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8143" y="4160708"/>
                    <a:ext cx="467010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3970809" y="4679435"/>
                  <a:ext cx="38059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809" y="4679435"/>
                  <a:ext cx="380592" cy="307777"/>
                </a:xfrm>
                <a:prstGeom prst="rect">
                  <a:avLst/>
                </a:prstGeom>
                <a:blipFill>
                  <a:blip r:embed="rId1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5354231" y="3041665"/>
            <a:ext cx="1292716" cy="1490636"/>
            <a:chOff x="5365541" y="2840040"/>
            <a:chExt cx="1292716" cy="1490636"/>
          </a:xfrm>
        </p:grpSpPr>
        <p:sp>
          <p:nvSpPr>
            <p:cNvPr id="52" name="向右箭號 51"/>
            <p:cNvSpPr/>
            <p:nvPr/>
          </p:nvSpPr>
          <p:spPr>
            <a:xfrm>
              <a:off x="5365541" y="3498193"/>
              <a:ext cx="1292716" cy="17433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5548162" y="2840040"/>
              <a:ext cx="875950" cy="149063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5692486" y="3394521"/>
                  <a:ext cx="5044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486" y="3394521"/>
                  <a:ext cx="504423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32530" b="-114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62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38" grpId="0"/>
      <p:bldP spid="38" grpId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/>
          <p:cNvGrpSpPr/>
          <p:nvPr/>
        </p:nvGrpSpPr>
        <p:grpSpPr>
          <a:xfrm>
            <a:off x="1827165" y="1444497"/>
            <a:ext cx="3325090" cy="4259514"/>
            <a:chOff x="2588871" y="1921821"/>
            <a:chExt cx="2770208" cy="3706250"/>
          </a:xfrm>
        </p:grpSpPr>
        <p:sp>
          <p:nvSpPr>
            <p:cNvPr id="52" name="橢圓 51"/>
            <p:cNvSpPr/>
            <p:nvPr/>
          </p:nvSpPr>
          <p:spPr>
            <a:xfrm>
              <a:off x="2588871" y="1921821"/>
              <a:ext cx="2770208" cy="37062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3646398" y="2026363"/>
                  <a:ext cx="65515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398" y="2026363"/>
                  <a:ext cx="655154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BHT Algorithm: </a:t>
            </a:r>
            <a:r>
              <a:rPr lang="en-US" altLang="zh-TW" b="1" dirty="0" smtClean="0"/>
              <a:t>Collision</a:t>
            </a:r>
            <a:r>
              <a:rPr lang="en-US" altLang="zh-TW" dirty="0" smtClean="0"/>
              <a:t>(F</a:t>
            </a:r>
            <a:r>
              <a:rPr lang="en-US" altLang="zh-TW" dirty="0"/>
              <a:t>, </a:t>
            </a:r>
            <a:r>
              <a:rPr lang="en-US" altLang="zh-TW" dirty="0" smtClean="0"/>
              <a:t>k=|K|)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526358"/>
                  </p:ext>
                </p:extLst>
              </p:nvPr>
            </p:nvGraphicFramePr>
            <p:xfrm>
              <a:off x="6921682" y="1776853"/>
              <a:ext cx="2842772" cy="25958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21386">
                      <a:extLst>
                        <a:ext uri="{9D8B030D-6E8A-4147-A177-3AD203B41FA5}">
                          <a16:colId xmlns:a16="http://schemas.microsoft.com/office/drawing/2014/main" val="4215186014"/>
                        </a:ext>
                      </a:extLst>
                    </a:gridCol>
                    <a:gridCol w="1421386">
                      <a:extLst>
                        <a:ext uri="{9D8B030D-6E8A-4147-A177-3AD203B41FA5}">
                          <a16:colId xmlns:a16="http://schemas.microsoft.com/office/drawing/2014/main" val="2287166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200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081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59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077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99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62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4308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526358"/>
                  </p:ext>
                </p:extLst>
              </p:nvPr>
            </p:nvGraphicFramePr>
            <p:xfrm>
              <a:off x="6921682" y="1776853"/>
              <a:ext cx="2842772" cy="25958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21386">
                      <a:extLst>
                        <a:ext uri="{9D8B030D-6E8A-4147-A177-3AD203B41FA5}">
                          <a16:colId xmlns:a16="http://schemas.microsoft.com/office/drawing/2014/main" val="4215186014"/>
                        </a:ext>
                      </a:extLst>
                    </a:gridCol>
                    <a:gridCol w="1421386">
                      <a:extLst>
                        <a:ext uri="{9D8B030D-6E8A-4147-A177-3AD203B41FA5}">
                          <a16:colId xmlns:a16="http://schemas.microsoft.com/office/drawing/2014/main" val="22871667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427" t="-1639" r="-10128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0858" t="-1639" r="-1717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92009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altLang="zh-TW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0818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599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3077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2998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062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43087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字方塊 18"/>
          <p:cNvSpPr txBox="1"/>
          <p:nvPr/>
        </p:nvSpPr>
        <p:spPr>
          <a:xfrm>
            <a:off x="8112235" y="4458898"/>
            <a:ext cx="461665" cy="1113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．．．</a:t>
            </a:r>
          </a:p>
        </p:txBody>
      </p:sp>
      <p:grpSp>
        <p:nvGrpSpPr>
          <p:cNvPr id="39" name="群組 38"/>
          <p:cNvGrpSpPr/>
          <p:nvPr/>
        </p:nvGrpSpPr>
        <p:grpSpPr>
          <a:xfrm>
            <a:off x="8451269" y="2123991"/>
            <a:ext cx="1237677" cy="2195981"/>
            <a:chOff x="8451269" y="2123991"/>
            <a:chExt cx="1237677" cy="21959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8451273" y="3592946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3" y="3592946"/>
                  <a:ext cx="123767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8451271" y="2512765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1" y="2512765"/>
                  <a:ext cx="123767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8451272" y="2856999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2" y="2856999"/>
                  <a:ext cx="123767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8451271" y="2123991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1" y="2123991"/>
                  <a:ext cx="123767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8451270" y="3234170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70" y="3234170"/>
                  <a:ext cx="123767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8451269" y="3950640"/>
                  <a:ext cx="12376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269" y="3950640"/>
                  <a:ext cx="123767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群組 29"/>
          <p:cNvGrpSpPr/>
          <p:nvPr/>
        </p:nvGrpSpPr>
        <p:grpSpPr>
          <a:xfrm>
            <a:off x="3257297" y="3171858"/>
            <a:ext cx="1348510" cy="2027146"/>
            <a:chOff x="3708720" y="3061760"/>
            <a:chExt cx="1348510" cy="2027146"/>
          </a:xfrm>
        </p:grpSpPr>
        <p:grpSp>
          <p:nvGrpSpPr>
            <p:cNvPr id="31" name="群組 30"/>
            <p:cNvGrpSpPr/>
            <p:nvPr/>
          </p:nvGrpSpPr>
          <p:grpSpPr>
            <a:xfrm>
              <a:off x="3708720" y="3061760"/>
              <a:ext cx="1348510" cy="2027146"/>
              <a:chOff x="3146384" y="3543872"/>
              <a:chExt cx="1446835" cy="153063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7" name="橢圓 36"/>
              <p:cNvSpPr/>
              <p:nvPr/>
            </p:nvSpPr>
            <p:spPr>
              <a:xfrm>
                <a:off x="3146384" y="3543872"/>
                <a:ext cx="1446835" cy="153063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3577053" y="3591977"/>
                    <a:ext cx="577017" cy="58477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TW" altLang="en-US" sz="3200" dirty="0"/>
                  </a:p>
                </p:txBody>
              </p:sp>
            </mc:Choice>
            <mc:Fallback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7053" y="3591977"/>
                    <a:ext cx="57701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/>
                <p:cNvSpPr txBox="1"/>
                <p:nvPr/>
              </p:nvSpPr>
              <p:spPr>
                <a:xfrm>
                  <a:off x="4379023" y="3781636"/>
                  <a:ext cx="4670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2" name="文字方塊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23" y="3781636"/>
                  <a:ext cx="467010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3941133" y="3651785"/>
                  <a:ext cx="4670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133" y="3651785"/>
                  <a:ext cx="467010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4027551" y="4480586"/>
                  <a:ext cx="38059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551" y="4480586"/>
                  <a:ext cx="380592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3777562" y="4017553"/>
                  <a:ext cx="4670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562" y="4017553"/>
                  <a:ext cx="467010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字方塊 35"/>
                <p:cNvSpPr txBox="1"/>
                <p:nvPr/>
              </p:nvSpPr>
              <p:spPr>
                <a:xfrm>
                  <a:off x="4408143" y="4160708"/>
                  <a:ext cx="46701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>
            <p:sp>
              <p:nvSpPr>
                <p:cNvPr id="36" name="文字方塊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143" y="4160708"/>
                  <a:ext cx="467010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矩形 39"/>
          <p:cNvSpPr/>
          <p:nvPr/>
        </p:nvSpPr>
        <p:spPr>
          <a:xfrm>
            <a:off x="5809673" y="6311900"/>
            <a:ext cx="6382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 smtClean="0"/>
              <a:t>B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 Gilles</a:t>
            </a:r>
            <a:r>
              <a:rPr lang="en-US" altLang="zh-TW" sz="1400" dirty="0" smtClean="0"/>
              <a:t>,</a:t>
            </a:r>
            <a:r>
              <a:rPr lang="zh-TW" altLang="en-US" sz="1400" dirty="0" smtClean="0"/>
              <a:t> H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 Peter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&amp;</a:t>
            </a:r>
            <a:r>
              <a:rPr lang="zh-TW" altLang="en-US" sz="1400" dirty="0" smtClean="0"/>
              <a:t> T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 Alain (1997). </a:t>
            </a:r>
            <a:r>
              <a:rPr lang="en-US" altLang="zh-TW" sz="1400" dirty="0" smtClean="0"/>
              <a:t>“</a:t>
            </a:r>
            <a:r>
              <a:rPr lang="zh-TW" altLang="en-US" sz="1400" dirty="0" smtClean="0"/>
              <a:t>Quantum Algorithm for the Collision Problem</a:t>
            </a:r>
            <a:r>
              <a:rPr lang="en-US" altLang="zh-TW" sz="1400" dirty="0" smtClean="0"/>
              <a:t>”</a:t>
            </a:r>
            <a:r>
              <a:rPr lang="zh-TW" altLang="en-US" sz="1400" dirty="0" smtClean="0"/>
              <a:t>. </a:t>
            </a:r>
            <a:endParaRPr lang="en-US" altLang="zh-TW" sz="1400" dirty="0" smtClean="0"/>
          </a:p>
          <a:p>
            <a:pPr algn="r"/>
            <a:r>
              <a:rPr lang="zh-TW" altLang="en-US" sz="1400" dirty="0" smtClean="0"/>
              <a:t>arXiv:quant-ph/9705002. doi:10.1007/BFb0054319.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3970809" y="4679435"/>
                <a:ext cx="38059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09" y="4679435"/>
                <a:ext cx="380592" cy="307777"/>
              </a:xfrm>
              <a:prstGeom prst="rect">
                <a:avLst/>
              </a:prstGeom>
              <a:blipFill>
                <a:blip r:embed="rId1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4680344" y="5359814"/>
                <a:ext cx="4482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Applying Grover search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344" y="5359814"/>
                <a:ext cx="4482675" cy="369332"/>
              </a:xfrm>
              <a:prstGeom prst="rect">
                <a:avLst/>
              </a:prstGeom>
              <a:blipFill>
                <a:blip r:embed="rId18"/>
                <a:stretch>
                  <a:fillRect l="-1224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206386" y="4388628"/>
                <a:ext cx="11489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386" y="4388628"/>
                <a:ext cx="1148942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8712446" y="4434406"/>
            <a:ext cx="30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No collision </a:t>
            </a:r>
            <a:r>
              <a:rPr lang="en-US" altLang="zh-TW" sz="3200" dirty="0" smtClean="0">
                <a:sym typeface="Wingdings" panose="05000000000000000000" pitchFamily="2" charset="2"/>
              </a:rPr>
              <a:t>:(</a:t>
            </a:r>
            <a:endParaRPr lang="zh-TW" altLang="en-US" sz="3200" dirty="0"/>
          </a:p>
        </p:txBody>
      </p:sp>
      <p:cxnSp>
        <p:nvCxnSpPr>
          <p:cNvPr id="46" name="直線單箭頭接點 45"/>
          <p:cNvCxnSpPr>
            <a:stCxn id="41" idx="1"/>
          </p:cNvCxnSpPr>
          <p:nvPr/>
        </p:nvCxnSpPr>
        <p:spPr>
          <a:xfrm flipH="1" flipV="1">
            <a:off x="2986596" y="5015717"/>
            <a:ext cx="1693748" cy="5287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079263" y="3226331"/>
            <a:ext cx="826477" cy="879231"/>
          </a:xfrm>
          <a:prstGeom prst="ellipse">
            <a:avLst/>
          </a:prstGeom>
          <a:grp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501794" y="2135594"/>
            <a:ext cx="7169564" cy="2876414"/>
            <a:chOff x="2501794" y="2135594"/>
            <a:chExt cx="7169564" cy="2876414"/>
          </a:xfrm>
        </p:grpSpPr>
        <p:sp>
          <p:nvSpPr>
            <p:cNvPr id="7" name="橢圓 6"/>
            <p:cNvSpPr/>
            <p:nvPr/>
          </p:nvSpPr>
          <p:spPr>
            <a:xfrm>
              <a:off x="2501794" y="4453882"/>
              <a:ext cx="558126" cy="5581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970809" y="4269595"/>
              <a:ext cx="388684" cy="38868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960615" y="2135594"/>
                  <a:ext cx="7107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615" y="2135594"/>
                  <a:ext cx="71074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67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1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435245" y="1473382"/>
            <a:ext cx="3325090" cy="4259514"/>
            <a:chOff x="2588871" y="1921821"/>
            <a:chExt cx="2770208" cy="3706250"/>
          </a:xfrm>
          <a:solidFill>
            <a:srgbClr val="ECB76A"/>
          </a:solidFill>
        </p:grpSpPr>
        <p:sp>
          <p:nvSpPr>
            <p:cNvPr id="23" name="橢圓 22"/>
            <p:cNvSpPr/>
            <p:nvPr/>
          </p:nvSpPr>
          <p:spPr>
            <a:xfrm>
              <a:off x="2588871" y="1921821"/>
              <a:ext cx="2770208" cy="3706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3646398" y="2026363"/>
                  <a:ext cx="655154" cy="553998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398" y="2026363"/>
                  <a:ext cx="655154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Implementation on </a:t>
            </a:r>
            <a:r>
              <a:rPr lang="en-US" altLang="zh-TW" dirty="0" err="1" smtClean="0"/>
              <a:t>Qiskit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865377" y="3200743"/>
            <a:ext cx="1348510" cy="2027146"/>
            <a:chOff x="3146384" y="3543872"/>
            <a:chExt cx="1446835" cy="15306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橢圓 13"/>
            <p:cNvSpPr/>
            <p:nvPr/>
          </p:nvSpPr>
          <p:spPr>
            <a:xfrm>
              <a:off x="3146384" y="3543872"/>
              <a:ext cx="1446835" cy="153063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3577053" y="3591977"/>
                  <a:ext cx="577017" cy="58477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053" y="3591977"/>
                  <a:ext cx="57701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橢圓 2"/>
          <p:cNvSpPr/>
          <p:nvPr/>
        </p:nvSpPr>
        <p:spPr>
          <a:xfrm>
            <a:off x="1122680" y="3189717"/>
            <a:ext cx="149470" cy="1494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460945" y="4064846"/>
            <a:ext cx="149470" cy="1494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579724" y="2977521"/>
            <a:ext cx="149470" cy="1494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655112" y="4483934"/>
            <a:ext cx="149470" cy="1494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440519" y="2816117"/>
            <a:ext cx="149470" cy="149470"/>
          </a:xfrm>
          <a:prstGeom prst="ellipse">
            <a:avLst/>
          </a:prstGeom>
          <a:solidFill>
            <a:srgbClr val="6AB31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031630" y="4157536"/>
            <a:ext cx="149470" cy="149470"/>
          </a:xfrm>
          <a:prstGeom prst="ellipse">
            <a:avLst/>
          </a:prstGeom>
          <a:solidFill>
            <a:srgbClr val="6AB31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494029" y="3650853"/>
            <a:ext cx="149470" cy="149470"/>
          </a:xfrm>
          <a:prstGeom prst="ellipse">
            <a:avLst/>
          </a:prstGeom>
          <a:solidFill>
            <a:srgbClr val="83498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494029" y="4695039"/>
            <a:ext cx="149470" cy="149470"/>
          </a:xfrm>
          <a:prstGeom prst="ellipse">
            <a:avLst/>
          </a:prstGeom>
          <a:solidFill>
            <a:srgbClr val="83498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56179" y="5710726"/>
                <a:ext cx="20832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79" y="5710726"/>
                <a:ext cx="2083222" cy="14773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36" y="2116870"/>
            <a:ext cx="7386078" cy="33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Implementation on </a:t>
            </a:r>
            <a:r>
              <a:rPr lang="en-US" altLang="zh-TW" dirty="0" err="1" smtClean="0"/>
              <a:t>Qiskit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8" name="AutoShape 4" descr="data:image/png;base64,iVBORw0KGgoAAAANSUhEUgAAAc0AAAFXCAYAAADAuBU4AAAABHNCSVQICAgIfAhkiAAAAAlwSFlzAAALEgAACxIB0t1+/AAAADh0RVh0U29mdHdhcmUAbWF0cGxvdGxpYiB2ZXJzaW9uMy4xLjEsIGh0dHA6Ly9tYXRwbG90bGliLm9yZy8QZhcZAAAc6UlEQVR4nO3de5hddX3v8ffXQUpSICRhMJnUaEZFR6FDSNSCiuESq+jx4XIKaBVBkYOKqIgV1NbSo/Y8KRep1qOgPXg7QMFaqQ0CIakgoJALGownJYiJkBAhCdYGYgJ+zx9rD+7szOW3w2RmZ/b79Tz7mb1+67fW/q4/yIffuvxWZCaSJGlozxrtAiRJ2l0YmpIkFTI0JUkqZGhKklTI0JQkqZChKUlSoT1Gu4DRNHny5Jw+ffpolyFJaiH33HPPo5nZ2d+6tg7N6dOns3DhwtEuQ5LUQiZNmrR6oHWenpUkqZChKUlSIUNTkqRChqYkSYUMTUmSChmakiQVMjQlSSpkaEqSVMjQlCSpkKEpSVIhQ1OSpEKGpiRJhQxNSZIKGZqSJBUyNCVJKmRoSpJUyNCUJKmQoSlJUiFDU5KkQoamJEmFDE1JkgoZmpIkFTI0pTHo7LPP5sADD+Twww/vd31mcv755zNr1ixe/epX8+Mf//jpdVdddRWzZ89m9uzZXHXVVU+333PPPbzqVa9i1qxZnH/++WTmLj8OqdUYmtIY9Na3vpVrr712wPULFizg/vvvZ/HixVx66aV8+MMfBmDTpk3MmzePm2++mQULFjBv3jwee+wxAM477zwuvfRSFi9ezP3338+CBQtG5FikVmJoSmPQ4YcfzsSJEwdcP3/+fE455RQigpe//OX853/+Jw8//DALFy5kzpw5TJw4kf322485c+Zwyy238PDDD/Ob3/yGV7ziFUQEp5xyCvPnzx/BI5Jag6EptaF169Yxbdq0p5e7urpYt24da9eu3aF97dq1rFu3jq6urh36S+3G0JTaUH/XIyOi6Xap3RiaUhvq6urioYceenp57dq1TJkyhWnTpu3QPnXq1KdHnI39pXZjaEpt6A1veANXX301mcndd9/Nvvvuy5QpUzjqqKNYtGgRjz32GI899hiLFi3iqKOOYsqUKey9997cfffdZCZXX301xx577GgfhjTi9hjtAiQNvzPOOIPbb7+dDRs28LKXvYzzzz+fJ598EoDTTz+duXPncvPNNzNr1izGjRvH5z//eQAmTpzIeeedx9FHHw3ARz7ykadvKLrooot43/vex5YtWzjmmGM45phjRufgpFEU7fys1cyZM3PhwoWjXYYkqYVMmjRpSWbO7m+dp2clSSpkaEqSVMjQlCSpkKEpSVIhQ1OSpEKGpiRJhQxNSZIKGZqSJBUa0dCMiCMi4vqIeCgiMiJOK9jm4Ij4fkQ8Udvur6JhpuiIODEiVkTEb2t/j99lByFJalsjPdLcG7gX+ADwxFCdI2Jf4GZgPfBy4BzgI8C5dX0OA64BvgkcUvt7bUS8criLlyS1txGdezYz5wPzASLiyoJN/hwYD7wjM58A7o2IHuDciLgkqzkAPwgsysxP17b5dEQcWWt/y3AfgySpfbX6Nc3DgNtqgdnnRqALeH5dn5satrsROHyXVydJaiut/paTKcCDDW3r69Y9UPu7vp8+/b7sLyLOBM4EmDp1KkuXLgWq9wuOHz+eVatWATBhwgS6u7tZtmwZAB0dHfT29rJy5Uo2b94MQE9PDxs3buSyBQc9o4OUJD1zH33TKlavXg1AZ2cnnZ2drFixAoBx48bR09PD8uXL2bZtGwC9vb2sWbOGTZs2AdDd3c3WrVsH/Y1WD02AxtewRD/t/fXp9/UtmXk5cDlUbzk59NBDt1s/1PKLX/zi7ZanTZs2UN2SpBE0efJkJk+evF1b47/hBx988HbLM2bMYMaMGcW/0eqnZx9mxxHjAbW/64fo0zj6lCTpGWn10LwTeE1E7FXXNhdYC/yirs/chu3mAnfs8uokSW1lpJ/T3DsiDomIQ2q/Pb22PL22/m8j4pa6Tf4v8DhwZUQcFBEnAOcDfXfOAlwGHBURF0TESyLiAuBI4LMjdmCSpLYw0iPN2cCy2mcccGHt+9/U1k8FXtDXOTN/TTVq7AIWA/8AXAxcUtfnDuAU4B3AT4BTgZMz80e7+FgkSW1mpJ/T/Hd+fyNPf+tP66dtOXDEEPu9DrjuGZYnSdKgWv2apiRJLcPQlCSpkKEpSVIhQ1OSpEKGpiRJhQxNSZIKGZqSJBUyNCVJKmRoSpJUyNCUJKmQoSlJUiFDU5KkQoamJEmFDE1JkgoZmpIkFTI0JUkqZGhKklTI0JQkqZChKUlSIUNTkqRChqYkSYUMTUmSChmakiQVMjQlSSpkaEqSVMjQlCSpkKEpSVIhQ1OSpEKGpiRJhQxNSZIKGZqSJBUyNCVJKmRoSpJUyNCUJKmQoSlJUiFDU5KkQoamJEmFDE1JkgoZmpIkFTI0JUkqZGhKklTI0JQkqZChKUlSIUNTkqRCTYVmRJwUEa+rW/6riHgwIm6MiKnDX54kSa2j2ZHmX/d9iYhDgY8Bfw88G7h4+MqSJKn1NBuazwNW1r4fD/xLZs4DzgWOLtlBRLw3Ih6IiC0RsSQiXjNI3ysjIvv5bK7rM2eAPi9p8tgkSRpUs6G5Bdin9v1oYEHt+6/r2gcUEScDlwGfAWYCdwA3RMT0ATb5ADC14fNz4J/66fuyhn73DX04kiSV26PJ/rcBF0fED4DZwH+vtR8I/LJg+3OBKzPzitry+yPi9cB7gAsaO2fmr6kCGYCIeBXQDby9n33/KjMfLT0QSZKa1exI82xgK1VYnpWZa2vtbwBuHGzDiNgTmAXc1LDqJuDwwt9/N/DTzLyjn3WLI2JdRNwSEUcW7k+SpGJNjTQz80Hgv/XT/sGCzfcHOoD1De3rgWOG2jgiJgB/RnXzUb11VCPVu4E9qUaht0TEnMy8tZ/9nAmcCTB16lSWLl0KQFdXF+PHj2fVqlUATJgwge7ubpYtWwZAR0cHvb29rFy5ks2bq0uqPT09bNy4EZg49NFLknapDRs2sHr1agA6Ozvp7OxkxYoVAIwbN46enh6WL1/Otm3bAOjt7WXNmjVs2rQJgO7ubrZu3Trob0RmNlVUROwFvAl4AfClzHwsIl4AbMrMjYNs1wU8BByRmbfVtX8SeEtmDnrjTkS8j+oO3a7BfqfWdz7wZGa+ebB+M2fOzIULFw7WpchffNXQlKTRNu8dm4ZlP5MmTVqSmbP7W9fUSDMiXkh188/ewH7AtcBjVCO9/YAzBtn8UeApYEpD+wHsOPrsz7uBbw0VmDU/Ak4p6CdJUrFmr2l+luoa5HOAJ+rarwcGvY6YmVuBJcDchlVzqe6iHVBEvBLoBa4YrF+dQ6hO20qSNGyavXv2cOBPMvOpiKhvXwN0FWx/CfD1iLgLuB04q7bdFwEi4msAmXlqw3bvpnqE5PuNO4yIDwK/AH5KdU3zbcBxwImlByVJUolmQxOq2X8aTafu0ZCBZOY1ETEZ+ATVs5T3Asdm5uq6/WwnIvahOtX6N9n/Bdg9gYuAaVSj358Cb8zM+QXHIklSsWZD8yaqZy3fVVvOiNgXuBD4t5IdZOYXgC8MsG5OP22/obqGOtD+5gHzSn5bkqRnotnQPBdYFBErgb2Aa4AXUt3Ic9Iw1yZJUktp9jnNtRFxCPAW4FCqG4kuB76ZmU8MurEkSbu5pq9p1sLxH2sfSZLaxpChGREnAP+amdtq3weUmf88bJVJktRiSkaa11FNSPCr2veBJNU0eZIkjUlDhmZmPqu/75IktZumQjAijoiIHYI2Ijoi4ojhK0uSpNbT7MhxETCpn/b9auskSRqzmg3NoLp22WgysPmZlyNJUusqeuQkIq6vfU3gGxHx27rVHcBBDDHpuiRJu7vS5zQ31P4GsInt33CyFfgB5W8gkSRpt1QUmpl5OkBE/AK4KDM9FStJajvNTqN34a4qRJKkVlcyI9BPgNdm5qaIWE7/NwIBkJl/PJzFSZLUSkpGmt8C+m78GWxGIEmSxrSSGYEu7O+7JEntxmnxJEkqVHJNc9DrmPW8pilJGstK33IiSVLba+qapiRJ7cxrmpIkFfI5TUmSCvmcpiRJhXxOU5KkQk3NPdsnIl4A9NQWf5aZ9w9fSZIktaamQjMiJgNfAd4M/O73zfFd4J2ZuWHAjSVJ2s01e/fsl4EXAq8B9qp9jgBm4Ps0JUljXLOnZ/8UODoz76xruz0i/gewYPjKkiSp9TQ70nwE6O8F1I8DnpqVJI1pzYbm3wCfjYhpfQ217xfX1kmSNGbtzITtM4BfRMRDteVpwBbgAKprnpIkjUlO2C5JUiEnbJckqZATtkuSVKip0IyIPSPiwoj4j4jYEhFP1X92VZGSJLWCZkea/xN4B9Xdsr8DPgL8A9XjJu8d3tIkSWotzYbmScBZmfkl4CngO5l5DvBJYO5wFydJUitpNjSfA6yoff8vYL/a9+8BrxuuoiRJakXNhuYaoKv2fRXVtHoAhwFPDFdRkiS1omZD89vA0bXvlwEXRsQDwJU4sYEkaYxrasL2zLyg7vt1EfEgcDjwH5n53eEuTpKkVrJTL6Huk5k/BH44TLVIktTSmp7cICIOjYivRcTi2ufrEXHorihOkqRW0uzkBn8O3A1MBebXPs8B7oqItw1/eZIktY5mT89+GvjLzPxMfWNEXAB8CvjGcBUmSVKrafb0bCfwT/20X0v1arAhRcR7I+KB2jR8SyLiNYP0nRMR2c/nJQ39ToyIFRHx29rf45s6KkmSCjQbmouAOf20zwG+P9TGEXEy1aMqnwFmAncAN0TE9CE2fRnVKeG+z311+zwMuAb4JnBI7e+1EfHKoeqRJKkZJS+hPqFu8QbgbyNiNr+/a/ZPgBOAvy74vXOBKzPzitry+yPi9cB7gAsG3oxfZeajA6z7ILAoMz9dW/50RBxZa39LQU2SJBXZ2ZdQn1n71Psc8IWBdhIRewKzgIsaVt1E9aznYBZHxB9QTeH3qcxcVLfusNpv17sROHuIfUqS1JSSl1AP1zs39wc6gPUN7euBYwbYZh3VKPRuYE/g7cAtETEnM2+t9ZkywD6n9LfDiHg68KdOncrSpUsB6OrqYvz48axatQqACRMm0N3dzbJlywDo6Oigt7eXlStXsnnzZgB6enrYuHEjMHHoo5ck7VIbNmxg9erVAHR2dtLZ2cmKFdV06ePGjaOnp4fly5ezbds2AHp7e1mzZg2bNm0CoLu7m61btw76G89ocoOdlA3L0U9b1TFzJbCyrunOiHg+cB5wa33XJvZ5OXA5wMyZM/PQQ7d/xHSo5Re/+MXbLU+bNq2/n5EkjbDJkyczefLk7doa/w0/+OCDt1ueMWMGM2bMKP6NnZnc4I0RcWtEPBoRj0TE9yPi2IJNH6V6nVjjCPAAdhwpDuZHwIvqlh8ehn1KkjSkZic3OINq0vb7gY8C5wMPAN+OiHcOtm1mbgWWsON7N+dS3UVb6hCq07Z97hyGfUqSNKRmT89+FDg3Mz9f1/aViFhCFaD/OMT2lwBfj4i7gNuBs6heNfZFgIj4GkBmnlpb/iDwC+CnVNc03wYcB5xYt8/LgFtrEyx8GzgeOBJ4dZPHJknSoJoNzelUL5xudAM73hW7g8y8JiImA5+get7yXuDYzFxdt/96e9b2O43qfZ0/Bd6YmfPr9nlHRJxCNSPRhVSj4JMz80fNHJgkSUNpNjTXUJ36XNXQ/jpg9Y7dd5SZX2CAR1Myc07D8jxgXsE+r6P/R2MkSRo2zYbmRcDnam81uYPqDtVXUz0K8v5hrk2SpJbS7EuovxQRvwI+TDULEMDPgJMy8zvDXZwkSa2kODQjYg+q07C3Zua3d11JkiS1puJHTjLzSeCfgX12XTmSJLWuZic3+DHwwl1RiCRJra7Z0Pxr4OKIOC4inhsRk+o/u6A+SZJaRrN3z/5b7e8/s/3crn1zvXYMR1GSJLWiZkPzyF1ShSRJu4Gi0IyI8cDfUU1h92xgAXDOIC+GliRpzCm9pnkhcBrV6dmrqGYF+t+7qCZJklpS6enZE4B3ZebVABHxTeD2iOjIzKd2WXWSJLWQ0pHmc4Hb+hYy8y7gSao3lEiS1BZKQ7MD2NrQ9iTN30gkSdJuqzT0AvhGRPy2rm0v4IqIeLyvITPfPJzFSZLUSkpD86v9tH1jOAuRJKnVFYVmZp6+qwuRJKnVNTuNniRJbcvQlCSpkKEpSVIhQ1OSpEKGpiRJhQxNSZIKGZqSJBUyNCVJKmRoSpJUyNCUJKmQoSlJUiFDU5KkQoamJEmFDE1JkgoZmpIkFTI0JUkqZGhKklTI0JQkqZChKUlSIUNTkqRChqYkSYUMTUmSChmakiQVMjQlSSpkaEqSVMjQlCSpkKEpSVIhQ1OSpEKGpiRJhQxNSZIKjXhoRsR7I+KBiNgSEUsi4jWD9D0hIm6KiEci4jcR8aOIeHNDn9MiIvv57LXrj0aS1E5GNDQj4mTgMuAzwEzgDuCGiJg+wCavBRYCb6z1nw98u5+gfRyYWv/JzC3DfwSSpHa2xwj/3rnAlZl5RW35/RHxeuA9wAWNnTPzAw1NF0bEG4HjgNu275oP74qCJUnqM2IjzYjYE5gF3NSw6ibg8CZ2tQ+wqaFtXESsjogHI+K7ETHzGZQqSVK/RnKkuT/QAaxvaF8PHFOyg4h4H/BHwNfrmlcC7wR+TBWoHwBuj4jezLyvn32cCZwJMHXqVJYuXQpAV1cX48ePZ9WqVQBMmDCB7u5uli1bBkBHRwe9vb2sXLmSzZs3A9DT08PGjRuBiSXlS5J2oQ0bNrB69WoAOjs76ezsZMWKFQCMGzeOnp4eli9fzrZt2wDo7e1lzZo1bNpUjcO6u7vZunXroL8RmbkLD6HuhyK6gIeAIzLztrr2TwJvycyXDLH9iVRheUpmXj9Ivw7gHmBRZp4z2D5nzpyZCxcubOIo+vcXXzU0JWm0zXtH40nInTNp0qQlmTm7v3UjeSPQo8BTwJSG9gPYcfS5nbrAPHWwwATIzKeAxcCLdr5USZJ2NGKhmZlbgSXA3IZVc6nuou1XRJwEfAM4LTOvG+p3IiKAPwbW7Xy1kiTtaKTvnr0E+HpE3AXcDpwFdAFfBIiIrwFk5qm15VOoRpjnAbdGRN8odWtmbqz1+STwQ+A+YF/gHKrQfM8IHZMkqU2MaGhm5jURMRn4BNXzlPcCx2bm6lqXxuc1z6Kq8bO1T5/vA3Nq3/cDLqc67ftrYBnVddO7dsUxSJLa10iPNMnMLwBfGGDdnMGWB9jmQ8CHhqM2SZIG49yzkiQVMjQlSSpkaEqSVMjQlCSpkKEpSVIhQ1OSpEKGpiRJhQxNSZIKGZqSJBUyNCVJKmRoSpJUyNCUJKmQoSlJUiFDU5KkQoamJEmFDE1JkgoZmpIkFTI0JUkqZGhKklTI0JQkqZChKUlSIUNTkqRChqYkSYUMTUmSChmakiQVMjQlSSpkaEqSVMjQlCSpkKEpSVIhQ1OSpEKGpiRJhQxNSZIKGZqSJBUyNCVJKmRoSpJUyNCUJKmQoSlJUiFDU5KkQoamJEmFDE1JkgoZmpIkFTI0JUkqZGhKklTI0JQkqZChKUlSoREPzYh4b0Q8EBFbImJJRLxmiP6vrfXbEhE/j4iznuk+JUnaGSMamhFxMnAZ8BlgJnAHcENETB+g/wxgfq3fTOBvgc9FxIk7u09JknbWSI80zwWuzMwrMvNnmfl+YB3wngH6nwWszcz31/pfAXwVOO8Z7FOSpJ0yYqEZEXsCs4CbGlbdBBw+wGaH9dP/RmB2RDx7J/cpSdJO2WMEf2t/oANY39C+HjhmgG2mAAv66b9HbX/R7D4j4kzgzNrif02aNGllSfFSG9gfeHS0i5B21pc/NGy7et5AK0YyNPtkw3L00zZU/772GKRPv/vMzMuBy4cuU2ovEbE4M2ePdh1SKxvJ0HwUeIpq9FjvAHYcKfZ5eID+TwIbqMKx2X1KkrRTRuyaZmZuBZYAcxtWzaW647U/d7Ljada5wOLM3LaT+5QkaaeM9OnZS4CvR8RdwO1Ud8d2AV8EiIivAWTmqbX+XwTOjojPAl8CXgWcBryldJ+SinnZQhrCiIZmZl4TEZOBTwBTgXuBYzNzda3L9Ib+D0TEscClVI+QrAXOycxvNbFPSQVq1/slDSIyB7sHR5Ik9XHuWUmSChmakiQVMjQlSSpkaEp6WkTsERH+uyANwBuBJO0gIvqmqHwq/UdCepr/RymJiHhRRGyKiEsi4iVZeTIzszb67IhKV0SMxvSbUkswNCUBnArsBRwNrIiI+yLioxExsRaeTwEHAjcA+45modJoMjQlAbwU+DxwAvB6qrcLnQ1siIgf1F72fgpwQGZuHL0ypdHlaRapzUXEPsB9wGOZeT9wf0TcBlwMvIIqSP8BmEQ1TaXUtrwRSBIR0UE1ilwXEVF/809E7A38GfBlYJ/MfHy06pRGm6dnpTZXC8mnMnMdQOPdspn5X8BM4C4DU+3O0JTa3FCPlETEnsCvgY+PTEVS6/L0rCRJhRxpSm0qIv4wIj4WES8dot8+tb8xMpVJrcvQlNrXe4BPAUsjYklEfCAiuuo7RMRzgI9HxGRnBpI8PSu1rYj4DvBL4F+AE4HjgYnAvwNfAb4LvB24NDPHj1KZUkvxOU2pDdVOuf4K+GVmLgAWRMQngSOAtwH/B9gM7AP8/agVKrUYR5pSG6o9l/lyoCMzb29Y9yxgOnA68JfA9Mx8cOSrlFqPI02pDdXmkv0h/P6NJpn5ZG3d74Bf1IJ1tYEp/Z6hKbWxutl/nqwtdwAJBDAF+F+jWJ7Ucjw9K7WZiJgInAa8kOqNJQ8D12fmbQ39DgTur41KJWFoSm0nIhYC06jC8hGgE3g+8HPgcuDavlO1krbn6VmpjUTEqVQBeXRmPlC7i/b5wGzgT4GPAY8D3xmtGqVW5khTaiMR8SVgj8x8Vz/r9qe6hvkm4JDMfHik65NanTMCSe3lDuC4iJjTuCIzHwU+CqwDdlgvydCU2s13gB8AfxURx0fExIY5ZX8HzKC6vimpgadnpTbR93hJRBwCzAOOAe4FrgeWAy+imvBgembOHL1KpdZlaEptKiIOAs4AjgP+AFgPLAEuy8yfjGZtUqsyNKU20zeBQW3mn7625wK/y8yHRq8yqfUZmlIbq80zm772SypjaEptpm7qPElN8u5ZaYyrjSaf1heYje2ShuZIU2oDETGTahL2ccCDmbl6lEuSdkuGpjSG1cLyHOAk4NnAz4AHgWXAfOBHVDcA+Q+BVMDQlMaw2uTsjwOXAPcBr6Oa7ecg4LfA32Xmt0atQGk3Y2hKY1RE7Af8Ejio8XRsRLwUOJfqFWHHZ+a/jnyF0u7HGwGkseuPqE7FHgkQEc+OiD0BMnNFZp5BNRvQmyLi2aNXprT7MDSlMaj2WMm9wO3A+yLiRZm5LTO39q2vdV0IvCIzt41WrdLuxNCUxqC6G3s+R/Xf+YqIuK7u7SZ7RMRhVDcI3TIKJUq7Ja9pSm0gIs4ETgdmUd0AtAqYBvwQeFdmPjKK5Um7DUNTGsMi4iXAhsx8pDbnbC/wUuBAYCnwvczcMpo1SrsTQ1MaYyLiAODtwIeAR4AnqW4Iuhq4PjOfGMXypN2aoSmNMRFxJfAy4F+BjcAk4FCgB1gDXJyZ3xu1AqXdmKEpjSG1u2J/AxybmbfWtT0XeCXwbuB5wMmZec+oFSrtprx7VhpbXgo8AGzta8jKmsy8FngTVaiePEr1Sbs1Q1MaW34O/Aq4NCJe1M8bTrYCXwXeMBrFSbs7Q1MaQ2o3+Xyc6m0mXwNOjYjnRsQfAkTEeOC1wL2jV6W0+/KapjQGRcRBwF8CbwY2A3dS3Ul7DLAOOCMzl49ehdLuydCUxrDa4ydvBI4DtlCNMK/NzP83qoVJuylDU2oTEfGszPzdaNch7c4MTUmSCnkjkCRJhQxNSZIKGZqSJBUyNCVJKmRoSpJUyNCUJKmQoSlJUqH/D6+k2woPouARAAAAAElFTkSuQmCC"/>
          <p:cNvSpPr>
            <a:spLocks noChangeAspect="1" noChangeArrowheads="1"/>
          </p:cNvSpPr>
          <p:nvPr/>
        </p:nvSpPr>
        <p:spPr bwMode="auto">
          <a:xfrm>
            <a:off x="155574" y="-144463"/>
            <a:ext cx="3527731" cy="352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6" descr="data:image/png;base64,iVBORw0KGgoAAAANSUhEUgAAAc0AAAFXCAYAAADAuBU4AAAABHNCSVQICAgIfAhkiAAAAAlwSFlzAAALEgAACxIB0t1+/AAAADh0RVh0U29mdHdhcmUAbWF0cGxvdGxpYiB2ZXJzaW9uMy4xLjEsIGh0dHA6Ly9tYXRwbG90bGliLm9yZy8QZhcZAAAc6UlEQVR4nO3de5hddX3v8ffXQUpSICRhMJnUaEZFR6FDSNSCiuESq+jx4XIKaBVBkYOKqIgV1NbSo/Y8KRep1qOgPXg7QMFaqQ0CIakgoJALGownJYiJkBAhCdYGYgJ+zx9rD+7szOW3w2RmZ/b79Tz7mb1+67fW/q4/yIffuvxWZCaSJGlozxrtAiRJ2l0YmpIkFTI0JUkqZGhKklTI0JQkqZChKUlSoT1Gu4DRNHny5Jw+ffpolyFJaiH33HPPo5nZ2d+6tg7N6dOns3DhwtEuQ5LUQiZNmrR6oHWenpUkqZChKUlSIUNTkqRChqYkSYUMTUmSChmakiQVMjQlSSpkaEqSVMjQlCSpkKEpSVIhQ1OSpEKGpiRJhQxNSZIKGZqSJBUyNCVJKmRoSpJUyNCUJKmQoSlJUiFDU5KkQoamJEmFDE1JkgoZmpIkFTI0pTHo7LPP5sADD+Twww/vd31mcv755zNr1ixe/epX8+Mf//jpdVdddRWzZ89m9uzZXHXVVU+333PPPbzqVa9i1qxZnH/++WTmLj8OqdUYmtIY9Na3vpVrr712wPULFizg/vvvZ/HixVx66aV8+MMfBmDTpk3MmzePm2++mQULFjBv3jwee+wxAM477zwuvfRSFi9ezP3338+CBQtG5FikVmJoSmPQ4YcfzsSJEwdcP3/+fE455RQigpe//OX853/+Jw8//DALFy5kzpw5TJw4kf322485c+Zwyy238PDDD/Ob3/yGV7ziFUQEp5xyCvPnzx/BI5Jag6EptaF169Yxbdq0p5e7urpYt24da9eu3aF97dq1rFu3jq6urh36S+3G0JTaUH/XIyOi6Xap3RiaUhvq6urioYceenp57dq1TJkyhWnTpu3QPnXq1KdHnI39pXZjaEpt6A1veANXX301mcndd9/Nvvvuy5QpUzjqqKNYtGgRjz32GI899hiLFi3iqKOOYsqUKey9997cfffdZCZXX301xx577GgfhjTi9hjtAiQNvzPOOIPbb7+dDRs28LKXvYzzzz+fJ598EoDTTz+duXPncvPNNzNr1izGjRvH5z//eQAmTpzIeeedx9FHHw3ARz7ykadvKLrooot43/vex5YtWzjmmGM45phjRufgpFEU7fys1cyZM3PhwoWjXYYkqYVMmjRpSWbO7m+dp2clSSpkaEqSVMjQlCSpkKEpSVIhQ1OSpEKGpiRJhQxNSZIKGZqSJBUa0dCMiCMi4vqIeCgiMiJOK9jm4Ij4fkQ8Udvur6JhpuiIODEiVkTEb2t/j99lByFJalsjPdLcG7gX+ADwxFCdI2Jf4GZgPfBy4BzgI8C5dX0OA64BvgkcUvt7bUS8criLlyS1txGdezYz5wPzASLiyoJN/hwYD7wjM58A7o2IHuDciLgkqzkAPwgsysxP17b5dEQcWWt/y3AfgySpfbX6Nc3DgNtqgdnnRqALeH5dn5satrsROHyXVydJaiut/paTKcCDDW3r69Y9UPu7vp8+/b7sLyLOBM4EmDp1KkuXLgWq9wuOHz+eVatWATBhwgS6u7tZtmwZAB0dHfT29rJy5Uo2b94MQE9PDxs3buSyBQc9o4OUJD1zH33TKlavXg1AZ2cnnZ2drFixAoBx48bR09PD8uXL2bZtGwC9vb2sWbOGTZs2AdDd3c3WrVsH/Y1WD02AxtewRD/t/fXp9/UtmXk5cDlUbzk59NBDt1s/1PKLX/zi7ZanTZs2UN2SpBE0efJkJk+evF1b47/hBx988HbLM2bMYMaMGcW/0eqnZx9mxxHjAbW/64fo0zj6lCTpGWn10LwTeE1E7FXXNhdYC/yirs/chu3mAnfs8uokSW1lpJ/T3DsiDomIQ2q/Pb22PL22/m8j4pa6Tf4v8DhwZUQcFBEnAOcDfXfOAlwGHBURF0TESyLiAuBI4LMjdmCSpLYw0iPN2cCy2mcccGHt+9/U1k8FXtDXOTN/TTVq7AIWA/8AXAxcUtfnDuAU4B3AT4BTgZMz80e7+FgkSW1mpJ/T/Hd+fyNPf+tP66dtOXDEEPu9DrjuGZYnSdKgWv2apiRJLcPQlCSpkKEpSVIhQ1OSpEKGpiRJhQxNSZIKGZqSJBUyNCVJKmRoSpJUyNCUJKmQoSlJUiFDU5KkQoamJEmFDE1JkgoZmpIkFTI0JUkqZGhKklTI0JQkqZChKUlSIUNTkqRChqYkSYUMTUmSChmakiQVMjQlSSpkaEqSVMjQlCSpkKEpSVIhQ1OSpEKGpiRJhQxNSZIKGZqSJBUyNCVJKmRoSpJUyNCUJKmQoSlJUiFDU5KkQoamJEmFDE1JkgoZmpIkFTI0JUkqZGhKklTI0JQkqZChKUlSIUNTkqRCTYVmRJwUEa+rW/6riHgwIm6MiKnDX54kSa2j2ZHmX/d9iYhDgY8Bfw88G7h4+MqSJKn1NBuazwNW1r4fD/xLZs4DzgWOLtlBRLw3Ih6IiC0RsSQiXjNI3ysjIvv5bK7rM2eAPi9p8tgkSRpUs6G5Bdin9v1oYEHt+6/r2gcUEScDlwGfAWYCdwA3RMT0ATb5ADC14fNz4J/66fuyhn73DX04kiSV26PJ/rcBF0fED4DZwH+vtR8I/LJg+3OBKzPzitry+yPi9cB7gAsaO2fmr6kCGYCIeBXQDby9n33/KjMfLT0QSZKa1exI82xgK1VYnpWZa2vtbwBuHGzDiNgTmAXc1LDqJuDwwt9/N/DTzLyjn3WLI2JdRNwSEUcW7k+SpGJNjTQz80Hgv/XT/sGCzfcHOoD1De3rgWOG2jgiJgB/RnXzUb11VCPVu4E9qUaht0TEnMy8tZ/9nAmcCTB16lSWLl0KQFdXF+PHj2fVqlUATJgwge7ubpYtWwZAR0cHvb29rFy5ks2bq0uqPT09bNy4EZg49NFLknapDRs2sHr1agA6Ozvp7OxkxYoVAIwbN46enh6WL1/Otm3bAOjt7WXNmjVs2rQJgO7ubrZu3Trob0RmNlVUROwFvAl4AfClzHwsIl4AbMrMjYNs1wU8BByRmbfVtX8SeEtmDnrjTkS8j+oO3a7BfqfWdz7wZGa+ebB+M2fOzIULFw7WpchffNXQlKTRNu8dm4ZlP5MmTVqSmbP7W9fUSDMiXkh188/ewH7AtcBjVCO9/YAzBtn8UeApYEpD+wHsOPrsz7uBbw0VmDU/Ak4p6CdJUrFmr2l+luoa5HOAJ+rarwcGvY6YmVuBJcDchlVzqe6iHVBEvBLoBa4YrF+dQ6hO20qSNGyavXv2cOBPMvOpiKhvXwN0FWx/CfD1iLgLuB04q7bdFwEi4msAmXlqw3bvpnqE5PuNO4yIDwK/AH5KdU3zbcBxwImlByVJUolmQxOq2X8aTafu0ZCBZOY1ETEZ+ATVs5T3Asdm5uq6/WwnIvahOtX6N9n/Bdg9gYuAaVSj358Cb8zM+QXHIklSsWZD8yaqZy3fVVvOiNgXuBD4t5IdZOYXgC8MsG5OP22/obqGOtD+5gHzSn5bkqRnotnQPBdYFBErgb2Aa4AXUt3Ic9Iw1yZJUktp9jnNtRFxCPAW4FCqG4kuB76ZmU8MurEkSbu5pq9p1sLxH2sfSZLaxpChGREnAP+amdtq3weUmf88bJVJktRiSkaa11FNSPCr2veBJNU0eZIkjUlDhmZmPqu/75IktZumQjAijoiIHYI2Ijoi4ojhK0uSpNbT7MhxETCpn/b9auskSRqzmg3NoLp22WgysPmZlyNJUusqeuQkIq6vfU3gGxHx27rVHcBBDDHpuiRJu7vS5zQ31P4GsInt33CyFfgB5W8gkSRpt1QUmpl5OkBE/AK4KDM9FStJajvNTqN34a4qRJKkVlcyI9BPgNdm5qaIWE7/NwIBkJl/PJzFSZLUSkpGmt8C+m78GWxGIEmSxrSSGYEu7O+7JEntxmnxJEkqVHJNc9DrmPW8pilJGstK33IiSVLba+qapiRJ7cxrmpIkFfI5TUmSCvmcpiRJhXxOU5KkQk3NPdsnIl4A9NQWf5aZ9w9fSZIktaamQjMiJgNfAd4M/O73zfFd4J2ZuWHAjSVJ2s01e/fsl4EXAq8B9qp9jgBm4Ps0JUljXLOnZ/8UODoz76xruz0i/gewYPjKkiSp9TQ70nwE6O8F1I8DnpqVJI1pzYbm3wCfjYhpfQ217xfX1kmSNGbtzITtM4BfRMRDteVpwBbgAKprnpIkjUlO2C5JUiEnbJckqZATtkuSVKip0IyIPSPiwoj4j4jYEhFP1X92VZGSJLWCZkea/xN4B9Xdsr8DPgL8A9XjJu8d3tIkSWotzYbmScBZmfkl4CngO5l5DvBJYO5wFydJUitpNjSfA6yoff8vYL/a9+8BrxuuoiRJakXNhuYaoKv2fRXVtHoAhwFPDFdRkiS1omZD89vA0bXvlwEXRsQDwJU4sYEkaYxrasL2zLyg7vt1EfEgcDjwH5n53eEuTpKkVrJTL6Huk5k/BH44TLVIktTSmp7cICIOjYivRcTi2ufrEXHorihOkqRW0uzkBn8O3A1MBebXPs8B7oqItw1/eZIktY5mT89+GvjLzPxMfWNEXAB8CvjGcBUmSVKrafb0bCfwT/20X0v1arAhRcR7I+KB2jR8SyLiNYP0nRMR2c/nJQ39ToyIFRHx29rf45s6KkmSCjQbmouAOf20zwG+P9TGEXEy1aMqnwFmAncAN0TE9CE2fRnVKeG+z311+zwMuAb4JnBI7e+1EfHKoeqRJKkZJS+hPqFu8QbgbyNiNr+/a/ZPgBOAvy74vXOBKzPzitry+yPi9cB7gAsG3oxfZeajA6z7ILAoMz9dW/50RBxZa39LQU2SJBXZ2ZdQn1n71Psc8IWBdhIRewKzgIsaVt1E9aznYBZHxB9QTeH3qcxcVLfusNpv17sROHuIfUqS1JSSl1AP1zs39wc6gPUN7euBYwbYZh3VKPRuYE/g7cAtETEnM2+t9ZkywD6n9LfDiHg68KdOncrSpUsB6OrqYvz48axatQqACRMm0N3dzbJlywDo6Oigt7eXlStXsnnzZgB6enrYuHEjMHHoo5ck7VIbNmxg9erVAHR2dtLZ2cmKFdV06ePGjaOnp4fly5ezbds2AHp7e1mzZg2bNm0CoLu7m61btw76G89ocoOdlA3L0U9b1TFzJbCyrunOiHg+cB5wa33XJvZ5OXA5wMyZM/PQQ7d/xHSo5Re/+MXbLU+bNq2/n5EkjbDJkyczefLk7doa/w0/+OCDt1ueMWMGM2bMKP6NnZnc4I0RcWtEPBoRj0TE9yPi2IJNH6V6nVjjCPAAdhwpDuZHwIvqlh8ehn1KkjSkZic3OINq0vb7gY8C5wMPAN+OiHcOtm1mbgWWsON7N+dS3UVb6hCq07Z97hyGfUqSNKRmT89+FDg3Mz9f1/aViFhCFaD/OMT2lwBfj4i7gNuBs6heNfZFgIj4GkBmnlpb/iDwC+CnVNc03wYcB5xYt8/LgFtrEyx8GzgeOBJ4dZPHJknSoJoNzelUL5xudAM73hW7g8y8JiImA5+get7yXuDYzFxdt/96e9b2O43qfZ0/Bd6YmfPr9nlHRJxCNSPRhVSj4JMz80fNHJgkSUNpNjTXUJ36XNXQ/jpg9Y7dd5SZX2CAR1Myc07D8jxgXsE+r6P/R2MkSRo2zYbmRcDnam81uYPqDtVXUz0K8v5hrk2SpJbS7EuovxQRvwI+TDULEMDPgJMy8zvDXZwkSa2kODQjYg+q07C3Zua3d11JkiS1puJHTjLzSeCfgX12XTmSJLWuZic3+DHwwl1RiCRJra7Z0Pxr4OKIOC4inhsRk+o/u6A+SZJaRrN3z/5b7e8/s/3crn1zvXYMR1GSJLWiZkPzyF1ShSRJu4Gi0IyI8cDfUU1h92xgAXDOIC+GliRpzCm9pnkhcBrV6dmrqGYF+t+7qCZJklpS6enZE4B3ZebVABHxTeD2iOjIzKd2WXWSJLWQ0pHmc4Hb+hYy8y7gSao3lEiS1BZKQ7MD2NrQ9iTN30gkSdJuqzT0AvhGRPy2rm0v4IqIeLyvITPfPJzFSZLUSkpD86v9tH1jOAuRJKnVFYVmZp6+qwuRJKnVNTuNniRJbcvQlCSpkKEpSVIhQ1OSpEKGpiRJhQxNSZIKGZqSJBUyNCVJKmRoSpJUyNCUJKmQoSlJUiFDU5KkQoamJEmFDE1JkgoZmpIkFTI0JUkqZGhKklTI0JQkqZChKUlSIUNTkqRChqYkSYUMTUmSChmakiQVMjQlSSpkaEqSVMjQlCSpkKEpSVIhQ1OSpEKGpiRJhQxNSZIKjXhoRsR7I+KBiNgSEUsi4jWD9D0hIm6KiEci4jcR8aOIeHNDn9MiIvv57LXrj0aS1E5GNDQj4mTgMuAzwEzgDuCGiJg+wCavBRYCb6z1nw98u5+gfRyYWv/JzC3DfwSSpHa2xwj/3rnAlZl5RW35/RHxeuA9wAWNnTPzAw1NF0bEG4HjgNu275oP74qCJUnqM2IjzYjYE5gF3NSw6ibg8CZ2tQ+wqaFtXESsjogHI+K7ETHzGZQqSVK/RnKkuT/QAaxvaF8PHFOyg4h4H/BHwNfrmlcC7wR+TBWoHwBuj4jezLyvn32cCZwJMHXqVJYuXQpAV1cX48ePZ9WqVQBMmDCB7u5uli1bBkBHRwe9vb2sXLmSzZs3A9DT08PGjRuBiSXlS5J2oQ0bNrB69WoAOjs76ezsZMWKFQCMGzeOnp4eli9fzrZt2wDo7e1lzZo1bNpUjcO6u7vZunXroL8RmbkLD6HuhyK6gIeAIzLztrr2TwJvycyXDLH9iVRheUpmXj9Ivw7gHmBRZp4z2D5nzpyZCxcubOIo+vcXXzU0JWm0zXtH40nInTNp0qQlmTm7v3UjeSPQo8BTwJSG9gPYcfS5nbrAPHWwwATIzKeAxcCLdr5USZJ2NGKhmZlbgSXA3IZVc6nuou1XRJwEfAM4LTOvG+p3IiKAPwbW7Xy1kiTtaKTvnr0E+HpE3AXcDpwFdAFfBIiIrwFk5qm15VOoRpjnAbdGRN8odWtmbqz1+STwQ+A+YF/gHKrQfM8IHZMkqU2MaGhm5jURMRn4BNXzlPcCx2bm6lqXxuc1z6Kq8bO1T5/vA3Nq3/cDLqc67ftrYBnVddO7dsUxSJLa10iPNMnMLwBfGGDdnMGWB9jmQ8CHhqM2SZIG49yzkiQVMjQlSSpkaEqSVMjQlCSpkKEpSVIhQ1OSpEKGpiRJhQxNSZIKGZqSJBUyNCVJKmRoSpJUyNCUJKmQoSlJUiFDU5KkQoamJEmFDE1JkgoZmpIkFTI0JUkqZGhKklTI0JQkqZChKUlSIUNTkqRChqYkSYUMTUmSChmakiQVMjQlSSpkaEqSVMjQlCSpkKEpSVIhQ1OSpEKGpiRJhQxNSZIKGZqSJBUyNCVJKmRoSpJUyNCUJKmQoSlJUiFDU5KkQoamJEmFDE1JkgoZmpIkFTI0JUkqZGhKklTI0JQkqZChKUlSoREPzYh4b0Q8EBFbImJJRLxmiP6vrfXbEhE/j4iznuk+JUnaGSMamhFxMnAZ8BlgJnAHcENETB+g/wxgfq3fTOBvgc9FxIk7u09JknbWSI80zwWuzMwrMvNnmfl+YB3wngH6nwWszcz31/pfAXwVOO8Z7FOSpJ0yYqEZEXsCs4CbGlbdBBw+wGaH9dP/RmB2RDx7J/cpSdJO2WMEf2t/oANY39C+HjhmgG2mAAv66b9HbX/R7D4j4kzgzNrif02aNGllSfFSG9gfeHS0i5B21pc/NGy7et5AK0YyNPtkw3L00zZU/772GKRPv/vMzMuBy4cuU2ovEbE4M2ePdh1SKxvJ0HwUeIpq9FjvAHYcKfZ5eID+TwIbqMKx2X1KkrRTRuyaZmZuBZYAcxtWzaW647U/d7Ljada5wOLM3LaT+5QkaaeM9OnZS4CvR8RdwO1Ud8d2AV8EiIivAWTmqbX+XwTOjojPAl8CXgWcBryldJ+SinnZQhrCiIZmZl4TEZOBTwBTgXuBYzNzda3L9Ib+D0TEscClVI+QrAXOycxvNbFPSQVq1/slDSIyB7sHR5Ik9XHuWUmSChmakiQVMjQlSSpkaEp6WkTsERH+uyANwBuBJO0gIvqmqHwq/UdCepr/RymJiHhRRGyKiEsi4iVZeTIzszb67IhKV0SMxvSbUkswNCUBnArsBRwNrIiI+yLioxExsRaeTwEHAjcA+45modJoMjQlAbwU+DxwAvB6qrcLnQ1siIgf1F72fgpwQGZuHL0ypdHlaRapzUXEPsB9wGOZeT9wf0TcBlwMvIIqSP8BmEQ1TaXUtrwRSBIR0UE1ilwXEVF/809E7A38GfBlYJ/MfHy06pRGm6dnpTZXC8mnMnMdQOPdspn5X8BM4C4DU+3O0JTa3FCPlETEnsCvgY+PTEVS6/L0rCRJhRxpSm0qIv4wIj4WES8dot8+tb8xMpVJrcvQlNrXe4BPAUsjYklEfCAiuuo7RMRzgI9HxGRnBpI8PSu1rYj4DvBL4F+AE4HjgYnAvwNfAb4LvB24NDPHj1KZUkvxOU2pDdVOuf4K+GVmLgAWRMQngSOAtwH/B9gM7AP8/agVKrUYR5pSG6o9l/lyoCMzb29Y9yxgOnA68JfA9Mx8cOSrlFqPI02pDdXmkv0h/P6NJpn5ZG3d74Bf1IJ1tYEp/Z6hKbWxutl/nqwtdwAJBDAF+F+jWJ7Ucjw9K7WZiJgInAa8kOqNJQ8D12fmbQ39DgTur41KJWFoSm0nIhYC06jC8hGgE3g+8HPgcuDavlO1krbn6VmpjUTEqVQBeXRmPlC7i/b5wGzgT4GPAY8D3xmtGqVW5khTaiMR8SVgj8x8Vz/r9qe6hvkm4JDMfHik65NanTMCSe3lDuC4iJjTuCIzHwU+CqwDdlgvydCU2s13gB8AfxURx0fExIY5ZX8HzKC6vimpgadnpTbR93hJRBwCzAOOAe4FrgeWAy+imvBgembOHL1KpdZlaEptKiIOAs4AjgP+AFgPLAEuy8yfjGZtUqsyNKU20zeBQW3mn7625wK/y8yHRq8yqfUZmlIbq80zm772SypjaEptpm7qPElN8u5ZaYyrjSaf1heYje2ShuZIU2oDETGTahL2ccCDmbl6lEuSdkuGpjSG1cLyHOAk4NnAz4AHgWXAfOBHVDcA+Q+BVMDQlMaw2uTsjwOXAPcBr6Oa7ecg4LfA32Xmt0atQGk3Y2hKY1RE7Af8Ejio8XRsRLwUOJfqFWHHZ+a/jnyF0u7HGwGkseuPqE7FHgkQEc+OiD0BMnNFZp5BNRvQmyLi2aNXprT7MDSlMaj2WMm9wO3A+yLiRZm5LTO39q2vdV0IvCIzt41WrdLuxNCUxqC6G3s+R/Xf+YqIuK7u7SZ7RMRhVDcI3TIKJUq7Ja9pSm0gIs4ETgdmUd0AtAqYBvwQeFdmPjKK5Um7DUNTGsMi4iXAhsx8pDbnbC/wUuBAYCnwvczcMpo1SrsTQ1MaYyLiAODtwIeAR4AnqW4Iuhq4PjOfGMXypN2aoSmNMRFxJfAy4F+BjcAk4FCgB1gDXJyZ3xu1AqXdmKEpjSG1u2J/AxybmbfWtT0XeCXwbuB5wMmZec+oFSrtprx7VhpbXgo8AGzta8jKmsy8FngTVaiePEr1Sbs1Q1MaW34O/Aq4NCJe1M8bTrYCXwXeMBrFSbs7Q1MaQ2o3+Xyc6m0mXwNOjYjnRsQfAkTEeOC1wL2jV6W0+/KapjQGRcRBwF8CbwY2A3dS3Ul7DLAOOCMzl49ehdLuydCUxrDa4ydvBI4DtlCNMK/NzP83qoVJuylDU2oTEfGszPzdaNch7c4MTUmSCnkjkCRJhQxNSZIKGZqSJBUyNCVJKmRoSpJUyNCUJKmQoSlJUqH/D6+k2woPouA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2653974" cy="265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607560" y="5976768"/>
            <a:ext cx="297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q</a:t>
            </a:r>
            <a:r>
              <a:rPr lang="en-US" altLang="zh-TW" dirty="0" err="1" smtClean="0"/>
              <a:t>asm_simulator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49" y="1550840"/>
            <a:ext cx="5918242" cy="44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p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248</Words>
  <Application>Microsoft Office PowerPoint</Application>
  <PresentationFormat>寬螢幕</PresentationFormat>
  <Paragraphs>85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Implementing quantum multi-collision algorithm on Qiskit </vt:lpstr>
      <vt:lpstr>Problems </vt:lpstr>
      <vt:lpstr>PowerPoint 簡報</vt:lpstr>
      <vt:lpstr>The Collision Problem</vt:lpstr>
      <vt:lpstr>Finding Collision of Hash Function</vt:lpstr>
      <vt:lpstr>BHT Algorithm: Collision(F, k=|K|)</vt:lpstr>
      <vt:lpstr>BHT Algorithm: Collision(F, k=|K|)</vt:lpstr>
      <vt:lpstr>The Implementation on Qiskit </vt:lpstr>
      <vt:lpstr>The Implementation on Qiskit 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 Chiang</dc:creator>
  <cp:lastModifiedBy>Che Chiang</cp:lastModifiedBy>
  <cp:revision>74</cp:revision>
  <dcterms:created xsi:type="dcterms:W3CDTF">2019-11-19T07:08:09Z</dcterms:created>
  <dcterms:modified xsi:type="dcterms:W3CDTF">2019-11-20T05:53:07Z</dcterms:modified>
</cp:coreProperties>
</file>