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Garet" charset="1" panose="00000000000000000000"/>
      <p:regular r:id="rId20"/>
    </p:embeddedFont>
    <p:embeddedFont>
      <p:font typeface="Garet Bold"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9.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6699FF"/>
        </a:solidFill>
      </p:bgPr>
    </p:bg>
    <p:spTree>
      <p:nvGrpSpPr>
        <p:cNvPr id="1" name=""/>
        <p:cNvGrpSpPr/>
        <p:nvPr/>
      </p:nvGrpSpPr>
      <p:grpSpPr>
        <a:xfrm>
          <a:off x="0" y="0"/>
          <a:ext cx="0" cy="0"/>
          <a:chOff x="0" y="0"/>
          <a:chExt cx="0" cy="0"/>
        </a:xfrm>
      </p:grpSpPr>
      <p:grpSp>
        <p:nvGrpSpPr>
          <p:cNvPr name="Group 2" id="2"/>
          <p:cNvGrpSpPr/>
          <p:nvPr/>
        </p:nvGrpSpPr>
        <p:grpSpPr>
          <a:xfrm rot="0">
            <a:off x="-134157" y="203992"/>
            <a:ext cx="17910406" cy="9879016"/>
            <a:chOff x="0" y="0"/>
            <a:chExt cx="4717144" cy="2601881"/>
          </a:xfrm>
        </p:grpSpPr>
        <p:sp>
          <p:nvSpPr>
            <p:cNvPr name="Freeform 3" id="3"/>
            <p:cNvSpPr/>
            <p:nvPr/>
          </p:nvSpPr>
          <p:spPr>
            <a:xfrm flipH="false" flipV="false" rot="0">
              <a:off x="0" y="0"/>
              <a:ext cx="4717144" cy="2601881"/>
            </a:xfrm>
            <a:custGeom>
              <a:avLst/>
              <a:gdLst/>
              <a:ahLst/>
              <a:cxnLst/>
              <a:rect r="r" b="b" t="t" l="l"/>
              <a:pathLst>
                <a:path h="2601881" w="4717144">
                  <a:moveTo>
                    <a:pt x="0" y="0"/>
                  </a:moveTo>
                  <a:lnTo>
                    <a:pt x="4717144" y="0"/>
                  </a:lnTo>
                  <a:lnTo>
                    <a:pt x="4717144" y="2601881"/>
                  </a:lnTo>
                  <a:lnTo>
                    <a:pt x="0" y="2601881"/>
                  </a:lnTo>
                  <a:close/>
                </a:path>
              </a:pathLst>
            </a:custGeom>
            <a:solidFill>
              <a:srgbClr val="FFFFFF"/>
            </a:solidFill>
          </p:spPr>
        </p:sp>
        <p:sp>
          <p:nvSpPr>
            <p:cNvPr name="TextBox 4" id="4"/>
            <p:cNvSpPr txBox="true"/>
            <p:nvPr/>
          </p:nvSpPr>
          <p:spPr>
            <a:xfrm>
              <a:off x="0" y="-38100"/>
              <a:ext cx="4717144" cy="263998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3523024"/>
            <a:ext cx="8368880" cy="1148080"/>
          </a:xfrm>
          <a:prstGeom prst="rect">
            <a:avLst/>
          </a:prstGeom>
        </p:spPr>
        <p:txBody>
          <a:bodyPr anchor="t" rtlCol="false" tIns="0" lIns="0" bIns="0" rIns="0">
            <a:spAutoFit/>
          </a:bodyPr>
          <a:lstStyle/>
          <a:p>
            <a:pPr algn="just">
              <a:lnSpc>
                <a:spcPts val="8960"/>
              </a:lnSpc>
            </a:pPr>
            <a:r>
              <a:rPr lang="en-US" sz="8000">
                <a:solidFill>
                  <a:srgbClr val="000066"/>
                </a:solidFill>
                <a:latin typeface="Garet"/>
                <a:ea typeface="Garet"/>
                <a:cs typeface="Garet"/>
                <a:sym typeface="Garet"/>
              </a:rPr>
              <a:t>Seguridad-SB</a:t>
            </a:r>
          </a:p>
        </p:txBody>
      </p:sp>
      <p:sp>
        <p:nvSpPr>
          <p:cNvPr name="TextBox 6" id="6"/>
          <p:cNvSpPr txBox="true"/>
          <p:nvPr/>
        </p:nvSpPr>
        <p:spPr>
          <a:xfrm rot="0">
            <a:off x="1028700" y="4756829"/>
            <a:ext cx="10747629" cy="1517563"/>
          </a:xfrm>
          <a:prstGeom prst="rect">
            <a:avLst/>
          </a:prstGeom>
        </p:spPr>
        <p:txBody>
          <a:bodyPr anchor="t" rtlCol="false" tIns="0" lIns="0" bIns="0" rIns="0">
            <a:spAutoFit/>
          </a:bodyPr>
          <a:lstStyle/>
          <a:p>
            <a:pPr algn="just">
              <a:lnSpc>
                <a:spcPts val="11881"/>
              </a:lnSpc>
            </a:pPr>
            <a:r>
              <a:rPr lang="en-US" b="true" sz="10608">
                <a:solidFill>
                  <a:srgbClr val="000066"/>
                </a:solidFill>
                <a:latin typeface="Garet Bold"/>
                <a:ea typeface="Garet Bold"/>
                <a:cs typeface="Garet Bold"/>
                <a:sym typeface="Garet Bold"/>
              </a:rPr>
              <a:t>Presentación</a:t>
            </a:r>
          </a:p>
        </p:txBody>
      </p:sp>
      <p:grpSp>
        <p:nvGrpSpPr>
          <p:cNvPr name="Group 7" id="7"/>
          <p:cNvGrpSpPr/>
          <p:nvPr/>
        </p:nvGrpSpPr>
        <p:grpSpPr>
          <a:xfrm rot="-2699999">
            <a:off x="15264668" y="-2600781"/>
            <a:ext cx="6841814" cy="6283654"/>
            <a:chOff x="0" y="0"/>
            <a:chExt cx="3397795" cy="3120600"/>
          </a:xfrm>
        </p:grpSpPr>
        <p:sp>
          <p:nvSpPr>
            <p:cNvPr name="Freeform 8" id="8"/>
            <p:cNvSpPr/>
            <p:nvPr/>
          </p:nvSpPr>
          <p:spPr>
            <a:xfrm flipH="false" flipV="false" rot="0">
              <a:off x="0" y="0"/>
              <a:ext cx="3397795" cy="3120600"/>
            </a:xfrm>
            <a:custGeom>
              <a:avLst/>
              <a:gdLst/>
              <a:ahLst/>
              <a:cxnLst/>
              <a:rect r="r" b="b" t="t" l="l"/>
              <a:pathLst>
                <a:path h="3120600" w="3397795">
                  <a:moveTo>
                    <a:pt x="0" y="0"/>
                  </a:moveTo>
                  <a:lnTo>
                    <a:pt x="3397795" y="0"/>
                  </a:lnTo>
                  <a:lnTo>
                    <a:pt x="3397795" y="3120600"/>
                  </a:lnTo>
                  <a:lnTo>
                    <a:pt x="0" y="3120600"/>
                  </a:lnTo>
                  <a:close/>
                </a:path>
              </a:pathLst>
            </a:custGeom>
            <a:solidFill>
              <a:srgbClr val="6699FF"/>
            </a:solidFill>
          </p:spPr>
        </p:sp>
        <p:sp>
          <p:nvSpPr>
            <p:cNvPr name="TextBox 9" id="9"/>
            <p:cNvSpPr txBox="true"/>
            <p:nvPr/>
          </p:nvSpPr>
          <p:spPr>
            <a:xfrm>
              <a:off x="0" y="-38100"/>
              <a:ext cx="3397795" cy="3158700"/>
            </a:xfrm>
            <a:prstGeom prst="rect">
              <a:avLst/>
            </a:prstGeom>
          </p:spPr>
          <p:txBody>
            <a:bodyPr anchor="ctr" rtlCol="false" tIns="46654" lIns="46654" bIns="46654" rIns="46654"/>
            <a:lstStyle/>
            <a:p>
              <a:pPr algn="ctr">
                <a:lnSpc>
                  <a:spcPts val="1800"/>
                </a:lnSpc>
                <a:spcBef>
                  <a:spcPct val="0"/>
                </a:spcBef>
              </a:pPr>
            </a:p>
          </p:txBody>
        </p:sp>
      </p:grpSp>
      <p:grpSp>
        <p:nvGrpSpPr>
          <p:cNvPr name="Group 10" id="10"/>
          <p:cNvGrpSpPr/>
          <p:nvPr/>
        </p:nvGrpSpPr>
        <p:grpSpPr>
          <a:xfrm rot="-2699999">
            <a:off x="15359344" y="5155826"/>
            <a:ext cx="3801966" cy="3689633"/>
            <a:chOff x="0" y="0"/>
            <a:chExt cx="1888140" cy="1832352"/>
          </a:xfrm>
        </p:grpSpPr>
        <p:sp>
          <p:nvSpPr>
            <p:cNvPr name="Freeform 11" id="11"/>
            <p:cNvSpPr/>
            <p:nvPr/>
          </p:nvSpPr>
          <p:spPr>
            <a:xfrm flipH="false" flipV="false" rot="0">
              <a:off x="0" y="0"/>
              <a:ext cx="1888140" cy="1832352"/>
            </a:xfrm>
            <a:custGeom>
              <a:avLst/>
              <a:gdLst/>
              <a:ahLst/>
              <a:cxnLst/>
              <a:rect r="r" b="b" t="t" l="l"/>
              <a:pathLst>
                <a:path h="1832352" w="1888140">
                  <a:moveTo>
                    <a:pt x="0" y="0"/>
                  </a:moveTo>
                  <a:lnTo>
                    <a:pt x="1888140" y="0"/>
                  </a:lnTo>
                  <a:lnTo>
                    <a:pt x="1888140" y="1832352"/>
                  </a:lnTo>
                  <a:lnTo>
                    <a:pt x="0" y="1832352"/>
                  </a:lnTo>
                  <a:close/>
                </a:path>
              </a:pathLst>
            </a:custGeom>
            <a:solidFill>
              <a:srgbClr val="000066"/>
            </a:solidFill>
          </p:spPr>
        </p:sp>
        <p:sp>
          <p:nvSpPr>
            <p:cNvPr name="TextBox 12" id="12"/>
            <p:cNvSpPr txBox="true"/>
            <p:nvPr/>
          </p:nvSpPr>
          <p:spPr>
            <a:xfrm>
              <a:off x="0" y="-38100"/>
              <a:ext cx="1888140" cy="1870452"/>
            </a:xfrm>
            <a:prstGeom prst="rect">
              <a:avLst/>
            </a:prstGeom>
          </p:spPr>
          <p:txBody>
            <a:bodyPr anchor="ctr" rtlCol="false" tIns="46654" lIns="46654" bIns="46654" rIns="46654"/>
            <a:lstStyle/>
            <a:p>
              <a:pPr algn="ctr">
                <a:lnSpc>
                  <a:spcPts val="1800"/>
                </a:lnSpc>
                <a:spcBef>
                  <a:spcPct val="0"/>
                </a:spcBef>
              </a:pPr>
            </a:p>
          </p:txBody>
        </p:sp>
      </p:grpSp>
      <p:grpSp>
        <p:nvGrpSpPr>
          <p:cNvPr name="Group 13" id="13"/>
          <p:cNvGrpSpPr/>
          <p:nvPr/>
        </p:nvGrpSpPr>
        <p:grpSpPr>
          <a:xfrm rot="-2699999">
            <a:off x="11189420" y="88332"/>
            <a:ext cx="2579499" cy="2503285"/>
            <a:chOff x="0" y="0"/>
            <a:chExt cx="1281036" cy="1243186"/>
          </a:xfrm>
        </p:grpSpPr>
        <p:sp>
          <p:nvSpPr>
            <p:cNvPr name="Freeform 14" id="14"/>
            <p:cNvSpPr/>
            <p:nvPr/>
          </p:nvSpPr>
          <p:spPr>
            <a:xfrm flipH="false" flipV="false" rot="0">
              <a:off x="0" y="0"/>
              <a:ext cx="1281036" cy="1243186"/>
            </a:xfrm>
            <a:custGeom>
              <a:avLst/>
              <a:gdLst/>
              <a:ahLst/>
              <a:cxnLst/>
              <a:rect r="r" b="b" t="t" l="l"/>
              <a:pathLst>
                <a:path h="1243186" w="1281036">
                  <a:moveTo>
                    <a:pt x="0" y="0"/>
                  </a:moveTo>
                  <a:lnTo>
                    <a:pt x="1281036" y="0"/>
                  </a:lnTo>
                  <a:lnTo>
                    <a:pt x="1281036" y="1243186"/>
                  </a:lnTo>
                  <a:lnTo>
                    <a:pt x="0" y="1243186"/>
                  </a:lnTo>
                  <a:close/>
                </a:path>
              </a:pathLst>
            </a:custGeom>
            <a:solidFill>
              <a:srgbClr val="000066"/>
            </a:solidFill>
          </p:spPr>
        </p:sp>
        <p:sp>
          <p:nvSpPr>
            <p:cNvPr name="TextBox 15" id="15"/>
            <p:cNvSpPr txBox="true"/>
            <p:nvPr/>
          </p:nvSpPr>
          <p:spPr>
            <a:xfrm>
              <a:off x="0" y="-38100"/>
              <a:ext cx="1281036" cy="1281286"/>
            </a:xfrm>
            <a:prstGeom prst="rect">
              <a:avLst/>
            </a:prstGeom>
          </p:spPr>
          <p:txBody>
            <a:bodyPr anchor="ctr" rtlCol="false" tIns="46654" lIns="46654" bIns="46654" rIns="46654"/>
            <a:lstStyle/>
            <a:p>
              <a:pPr algn="ctr">
                <a:lnSpc>
                  <a:spcPts val="1800"/>
                </a:lnSpc>
                <a:spcBef>
                  <a:spcPct val="0"/>
                </a:spcBef>
              </a:pPr>
            </a:p>
          </p:txBody>
        </p:sp>
      </p:grpSp>
      <p:grpSp>
        <p:nvGrpSpPr>
          <p:cNvPr name="Group 16" id="16"/>
          <p:cNvGrpSpPr/>
          <p:nvPr/>
        </p:nvGrpSpPr>
        <p:grpSpPr>
          <a:xfrm rot="-2699999">
            <a:off x="13901875" y="9220529"/>
            <a:ext cx="3491768" cy="3388599"/>
            <a:chOff x="0" y="0"/>
            <a:chExt cx="1734088" cy="1682853"/>
          </a:xfrm>
        </p:grpSpPr>
        <p:sp>
          <p:nvSpPr>
            <p:cNvPr name="Freeform 17" id="17"/>
            <p:cNvSpPr/>
            <p:nvPr/>
          </p:nvSpPr>
          <p:spPr>
            <a:xfrm flipH="false" flipV="false" rot="0">
              <a:off x="0" y="0"/>
              <a:ext cx="1734088" cy="1682853"/>
            </a:xfrm>
            <a:custGeom>
              <a:avLst/>
              <a:gdLst/>
              <a:ahLst/>
              <a:cxnLst/>
              <a:rect r="r" b="b" t="t" l="l"/>
              <a:pathLst>
                <a:path h="1682853" w="1734088">
                  <a:moveTo>
                    <a:pt x="0" y="0"/>
                  </a:moveTo>
                  <a:lnTo>
                    <a:pt x="1734088" y="0"/>
                  </a:lnTo>
                  <a:lnTo>
                    <a:pt x="1734088" y="1682853"/>
                  </a:lnTo>
                  <a:lnTo>
                    <a:pt x="0" y="1682853"/>
                  </a:lnTo>
                  <a:close/>
                </a:path>
              </a:pathLst>
            </a:custGeom>
            <a:solidFill>
              <a:srgbClr val="6699FF"/>
            </a:solidFill>
          </p:spPr>
        </p:sp>
        <p:sp>
          <p:nvSpPr>
            <p:cNvPr name="TextBox 18" id="18"/>
            <p:cNvSpPr txBox="true"/>
            <p:nvPr/>
          </p:nvSpPr>
          <p:spPr>
            <a:xfrm>
              <a:off x="0" y="-38100"/>
              <a:ext cx="1734088" cy="1720953"/>
            </a:xfrm>
            <a:prstGeom prst="rect">
              <a:avLst/>
            </a:prstGeom>
          </p:spPr>
          <p:txBody>
            <a:bodyPr anchor="ctr" rtlCol="false" tIns="46654" lIns="46654" bIns="46654" rIns="46654"/>
            <a:lstStyle/>
            <a:p>
              <a:pPr algn="ctr">
                <a:lnSpc>
                  <a:spcPts val="1800"/>
                </a:lnSpc>
                <a:spcBef>
                  <a:spcPct val="0"/>
                </a:spcBef>
              </a:pPr>
            </a:p>
          </p:txBody>
        </p:sp>
      </p:grpSp>
      <p:grpSp>
        <p:nvGrpSpPr>
          <p:cNvPr name="Group 19" id="19"/>
          <p:cNvGrpSpPr/>
          <p:nvPr/>
        </p:nvGrpSpPr>
        <p:grpSpPr>
          <a:xfrm rot="0">
            <a:off x="11776329" y="1521279"/>
            <a:ext cx="5365403" cy="5365403"/>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blipFill>
              <a:blip r:embed="rId2"/>
              <a:stretch>
                <a:fillRect l="-38888" t="0" r="-38888" b="0"/>
              </a:stretch>
            </a:blipFill>
          </p:spPr>
        </p:sp>
      </p:grpSp>
      <p:sp>
        <p:nvSpPr>
          <p:cNvPr name="Freeform 21" id="21"/>
          <p:cNvSpPr/>
          <p:nvPr/>
        </p:nvSpPr>
        <p:spPr>
          <a:xfrm flipH="false" flipV="false" rot="0">
            <a:off x="1028700" y="863673"/>
            <a:ext cx="3447133" cy="952603"/>
          </a:xfrm>
          <a:custGeom>
            <a:avLst/>
            <a:gdLst/>
            <a:ahLst/>
            <a:cxnLst/>
            <a:rect r="r" b="b" t="t" l="l"/>
            <a:pathLst>
              <a:path h="952603" w="3447133">
                <a:moveTo>
                  <a:pt x="0" y="0"/>
                </a:moveTo>
                <a:lnTo>
                  <a:pt x="3447133" y="0"/>
                </a:lnTo>
                <a:lnTo>
                  <a:pt x="3447133" y="952603"/>
                </a:lnTo>
                <a:lnTo>
                  <a:pt x="0" y="952603"/>
                </a:lnTo>
                <a:lnTo>
                  <a:pt x="0" y="0"/>
                </a:lnTo>
                <a:close/>
              </a:path>
            </a:pathLst>
          </a:custGeom>
          <a:blipFill>
            <a:blip r:embed="rId3"/>
            <a:stretch>
              <a:fillRect l="0" t="0" r="0" b="0"/>
            </a:stretch>
          </a:blipFill>
        </p:spPr>
      </p:sp>
      <p:sp>
        <p:nvSpPr>
          <p:cNvPr name="TextBox 22" id="22"/>
          <p:cNvSpPr txBox="true"/>
          <p:nvPr/>
        </p:nvSpPr>
        <p:spPr>
          <a:xfrm rot="0">
            <a:off x="315043" y="8463202"/>
            <a:ext cx="2883776" cy="1610359"/>
          </a:xfrm>
          <a:prstGeom prst="rect">
            <a:avLst/>
          </a:prstGeom>
        </p:spPr>
        <p:txBody>
          <a:bodyPr anchor="t" rtlCol="false" tIns="0" lIns="0" bIns="0" rIns="0">
            <a:spAutoFit/>
          </a:bodyPr>
          <a:lstStyle/>
          <a:p>
            <a:pPr algn="l">
              <a:lnSpc>
                <a:spcPts val="2620"/>
              </a:lnSpc>
            </a:pPr>
            <a:r>
              <a:rPr lang="en-US" sz="2000">
                <a:solidFill>
                  <a:srgbClr val="000066"/>
                </a:solidFill>
                <a:latin typeface="Garet"/>
                <a:ea typeface="Garet"/>
                <a:cs typeface="Garet"/>
                <a:sym typeface="Garet"/>
              </a:rPr>
              <a:t>Integrantes:</a:t>
            </a:r>
          </a:p>
          <a:p>
            <a:pPr algn="l" marL="431817" indent="-215908" lvl="1">
              <a:lnSpc>
                <a:spcPts val="2620"/>
              </a:lnSpc>
              <a:buFont typeface="Arial"/>
              <a:buChar char="•"/>
            </a:pPr>
            <a:r>
              <a:rPr lang="en-US" sz="2000">
                <a:solidFill>
                  <a:srgbClr val="000066"/>
                </a:solidFill>
                <a:latin typeface="Garet"/>
                <a:ea typeface="Garet"/>
                <a:cs typeface="Garet"/>
                <a:sym typeface="Garet"/>
              </a:rPr>
              <a:t>José </a:t>
            </a:r>
            <a:r>
              <a:rPr lang="en-US" sz="2000">
                <a:solidFill>
                  <a:srgbClr val="000066"/>
                </a:solidFill>
                <a:latin typeface="Garet"/>
                <a:ea typeface="Garet"/>
                <a:cs typeface="Garet"/>
                <a:sym typeface="Garet"/>
              </a:rPr>
              <a:t>Acevedo</a:t>
            </a:r>
          </a:p>
          <a:p>
            <a:pPr algn="l" marL="431817" indent="-215908" lvl="1">
              <a:lnSpc>
                <a:spcPts val="2620"/>
              </a:lnSpc>
              <a:buFont typeface="Arial"/>
              <a:buChar char="•"/>
            </a:pPr>
            <a:r>
              <a:rPr lang="en-US" sz="2000">
                <a:solidFill>
                  <a:srgbClr val="000066"/>
                </a:solidFill>
                <a:latin typeface="Garet"/>
                <a:ea typeface="Garet"/>
                <a:cs typeface="Garet"/>
                <a:sym typeface="Garet"/>
              </a:rPr>
              <a:t>Benjamín Cerón</a:t>
            </a:r>
          </a:p>
          <a:p>
            <a:pPr algn="l" marL="431817" indent="-215908" lvl="1">
              <a:lnSpc>
                <a:spcPts val="2620"/>
              </a:lnSpc>
              <a:buFont typeface="Arial"/>
              <a:buChar char="•"/>
            </a:pPr>
            <a:r>
              <a:rPr lang="en-US" sz="2000">
                <a:solidFill>
                  <a:srgbClr val="000066"/>
                </a:solidFill>
                <a:latin typeface="Garet"/>
                <a:ea typeface="Garet"/>
                <a:cs typeface="Garet"/>
                <a:sym typeface="Garet"/>
              </a:rPr>
              <a:t>Sebastián Reveco</a:t>
            </a:r>
          </a:p>
          <a:p>
            <a:pPr algn="l">
              <a:lnSpc>
                <a:spcPts val="2620"/>
              </a:lnSpc>
            </a:pPr>
          </a:p>
        </p:txBody>
      </p:sp>
      <p:sp>
        <p:nvSpPr>
          <p:cNvPr name="TextBox 23" id="23"/>
          <p:cNvSpPr txBox="true"/>
          <p:nvPr/>
        </p:nvSpPr>
        <p:spPr>
          <a:xfrm rot="0">
            <a:off x="3518739" y="9110902"/>
            <a:ext cx="2883776" cy="962659"/>
          </a:xfrm>
          <a:prstGeom prst="rect">
            <a:avLst/>
          </a:prstGeom>
        </p:spPr>
        <p:txBody>
          <a:bodyPr anchor="t" rtlCol="false" tIns="0" lIns="0" bIns="0" rIns="0">
            <a:spAutoFit/>
          </a:bodyPr>
          <a:lstStyle/>
          <a:p>
            <a:pPr algn="l">
              <a:lnSpc>
                <a:spcPts val="2620"/>
              </a:lnSpc>
            </a:pPr>
            <a:r>
              <a:rPr lang="en-US" sz="2000">
                <a:solidFill>
                  <a:srgbClr val="000066"/>
                </a:solidFill>
                <a:latin typeface="Garet"/>
                <a:ea typeface="Garet"/>
                <a:cs typeface="Garet"/>
                <a:sym typeface="Garet"/>
              </a:rPr>
              <a:t>Docente:</a:t>
            </a:r>
          </a:p>
          <a:p>
            <a:pPr algn="l" marL="431817" indent="-215908" lvl="1">
              <a:lnSpc>
                <a:spcPts val="2620"/>
              </a:lnSpc>
              <a:buFont typeface="Arial"/>
              <a:buChar char="•"/>
            </a:pPr>
            <a:r>
              <a:rPr lang="en-US" sz="2000">
                <a:solidFill>
                  <a:srgbClr val="000066"/>
                </a:solidFill>
                <a:latin typeface="Garet"/>
                <a:ea typeface="Garet"/>
                <a:cs typeface="Garet"/>
                <a:sym typeface="Garet"/>
              </a:rPr>
              <a:t>Mallén González G</a:t>
            </a:r>
          </a:p>
          <a:p>
            <a:pPr algn="l">
              <a:lnSpc>
                <a:spcPts val="2620"/>
              </a:lnSpc>
            </a:pPr>
          </a:p>
        </p:txBody>
      </p:sp>
      <p:sp>
        <p:nvSpPr>
          <p:cNvPr name="TextBox 24" id="24"/>
          <p:cNvSpPr txBox="true"/>
          <p:nvPr/>
        </p:nvSpPr>
        <p:spPr>
          <a:xfrm rot="0">
            <a:off x="6890064" y="9110902"/>
            <a:ext cx="1443432" cy="638809"/>
          </a:xfrm>
          <a:prstGeom prst="rect">
            <a:avLst/>
          </a:prstGeom>
        </p:spPr>
        <p:txBody>
          <a:bodyPr anchor="t" rtlCol="false" tIns="0" lIns="0" bIns="0" rIns="0">
            <a:spAutoFit/>
          </a:bodyPr>
          <a:lstStyle/>
          <a:p>
            <a:pPr algn="l">
              <a:lnSpc>
                <a:spcPts val="2620"/>
              </a:lnSpc>
            </a:pPr>
            <a:r>
              <a:rPr lang="en-US" sz="2000">
                <a:solidFill>
                  <a:srgbClr val="000066"/>
                </a:solidFill>
                <a:latin typeface="Garet"/>
                <a:ea typeface="Garet"/>
                <a:cs typeface="Garet"/>
                <a:sym typeface="Garet"/>
              </a:rPr>
              <a:t>Grupo:  </a:t>
            </a:r>
          </a:p>
          <a:p>
            <a:pPr algn="l" marL="431817" indent="-215908" lvl="1">
              <a:lnSpc>
                <a:spcPts val="2620"/>
              </a:lnSpc>
              <a:buFont typeface="Arial"/>
              <a:buChar char="•"/>
            </a:pPr>
            <a:r>
              <a:rPr lang="en-US" sz="2000">
                <a:solidFill>
                  <a:srgbClr val="000066"/>
                </a:solidFill>
                <a:latin typeface="Garet"/>
                <a:ea typeface="Garet"/>
                <a:cs typeface="Garet"/>
                <a:sym typeface="Garet"/>
              </a:rPr>
              <a:t>3D_G3</a:t>
            </a:r>
          </a:p>
        </p:txBody>
      </p:sp>
      <p:sp>
        <p:nvSpPr>
          <p:cNvPr name="TextBox 25" id="25"/>
          <p:cNvSpPr txBox="true"/>
          <p:nvPr/>
        </p:nvSpPr>
        <p:spPr>
          <a:xfrm rot="0">
            <a:off x="8821046" y="9110902"/>
            <a:ext cx="1443432" cy="638809"/>
          </a:xfrm>
          <a:prstGeom prst="rect">
            <a:avLst/>
          </a:prstGeom>
        </p:spPr>
        <p:txBody>
          <a:bodyPr anchor="t" rtlCol="false" tIns="0" lIns="0" bIns="0" rIns="0">
            <a:spAutoFit/>
          </a:bodyPr>
          <a:lstStyle/>
          <a:p>
            <a:pPr algn="l">
              <a:lnSpc>
                <a:spcPts val="2620"/>
              </a:lnSpc>
            </a:pPr>
            <a:r>
              <a:rPr lang="en-US" sz="2000">
                <a:solidFill>
                  <a:srgbClr val="000066"/>
                </a:solidFill>
                <a:latin typeface="Garet"/>
                <a:ea typeface="Garet"/>
                <a:cs typeface="Garet"/>
                <a:sym typeface="Garet"/>
              </a:rPr>
              <a:t>Sección:  </a:t>
            </a:r>
          </a:p>
          <a:p>
            <a:pPr algn="l" marL="431817" indent="-215908" lvl="1">
              <a:lnSpc>
                <a:spcPts val="2620"/>
              </a:lnSpc>
              <a:buFont typeface="Arial"/>
              <a:buChar char="•"/>
            </a:pPr>
            <a:r>
              <a:rPr lang="en-US" sz="2000">
                <a:solidFill>
                  <a:srgbClr val="000066"/>
                </a:solidFill>
                <a:latin typeface="Garet"/>
                <a:ea typeface="Garet"/>
                <a:cs typeface="Garet"/>
                <a:sym typeface="Garet"/>
              </a:rPr>
              <a:t>003D</a:t>
            </a:r>
          </a:p>
        </p:txBody>
      </p:sp>
      <p:grpSp>
        <p:nvGrpSpPr>
          <p:cNvPr name="Group 26" id="26"/>
          <p:cNvGrpSpPr/>
          <p:nvPr/>
        </p:nvGrpSpPr>
        <p:grpSpPr>
          <a:xfrm rot="-2699999">
            <a:off x="12283615" y="7230610"/>
            <a:ext cx="2579499" cy="2503285"/>
            <a:chOff x="0" y="0"/>
            <a:chExt cx="1281036" cy="1243186"/>
          </a:xfrm>
        </p:grpSpPr>
        <p:sp>
          <p:nvSpPr>
            <p:cNvPr name="Freeform 27" id="27"/>
            <p:cNvSpPr/>
            <p:nvPr/>
          </p:nvSpPr>
          <p:spPr>
            <a:xfrm flipH="false" flipV="false" rot="0">
              <a:off x="0" y="0"/>
              <a:ext cx="1281036" cy="1243186"/>
            </a:xfrm>
            <a:custGeom>
              <a:avLst/>
              <a:gdLst/>
              <a:ahLst/>
              <a:cxnLst/>
              <a:rect r="r" b="b" t="t" l="l"/>
              <a:pathLst>
                <a:path h="1243186" w="1281036">
                  <a:moveTo>
                    <a:pt x="0" y="0"/>
                  </a:moveTo>
                  <a:lnTo>
                    <a:pt x="1281036" y="0"/>
                  </a:lnTo>
                  <a:lnTo>
                    <a:pt x="1281036" y="1243186"/>
                  </a:lnTo>
                  <a:lnTo>
                    <a:pt x="0" y="1243186"/>
                  </a:lnTo>
                  <a:close/>
                </a:path>
              </a:pathLst>
            </a:custGeom>
            <a:solidFill>
              <a:srgbClr val="000066"/>
            </a:solidFill>
          </p:spPr>
        </p:sp>
        <p:sp>
          <p:nvSpPr>
            <p:cNvPr name="TextBox 28" id="28"/>
            <p:cNvSpPr txBox="true"/>
            <p:nvPr/>
          </p:nvSpPr>
          <p:spPr>
            <a:xfrm>
              <a:off x="0" y="-38100"/>
              <a:ext cx="1281036" cy="1281286"/>
            </a:xfrm>
            <a:prstGeom prst="rect">
              <a:avLst/>
            </a:prstGeom>
          </p:spPr>
          <p:txBody>
            <a:bodyPr anchor="ctr" rtlCol="false" tIns="46654" lIns="46654" bIns="46654" rIns="46654"/>
            <a:lstStyle/>
            <a:p>
              <a:pPr algn="ctr">
                <a:lnSpc>
                  <a:spcPts val="1800"/>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6699FF"/>
        </a:solidFill>
      </p:bgPr>
    </p:bg>
    <p:spTree>
      <p:nvGrpSpPr>
        <p:cNvPr id="1" name=""/>
        <p:cNvGrpSpPr/>
        <p:nvPr/>
      </p:nvGrpSpPr>
      <p:grpSpPr>
        <a:xfrm>
          <a:off x="0" y="0"/>
          <a:ext cx="0" cy="0"/>
          <a:chOff x="0" y="0"/>
          <a:chExt cx="0" cy="0"/>
        </a:xfrm>
      </p:grpSpPr>
      <p:grpSp>
        <p:nvGrpSpPr>
          <p:cNvPr name="Group 2" id="2"/>
          <p:cNvGrpSpPr/>
          <p:nvPr/>
        </p:nvGrpSpPr>
        <p:grpSpPr>
          <a:xfrm rot="0">
            <a:off x="188797" y="203992"/>
            <a:ext cx="17910406" cy="9879016"/>
            <a:chOff x="0" y="0"/>
            <a:chExt cx="4717144" cy="2601881"/>
          </a:xfrm>
        </p:grpSpPr>
        <p:sp>
          <p:nvSpPr>
            <p:cNvPr name="Freeform 3" id="3"/>
            <p:cNvSpPr/>
            <p:nvPr/>
          </p:nvSpPr>
          <p:spPr>
            <a:xfrm flipH="false" flipV="false" rot="0">
              <a:off x="0" y="0"/>
              <a:ext cx="4717144" cy="2601881"/>
            </a:xfrm>
            <a:custGeom>
              <a:avLst/>
              <a:gdLst/>
              <a:ahLst/>
              <a:cxnLst/>
              <a:rect r="r" b="b" t="t" l="l"/>
              <a:pathLst>
                <a:path h="2601881" w="4717144">
                  <a:moveTo>
                    <a:pt x="0" y="0"/>
                  </a:moveTo>
                  <a:lnTo>
                    <a:pt x="4717144" y="0"/>
                  </a:lnTo>
                  <a:lnTo>
                    <a:pt x="4717144" y="2601881"/>
                  </a:lnTo>
                  <a:lnTo>
                    <a:pt x="0" y="2601881"/>
                  </a:lnTo>
                  <a:close/>
                </a:path>
              </a:pathLst>
            </a:custGeom>
            <a:solidFill>
              <a:srgbClr val="FFFFFF"/>
            </a:solidFill>
          </p:spPr>
        </p:sp>
        <p:sp>
          <p:nvSpPr>
            <p:cNvPr name="TextBox 4" id="4"/>
            <p:cNvSpPr txBox="true"/>
            <p:nvPr/>
          </p:nvSpPr>
          <p:spPr>
            <a:xfrm>
              <a:off x="0" y="-38100"/>
              <a:ext cx="4717144" cy="263998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2699999">
            <a:off x="14652322" y="4614239"/>
            <a:ext cx="6600240" cy="6061788"/>
            <a:chOff x="0" y="0"/>
            <a:chExt cx="4571035" cy="4198127"/>
          </a:xfrm>
        </p:grpSpPr>
        <p:sp>
          <p:nvSpPr>
            <p:cNvPr name="Freeform 6" id="6"/>
            <p:cNvSpPr/>
            <p:nvPr/>
          </p:nvSpPr>
          <p:spPr>
            <a:xfrm flipH="false" flipV="false" rot="0">
              <a:off x="0" y="0"/>
              <a:ext cx="4571035" cy="4198127"/>
            </a:xfrm>
            <a:custGeom>
              <a:avLst/>
              <a:gdLst/>
              <a:ahLst/>
              <a:cxnLst/>
              <a:rect r="r" b="b" t="t" l="l"/>
              <a:pathLst>
                <a:path h="4198127" w="4571035">
                  <a:moveTo>
                    <a:pt x="0" y="0"/>
                  </a:moveTo>
                  <a:lnTo>
                    <a:pt x="4571035" y="0"/>
                  </a:lnTo>
                  <a:lnTo>
                    <a:pt x="4571035" y="4198127"/>
                  </a:lnTo>
                  <a:lnTo>
                    <a:pt x="0" y="4198127"/>
                  </a:lnTo>
                  <a:close/>
                </a:path>
              </a:pathLst>
            </a:custGeom>
            <a:solidFill>
              <a:srgbClr val="6699FF"/>
            </a:solidFill>
          </p:spPr>
        </p:sp>
        <p:sp>
          <p:nvSpPr>
            <p:cNvPr name="TextBox 7" id="7"/>
            <p:cNvSpPr txBox="true"/>
            <p:nvPr/>
          </p:nvSpPr>
          <p:spPr>
            <a:xfrm>
              <a:off x="0" y="-38100"/>
              <a:ext cx="4571035" cy="4236227"/>
            </a:xfrm>
            <a:prstGeom prst="rect">
              <a:avLst/>
            </a:prstGeom>
          </p:spPr>
          <p:txBody>
            <a:bodyPr anchor="ctr" rtlCol="false" tIns="46654" lIns="46654" bIns="46654" rIns="46654"/>
            <a:lstStyle/>
            <a:p>
              <a:pPr algn="ctr">
                <a:lnSpc>
                  <a:spcPts val="1800"/>
                </a:lnSpc>
                <a:spcBef>
                  <a:spcPct val="0"/>
                </a:spcBef>
              </a:pPr>
            </a:p>
          </p:txBody>
        </p:sp>
      </p:grpSp>
      <p:grpSp>
        <p:nvGrpSpPr>
          <p:cNvPr name="Group 8" id="8"/>
          <p:cNvGrpSpPr/>
          <p:nvPr/>
        </p:nvGrpSpPr>
        <p:grpSpPr>
          <a:xfrm rot="-2699999">
            <a:off x="14177116" y="140276"/>
            <a:ext cx="4091853" cy="3758037"/>
            <a:chOff x="0" y="0"/>
            <a:chExt cx="2833837" cy="2602650"/>
          </a:xfrm>
        </p:grpSpPr>
        <p:sp>
          <p:nvSpPr>
            <p:cNvPr name="Freeform 9" id="9"/>
            <p:cNvSpPr/>
            <p:nvPr/>
          </p:nvSpPr>
          <p:spPr>
            <a:xfrm flipH="false" flipV="false" rot="0">
              <a:off x="0" y="0"/>
              <a:ext cx="2833837" cy="2602650"/>
            </a:xfrm>
            <a:custGeom>
              <a:avLst/>
              <a:gdLst/>
              <a:ahLst/>
              <a:cxnLst/>
              <a:rect r="r" b="b" t="t" l="l"/>
              <a:pathLst>
                <a:path h="2602650" w="2833837">
                  <a:moveTo>
                    <a:pt x="0" y="0"/>
                  </a:moveTo>
                  <a:lnTo>
                    <a:pt x="2833837" y="0"/>
                  </a:lnTo>
                  <a:lnTo>
                    <a:pt x="2833837" y="2602650"/>
                  </a:lnTo>
                  <a:lnTo>
                    <a:pt x="0" y="2602650"/>
                  </a:lnTo>
                  <a:close/>
                </a:path>
              </a:pathLst>
            </a:custGeom>
            <a:solidFill>
              <a:srgbClr val="000066"/>
            </a:solidFill>
          </p:spPr>
        </p:sp>
        <p:sp>
          <p:nvSpPr>
            <p:cNvPr name="TextBox 10" id="10"/>
            <p:cNvSpPr txBox="true"/>
            <p:nvPr/>
          </p:nvSpPr>
          <p:spPr>
            <a:xfrm>
              <a:off x="0" y="-38100"/>
              <a:ext cx="2833837" cy="2640750"/>
            </a:xfrm>
            <a:prstGeom prst="rect">
              <a:avLst/>
            </a:prstGeom>
          </p:spPr>
          <p:txBody>
            <a:bodyPr anchor="ctr" rtlCol="false" tIns="46654" lIns="46654" bIns="46654" rIns="46654"/>
            <a:lstStyle/>
            <a:p>
              <a:pPr algn="ctr">
                <a:lnSpc>
                  <a:spcPts val="1800"/>
                </a:lnSpc>
                <a:spcBef>
                  <a:spcPct val="0"/>
                </a:spcBef>
              </a:pPr>
            </a:p>
          </p:txBody>
        </p:sp>
      </p:grpSp>
      <p:sp>
        <p:nvSpPr>
          <p:cNvPr name="Freeform 11" id="11"/>
          <p:cNvSpPr/>
          <p:nvPr/>
        </p:nvSpPr>
        <p:spPr>
          <a:xfrm flipH="false" flipV="false" rot="0">
            <a:off x="517387" y="8781998"/>
            <a:ext cx="3447133" cy="952603"/>
          </a:xfrm>
          <a:custGeom>
            <a:avLst/>
            <a:gdLst/>
            <a:ahLst/>
            <a:cxnLst/>
            <a:rect r="r" b="b" t="t" l="l"/>
            <a:pathLst>
              <a:path h="952603" w="3447133">
                <a:moveTo>
                  <a:pt x="0" y="0"/>
                </a:moveTo>
                <a:lnTo>
                  <a:pt x="3447133" y="0"/>
                </a:lnTo>
                <a:lnTo>
                  <a:pt x="3447133" y="952604"/>
                </a:lnTo>
                <a:lnTo>
                  <a:pt x="0" y="952604"/>
                </a:lnTo>
                <a:lnTo>
                  <a:pt x="0" y="0"/>
                </a:lnTo>
                <a:close/>
              </a:path>
            </a:pathLst>
          </a:custGeom>
          <a:blipFill>
            <a:blip r:embed="rId2"/>
            <a:stretch>
              <a:fillRect l="0" t="0" r="0" b="0"/>
            </a:stretch>
          </a:blipFill>
        </p:spPr>
      </p:sp>
      <p:sp>
        <p:nvSpPr>
          <p:cNvPr name="Freeform 12" id="12"/>
          <p:cNvSpPr/>
          <p:nvPr/>
        </p:nvSpPr>
        <p:spPr>
          <a:xfrm flipH="false" flipV="false" rot="0">
            <a:off x="9801266" y="3583300"/>
            <a:ext cx="4461890" cy="3602976"/>
          </a:xfrm>
          <a:custGeom>
            <a:avLst/>
            <a:gdLst/>
            <a:ahLst/>
            <a:cxnLst/>
            <a:rect r="r" b="b" t="t" l="l"/>
            <a:pathLst>
              <a:path h="3602976" w="4461890">
                <a:moveTo>
                  <a:pt x="0" y="0"/>
                </a:moveTo>
                <a:lnTo>
                  <a:pt x="4461890" y="0"/>
                </a:lnTo>
                <a:lnTo>
                  <a:pt x="4461890" y="3602976"/>
                </a:lnTo>
                <a:lnTo>
                  <a:pt x="0" y="3602976"/>
                </a:lnTo>
                <a:lnTo>
                  <a:pt x="0" y="0"/>
                </a:lnTo>
                <a:close/>
              </a:path>
            </a:pathLst>
          </a:custGeom>
          <a:blipFill>
            <a:blip r:embed="rId3"/>
            <a:stretch>
              <a:fillRect l="0" t="0" r="0" b="0"/>
            </a:stretch>
          </a:blipFill>
        </p:spPr>
      </p:sp>
      <p:sp>
        <p:nvSpPr>
          <p:cNvPr name="TextBox 13" id="13"/>
          <p:cNvSpPr txBox="true"/>
          <p:nvPr/>
        </p:nvSpPr>
        <p:spPr>
          <a:xfrm rot="0">
            <a:off x="1028700" y="1181100"/>
            <a:ext cx="5820689" cy="1474476"/>
          </a:xfrm>
          <a:prstGeom prst="rect">
            <a:avLst/>
          </a:prstGeom>
        </p:spPr>
        <p:txBody>
          <a:bodyPr anchor="t" rtlCol="false" tIns="0" lIns="0" bIns="0" rIns="0">
            <a:spAutoFit/>
          </a:bodyPr>
          <a:lstStyle/>
          <a:p>
            <a:pPr algn="l" marL="0" indent="0" lvl="0">
              <a:lnSpc>
                <a:spcPts val="5640"/>
              </a:lnSpc>
              <a:spcBef>
                <a:spcPct val="0"/>
              </a:spcBef>
            </a:pPr>
            <a:r>
              <a:rPr lang="en-US" b="true" sz="6000">
                <a:solidFill>
                  <a:srgbClr val="000066"/>
                </a:solidFill>
                <a:latin typeface="Garet Bold"/>
                <a:ea typeface="Garet Bold"/>
                <a:cs typeface="Garet Bold"/>
                <a:sym typeface="Garet Bold"/>
              </a:rPr>
              <a:t>Propuesta de Solución</a:t>
            </a:r>
          </a:p>
        </p:txBody>
      </p:sp>
      <p:sp>
        <p:nvSpPr>
          <p:cNvPr name="TextBox 14" id="14"/>
          <p:cNvSpPr txBox="true"/>
          <p:nvPr/>
        </p:nvSpPr>
        <p:spPr>
          <a:xfrm rot="0">
            <a:off x="1028700" y="4344534"/>
            <a:ext cx="8115300" cy="3300600"/>
          </a:xfrm>
          <a:prstGeom prst="rect">
            <a:avLst/>
          </a:prstGeom>
        </p:spPr>
        <p:txBody>
          <a:bodyPr anchor="t" rtlCol="false" tIns="0" lIns="0" bIns="0" rIns="0">
            <a:spAutoFit/>
          </a:bodyPr>
          <a:lstStyle/>
          <a:p>
            <a:pPr algn="l" marL="518175" indent="-259087" lvl="1">
              <a:lnSpc>
                <a:spcPts val="3816"/>
              </a:lnSpc>
              <a:buAutoNum type="arabicPeriod" startAt="1"/>
            </a:pPr>
            <a:r>
              <a:rPr lang="en-US" sz="2400">
                <a:solidFill>
                  <a:srgbClr val="000066"/>
                </a:solidFill>
                <a:latin typeface="Garet"/>
                <a:ea typeface="Garet"/>
                <a:cs typeface="Garet"/>
                <a:sym typeface="Garet"/>
              </a:rPr>
              <a:t> Sistema integral que une una plataforma web, app móvil y base de datos en tiempo real.</a:t>
            </a:r>
          </a:p>
          <a:p>
            <a:pPr algn="l" marL="518175" indent="-259087" lvl="1">
              <a:lnSpc>
                <a:spcPts val="3816"/>
              </a:lnSpc>
              <a:buAutoNum type="arabicPeriod" startAt="1"/>
            </a:pPr>
            <a:r>
              <a:rPr lang="en-US" sz="2400">
                <a:solidFill>
                  <a:srgbClr val="000066"/>
                </a:solidFill>
                <a:latin typeface="Garet"/>
                <a:ea typeface="Garet"/>
                <a:cs typeface="Garet"/>
                <a:sym typeface="Garet"/>
              </a:rPr>
              <a:t> Mayor participación ciudadana a través de reportes anónimos y accesibles.</a:t>
            </a:r>
          </a:p>
          <a:p>
            <a:pPr algn="l" marL="518175" indent="-259087" lvl="1">
              <a:lnSpc>
                <a:spcPts val="3816"/>
              </a:lnSpc>
              <a:buAutoNum type="arabicPeriod" startAt="1"/>
            </a:pPr>
            <a:r>
              <a:rPr lang="en-US" sz="2400">
                <a:solidFill>
                  <a:srgbClr val="000066"/>
                </a:solidFill>
                <a:latin typeface="Garet"/>
                <a:ea typeface="Garet"/>
                <a:cs typeface="Garet"/>
                <a:sym typeface="Garet"/>
              </a:rPr>
              <a:t>Mapa interactivo centralizado que visualiza en tiempo real la ubicación de vehículos, zonas de alertas y patrones delictuales.</a:t>
            </a:r>
          </a:p>
        </p:txBody>
      </p:sp>
      <p:sp>
        <p:nvSpPr>
          <p:cNvPr name="TextBox 15" id="15"/>
          <p:cNvSpPr txBox="true"/>
          <p:nvPr/>
        </p:nvSpPr>
        <p:spPr>
          <a:xfrm rot="0">
            <a:off x="1028700" y="3384228"/>
            <a:ext cx="5820689" cy="426720"/>
          </a:xfrm>
          <a:prstGeom prst="rect">
            <a:avLst/>
          </a:prstGeom>
        </p:spPr>
        <p:txBody>
          <a:bodyPr anchor="t" rtlCol="false" tIns="0" lIns="0" bIns="0" rIns="0">
            <a:spAutoFit/>
          </a:bodyPr>
          <a:lstStyle/>
          <a:p>
            <a:pPr algn="just" marL="0" indent="0" lvl="0">
              <a:lnSpc>
                <a:spcPts val="3390"/>
              </a:lnSpc>
              <a:spcBef>
                <a:spcPct val="0"/>
              </a:spcBef>
            </a:pPr>
            <a:r>
              <a:rPr lang="en-US" b="true" sz="3000" strike="noStrike" u="none">
                <a:solidFill>
                  <a:srgbClr val="000066"/>
                </a:solidFill>
                <a:latin typeface="Garet Bold"/>
                <a:ea typeface="Garet Bold"/>
                <a:cs typeface="Garet Bold"/>
                <a:sym typeface="Garet Bold"/>
              </a:rPr>
              <a:t>Ventajas de la solución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6699FF"/>
        </a:solidFill>
      </p:bgPr>
    </p:bg>
    <p:spTree>
      <p:nvGrpSpPr>
        <p:cNvPr id="1" name=""/>
        <p:cNvGrpSpPr/>
        <p:nvPr/>
      </p:nvGrpSpPr>
      <p:grpSpPr>
        <a:xfrm>
          <a:off x="0" y="0"/>
          <a:ext cx="0" cy="0"/>
          <a:chOff x="0" y="0"/>
          <a:chExt cx="0" cy="0"/>
        </a:xfrm>
      </p:grpSpPr>
      <p:grpSp>
        <p:nvGrpSpPr>
          <p:cNvPr name="Group 2" id="2"/>
          <p:cNvGrpSpPr/>
          <p:nvPr/>
        </p:nvGrpSpPr>
        <p:grpSpPr>
          <a:xfrm rot="0">
            <a:off x="188797" y="203992"/>
            <a:ext cx="17910406" cy="9879016"/>
            <a:chOff x="0" y="0"/>
            <a:chExt cx="4717144" cy="2601881"/>
          </a:xfrm>
        </p:grpSpPr>
        <p:sp>
          <p:nvSpPr>
            <p:cNvPr name="Freeform 3" id="3"/>
            <p:cNvSpPr/>
            <p:nvPr/>
          </p:nvSpPr>
          <p:spPr>
            <a:xfrm flipH="false" flipV="false" rot="0">
              <a:off x="0" y="0"/>
              <a:ext cx="4717144" cy="2601881"/>
            </a:xfrm>
            <a:custGeom>
              <a:avLst/>
              <a:gdLst/>
              <a:ahLst/>
              <a:cxnLst/>
              <a:rect r="r" b="b" t="t" l="l"/>
              <a:pathLst>
                <a:path h="2601881" w="4717144">
                  <a:moveTo>
                    <a:pt x="0" y="0"/>
                  </a:moveTo>
                  <a:lnTo>
                    <a:pt x="4717144" y="0"/>
                  </a:lnTo>
                  <a:lnTo>
                    <a:pt x="4717144" y="2601881"/>
                  </a:lnTo>
                  <a:lnTo>
                    <a:pt x="0" y="2601881"/>
                  </a:lnTo>
                  <a:close/>
                </a:path>
              </a:pathLst>
            </a:custGeom>
            <a:solidFill>
              <a:srgbClr val="FFFFFF"/>
            </a:solidFill>
          </p:spPr>
        </p:sp>
        <p:sp>
          <p:nvSpPr>
            <p:cNvPr name="TextBox 4" id="4"/>
            <p:cNvSpPr txBox="true"/>
            <p:nvPr/>
          </p:nvSpPr>
          <p:spPr>
            <a:xfrm>
              <a:off x="0" y="-38100"/>
              <a:ext cx="4717144" cy="263998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2699999">
            <a:off x="14652322" y="4614239"/>
            <a:ext cx="6600240" cy="6061788"/>
            <a:chOff x="0" y="0"/>
            <a:chExt cx="4571035" cy="4198127"/>
          </a:xfrm>
        </p:grpSpPr>
        <p:sp>
          <p:nvSpPr>
            <p:cNvPr name="Freeform 6" id="6"/>
            <p:cNvSpPr/>
            <p:nvPr/>
          </p:nvSpPr>
          <p:spPr>
            <a:xfrm flipH="false" flipV="false" rot="0">
              <a:off x="0" y="0"/>
              <a:ext cx="4571035" cy="4198127"/>
            </a:xfrm>
            <a:custGeom>
              <a:avLst/>
              <a:gdLst/>
              <a:ahLst/>
              <a:cxnLst/>
              <a:rect r="r" b="b" t="t" l="l"/>
              <a:pathLst>
                <a:path h="4198127" w="4571035">
                  <a:moveTo>
                    <a:pt x="0" y="0"/>
                  </a:moveTo>
                  <a:lnTo>
                    <a:pt x="4571035" y="0"/>
                  </a:lnTo>
                  <a:lnTo>
                    <a:pt x="4571035" y="4198127"/>
                  </a:lnTo>
                  <a:lnTo>
                    <a:pt x="0" y="4198127"/>
                  </a:lnTo>
                  <a:close/>
                </a:path>
              </a:pathLst>
            </a:custGeom>
            <a:solidFill>
              <a:srgbClr val="6699FF"/>
            </a:solidFill>
          </p:spPr>
        </p:sp>
        <p:sp>
          <p:nvSpPr>
            <p:cNvPr name="TextBox 7" id="7"/>
            <p:cNvSpPr txBox="true"/>
            <p:nvPr/>
          </p:nvSpPr>
          <p:spPr>
            <a:xfrm>
              <a:off x="0" y="-38100"/>
              <a:ext cx="4571035" cy="4236227"/>
            </a:xfrm>
            <a:prstGeom prst="rect">
              <a:avLst/>
            </a:prstGeom>
          </p:spPr>
          <p:txBody>
            <a:bodyPr anchor="ctr" rtlCol="false" tIns="46654" lIns="46654" bIns="46654" rIns="46654"/>
            <a:lstStyle/>
            <a:p>
              <a:pPr algn="ctr">
                <a:lnSpc>
                  <a:spcPts val="1800"/>
                </a:lnSpc>
                <a:spcBef>
                  <a:spcPct val="0"/>
                </a:spcBef>
              </a:pPr>
            </a:p>
          </p:txBody>
        </p:sp>
      </p:grpSp>
      <p:grpSp>
        <p:nvGrpSpPr>
          <p:cNvPr name="Group 8" id="8"/>
          <p:cNvGrpSpPr/>
          <p:nvPr/>
        </p:nvGrpSpPr>
        <p:grpSpPr>
          <a:xfrm rot="-2699999">
            <a:off x="14177116" y="140276"/>
            <a:ext cx="4091853" cy="3758037"/>
            <a:chOff x="0" y="0"/>
            <a:chExt cx="2833837" cy="2602650"/>
          </a:xfrm>
        </p:grpSpPr>
        <p:sp>
          <p:nvSpPr>
            <p:cNvPr name="Freeform 9" id="9"/>
            <p:cNvSpPr/>
            <p:nvPr/>
          </p:nvSpPr>
          <p:spPr>
            <a:xfrm flipH="false" flipV="false" rot="0">
              <a:off x="0" y="0"/>
              <a:ext cx="2833837" cy="2602650"/>
            </a:xfrm>
            <a:custGeom>
              <a:avLst/>
              <a:gdLst/>
              <a:ahLst/>
              <a:cxnLst/>
              <a:rect r="r" b="b" t="t" l="l"/>
              <a:pathLst>
                <a:path h="2602650" w="2833837">
                  <a:moveTo>
                    <a:pt x="0" y="0"/>
                  </a:moveTo>
                  <a:lnTo>
                    <a:pt x="2833837" y="0"/>
                  </a:lnTo>
                  <a:lnTo>
                    <a:pt x="2833837" y="2602650"/>
                  </a:lnTo>
                  <a:lnTo>
                    <a:pt x="0" y="2602650"/>
                  </a:lnTo>
                  <a:close/>
                </a:path>
              </a:pathLst>
            </a:custGeom>
            <a:solidFill>
              <a:srgbClr val="000066"/>
            </a:solidFill>
          </p:spPr>
        </p:sp>
        <p:sp>
          <p:nvSpPr>
            <p:cNvPr name="TextBox 10" id="10"/>
            <p:cNvSpPr txBox="true"/>
            <p:nvPr/>
          </p:nvSpPr>
          <p:spPr>
            <a:xfrm>
              <a:off x="0" y="-38100"/>
              <a:ext cx="2833837" cy="2640750"/>
            </a:xfrm>
            <a:prstGeom prst="rect">
              <a:avLst/>
            </a:prstGeom>
          </p:spPr>
          <p:txBody>
            <a:bodyPr anchor="ctr" rtlCol="false" tIns="46654" lIns="46654" bIns="46654" rIns="46654"/>
            <a:lstStyle/>
            <a:p>
              <a:pPr algn="ctr">
                <a:lnSpc>
                  <a:spcPts val="1800"/>
                </a:lnSpc>
                <a:spcBef>
                  <a:spcPct val="0"/>
                </a:spcBef>
              </a:pPr>
            </a:p>
          </p:txBody>
        </p:sp>
      </p:grpSp>
      <p:grpSp>
        <p:nvGrpSpPr>
          <p:cNvPr name="Group 11" id="11"/>
          <p:cNvGrpSpPr/>
          <p:nvPr/>
        </p:nvGrpSpPr>
        <p:grpSpPr>
          <a:xfrm rot="-2699999">
            <a:off x="11884544" y="9054070"/>
            <a:ext cx="2646375" cy="2430482"/>
            <a:chOff x="0" y="0"/>
            <a:chExt cx="1832762" cy="1683244"/>
          </a:xfrm>
        </p:grpSpPr>
        <p:sp>
          <p:nvSpPr>
            <p:cNvPr name="Freeform 12" id="12"/>
            <p:cNvSpPr/>
            <p:nvPr/>
          </p:nvSpPr>
          <p:spPr>
            <a:xfrm flipH="false" flipV="false" rot="0">
              <a:off x="0" y="0"/>
              <a:ext cx="1832762" cy="1683244"/>
            </a:xfrm>
            <a:custGeom>
              <a:avLst/>
              <a:gdLst/>
              <a:ahLst/>
              <a:cxnLst/>
              <a:rect r="r" b="b" t="t" l="l"/>
              <a:pathLst>
                <a:path h="1683244" w="1832762">
                  <a:moveTo>
                    <a:pt x="0" y="0"/>
                  </a:moveTo>
                  <a:lnTo>
                    <a:pt x="1832762" y="0"/>
                  </a:lnTo>
                  <a:lnTo>
                    <a:pt x="1832762" y="1683244"/>
                  </a:lnTo>
                  <a:lnTo>
                    <a:pt x="0" y="1683244"/>
                  </a:lnTo>
                  <a:close/>
                </a:path>
              </a:pathLst>
            </a:custGeom>
            <a:solidFill>
              <a:srgbClr val="336699"/>
            </a:solidFill>
          </p:spPr>
        </p:sp>
        <p:sp>
          <p:nvSpPr>
            <p:cNvPr name="TextBox 13" id="13"/>
            <p:cNvSpPr txBox="true"/>
            <p:nvPr/>
          </p:nvSpPr>
          <p:spPr>
            <a:xfrm>
              <a:off x="0" y="-38100"/>
              <a:ext cx="1832762" cy="1721344"/>
            </a:xfrm>
            <a:prstGeom prst="rect">
              <a:avLst/>
            </a:prstGeom>
          </p:spPr>
          <p:txBody>
            <a:bodyPr anchor="ctr" rtlCol="false" tIns="46654" lIns="46654" bIns="46654" rIns="46654"/>
            <a:lstStyle/>
            <a:p>
              <a:pPr algn="ctr">
                <a:lnSpc>
                  <a:spcPts val="1800"/>
                </a:lnSpc>
                <a:spcBef>
                  <a:spcPct val="0"/>
                </a:spcBef>
              </a:pPr>
            </a:p>
          </p:txBody>
        </p:sp>
      </p:grpSp>
      <p:sp>
        <p:nvSpPr>
          <p:cNvPr name="Freeform 14" id="14"/>
          <p:cNvSpPr/>
          <p:nvPr/>
        </p:nvSpPr>
        <p:spPr>
          <a:xfrm flipH="false" flipV="false" rot="0">
            <a:off x="491911" y="8877537"/>
            <a:ext cx="3447133" cy="952603"/>
          </a:xfrm>
          <a:custGeom>
            <a:avLst/>
            <a:gdLst/>
            <a:ahLst/>
            <a:cxnLst/>
            <a:rect r="r" b="b" t="t" l="l"/>
            <a:pathLst>
              <a:path h="952603" w="3447133">
                <a:moveTo>
                  <a:pt x="0" y="0"/>
                </a:moveTo>
                <a:lnTo>
                  <a:pt x="3447133" y="0"/>
                </a:lnTo>
                <a:lnTo>
                  <a:pt x="3447133" y="952604"/>
                </a:lnTo>
                <a:lnTo>
                  <a:pt x="0" y="952604"/>
                </a:lnTo>
                <a:lnTo>
                  <a:pt x="0" y="0"/>
                </a:lnTo>
                <a:close/>
              </a:path>
            </a:pathLst>
          </a:custGeom>
          <a:blipFill>
            <a:blip r:embed="rId2"/>
            <a:stretch>
              <a:fillRect l="0" t="0" r="0" b="0"/>
            </a:stretch>
          </a:blipFill>
        </p:spPr>
      </p:sp>
      <p:sp>
        <p:nvSpPr>
          <p:cNvPr name="Freeform 15" id="15"/>
          <p:cNvSpPr/>
          <p:nvPr/>
        </p:nvSpPr>
        <p:spPr>
          <a:xfrm flipH="false" flipV="false" rot="0">
            <a:off x="10368765" y="3924080"/>
            <a:ext cx="4358361" cy="3035004"/>
          </a:xfrm>
          <a:custGeom>
            <a:avLst/>
            <a:gdLst/>
            <a:ahLst/>
            <a:cxnLst/>
            <a:rect r="r" b="b" t="t" l="l"/>
            <a:pathLst>
              <a:path h="3035004" w="4358361">
                <a:moveTo>
                  <a:pt x="0" y="0"/>
                </a:moveTo>
                <a:lnTo>
                  <a:pt x="4358361" y="0"/>
                </a:lnTo>
                <a:lnTo>
                  <a:pt x="4358361" y="3035005"/>
                </a:lnTo>
                <a:lnTo>
                  <a:pt x="0" y="30350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6" id="16"/>
          <p:cNvSpPr txBox="true"/>
          <p:nvPr/>
        </p:nvSpPr>
        <p:spPr>
          <a:xfrm rot="0">
            <a:off x="1028700" y="1181100"/>
            <a:ext cx="5820689" cy="1474476"/>
          </a:xfrm>
          <a:prstGeom prst="rect">
            <a:avLst/>
          </a:prstGeom>
        </p:spPr>
        <p:txBody>
          <a:bodyPr anchor="t" rtlCol="false" tIns="0" lIns="0" bIns="0" rIns="0">
            <a:spAutoFit/>
          </a:bodyPr>
          <a:lstStyle/>
          <a:p>
            <a:pPr algn="l" marL="0" indent="0" lvl="0">
              <a:lnSpc>
                <a:spcPts val="5640"/>
              </a:lnSpc>
              <a:spcBef>
                <a:spcPct val="0"/>
              </a:spcBef>
            </a:pPr>
            <a:r>
              <a:rPr lang="en-US" b="true" sz="6000">
                <a:solidFill>
                  <a:srgbClr val="000066"/>
                </a:solidFill>
                <a:latin typeface="Garet Bold"/>
                <a:ea typeface="Garet Bold"/>
                <a:cs typeface="Garet Bold"/>
                <a:sym typeface="Garet Bold"/>
              </a:rPr>
              <a:t>Resultado del Proyecto</a:t>
            </a:r>
          </a:p>
        </p:txBody>
      </p:sp>
      <p:sp>
        <p:nvSpPr>
          <p:cNvPr name="TextBox 17" id="17"/>
          <p:cNvSpPr txBox="true"/>
          <p:nvPr/>
        </p:nvSpPr>
        <p:spPr>
          <a:xfrm rot="0">
            <a:off x="1028700" y="4210131"/>
            <a:ext cx="8535621" cy="3329938"/>
          </a:xfrm>
          <a:prstGeom prst="rect">
            <a:avLst/>
          </a:prstGeom>
        </p:spPr>
        <p:txBody>
          <a:bodyPr anchor="t" rtlCol="false" tIns="0" lIns="0" bIns="0" rIns="0">
            <a:spAutoFit/>
          </a:bodyPr>
          <a:lstStyle/>
          <a:p>
            <a:pPr algn="l" marL="518175" indent="-259087" lvl="1">
              <a:lnSpc>
                <a:spcPts val="3360"/>
              </a:lnSpc>
              <a:buAutoNum type="arabicPeriod" startAt="1"/>
            </a:pPr>
            <a:r>
              <a:rPr lang="en-US" sz="2400">
                <a:solidFill>
                  <a:srgbClr val="000066"/>
                </a:solidFill>
                <a:latin typeface="Garet"/>
                <a:ea typeface="Garet"/>
                <a:cs typeface="Garet"/>
                <a:sym typeface="Garet"/>
              </a:rPr>
              <a:t>Coordinación en tiempo real entre alertas ciudadanas y vehículos de seguridad.</a:t>
            </a:r>
          </a:p>
          <a:p>
            <a:pPr algn="l" marL="518175" indent="-259087" lvl="1">
              <a:lnSpc>
                <a:spcPts val="3360"/>
              </a:lnSpc>
              <a:buAutoNum type="arabicPeriod" startAt="1"/>
            </a:pPr>
            <a:r>
              <a:rPr lang="en-US" sz="2400">
                <a:solidFill>
                  <a:srgbClr val="000066"/>
                </a:solidFill>
                <a:latin typeface="Garet"/>
                <a:ea typeface="Garet"/>
                <a:cs typeface="Garet"/>
                <a:sym typeface="Garet"/>
              </a:rPr>
              <a:t>Optimización de recursos municipales mediante el uso eficiente de vehículos y personal.</a:t>
            </a:r>
          </a:p>
          <a:p>
            <a:pPr algn="l" marL="518175" indent="-259087" lvl="1">
              <a:lnSpc>
                <a:spcPts val="3360"/>
              </a:lnSpc>
              <a:buAutoNum type="arabicPeriod" startAt="1"/>
            </a:pPr>
            <a:r>
              <a:rPr lang="en-US" sz="2400">
                <a:solidFill>
                  <a:srgbClr val="000066"/>
                </a:solidFill>
                <a:latin typeface="Garet"/>
                <a:ea typeface="Garet"/>
                <a:cs typeface="Garet"/>
                <a:sym typeface="Garet"/>
              </a:rPr>
              <a:t>Transparencia y trazabilidad de incidentes y respuestas.</a:t>
            </a:r>
          </a:p>
          <a:p>
            <a:pPr algn="l" marL="518175" indent="-259087" lvl="1">
              <a:lnSpc>
                <a:spcPts val="3360"/>
              </a:lnSpc>
              <a:buAutoNum type="arabicPeriod" startAt="1"/>
            </a:pPr>
            <a:r>
              <a:rPr lang="en-US" sz="2400">
                <a:solidFill>
                  <a:srgbClr val="000066"/>
                </a:solidFill>
                <a:latin typeface="Garet"/>
                <a:ea typeface="Garet"/>
                <a:cs typeface="Garet"/>
                <a:sym typeface="Garet"/>
              </a:rPr>
              <a:t>Análisis predictivo para anticipar incidentes y planificar patrullajes.</a:t>
            </a:r>
          </a:p>
        </p:txBody>
      </p:sp>
      <p:sp>
        <p:nvSpPr>
          <p:cNvPr name="TextBox 18" id="18"/>
          <p:cNvSpPr txBox="true"/>
          <p:nvPr/>
        </p:nvSpPr>
        <p:spPr>
          <a:xfrm rot="0">
            <a:off x="1028700" y="3497360"/>
            <a:ext cx="5820689" cy="426720"/>
          </a:xfrm>
          <a:prstGeom prst="rect">
            <a:avLst/>
          </a:prstGeom>
        </p:spPr>
        <p:txBody>
          <a:bodyPr anchor="t" rtlCol="false" tIns="0" lIns="0" bIns="0" rIns="0">
            <a:spAutoFit/>
          </a:bodyPr>
          <a:lstStyle/>
          <a:p>
            <a:pPr algn="just" marL="0" indent="0" lvl="0">
              <a:lnSpc>
                <a:spcPts val="3390"/>
              </a:lnSpc>
              <a:spcBef>
                <a:spcPct val="0"/>
              </a:spcBef>
            </a:pPr>
            <a:r>
              <a:rPr lang="en-US" b="true" sz="3000">
                <a:solidFill>
                  <a:srgbClr val="000066"/>
                </a:solidFill>
                <a:latin typeface="Garet Bold"/>
                <a:ea typeface="Garet Bold"/>
                <a:cs typeface="Garet Bold"/>
                <a:sym typeface="Garet Bold"/>
              </a:rPr>
              <a:t>Resultado Esperado</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6699FF"/>
        </a:solidFill>
      </p:bgPr>
    </p:bg>
    <p:spTree>
      <p:nvGrpSpPr>
        <p:cNvPr id="1" name=""/>
        <p:cNvGrpSpPr/>
        <p:nvPr/>
      </p:nvGrpSpPr>
      <p:grpSpPr>
        <a:xfrm>
          <a:off x="0" y="0"/>
          <a:ext cx="0" cy="0"/>
          <a:chOff x="0" y="0"/>
          <a:chExt cx="0" cy="0"/>
        </a:xfrm>
      </p:grpSpPr>
      <p:grpSp>
        <p:nvGrpSpPr>
          <p:cNvPr name="Group 2" id="2"/>
          <p:cNvGrpSpPr/>
          <p:nvPr/>
        </p:nvGrpSpPr>
        <p:grpSpPr>
          <a:xfrm rot="0">
            <a:off x="188797" y="203992"/>
            <a:ext cx="17910406" cy="9879016"/>
            <a:chOff x="0" y="0"/>
            <a:chExt cx="4717144" cy="2601881"/>
          </a:xfrm>
        </p:grpSpPr>
        <p:sp>
          <p:nvSpPr>
            <p:cNvPr name="Freeform 3" id="3"/>
            <p:cNvSpPr/>
            <p:nvPr/>
          </p:nvSpPr>
          <p:spPr>
            <a:xfrm flipH="false" flipV="false" rot="0">
              <a:off x="0" y="0"/>
              <a:ext cx="4717144" cy="2601881"/>
            </a:xfrm>
            <a:custGeom>
              <a:avLst/>
              <a:gdLst/>
              <a:ahLst/>
              <a:cxnLst/>
              <a:rect r="r" b="b" t="t" l="l"/>
              <a:pathLst>
                <a:path h="2601881" w="4717144">
                  <a:moveTo>
                    <a:pt x="0" y="0"/>
                  </a:moveTo>
                  <a:lnTo>
                    <a:pt x="4717144" y="0"/>
                  </a:lnTo>
                  <a:lnTo>
                    <a:pt x="4717144" y="2601881"/>
                  </a:lnTo>
                  <a:lnTo>
                    <a:pt x="0" y="2601881"/>
                  </a:lnTo>
                  <a:close/>
                </a:path>
              </a:pathLst>
            </a:custGeom>
            <a:solidFill>
              <a:srgbClr val="FFFFFF"/>
            </a:solidFill>
          </p:spPr>
        </p:sp>
        <p:sp>
          <p:nvSpPr>
            <p:cNvPr name="TextBox 4" id="4"/>
            <p:cNvSpPr txBox="true"/>
            <p:nvPr/>
          </p:nvSpPr>
          <p:spPr>
            <a:xfrm>
              <a:off x="0" y="-38100"/>
              <a:ext cx="4717144" cy="263998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1228725"/>
            <a:ext cx="16230600" cy="1016636"/>
          </a:xfrm>
          <a:prstGeom prst="rect">
            <a:avLst/>
          </a:prstGeom>
        </p:spPr>
        <p:txBody>
          <a:bodyPr anchor="t" rtlCol="false" tIns="0" lIns="0" bIns="0" rIns="0">
            <a:spAutoFit/>
          </a:bodyPr>
          <a:lstStyle/>
          <a:p>
            <a:pPr algn="ctr" marL="0" indent="0" lvl="0">
              <a:lnSpc>
                <a:spcPts val="7520"/>
              </a:lnSpc>
              <a:spcBef>
                <a:spcPct val="0"/>
              </a:spcBef>
            </a:pPr>
            <a:r>
              <a:rPr lang="en-US" b="true" sz="8000">
                <a:solidFill>
                  <a:srgbClr val="000066"/>
                </a:solidFill>
                <a:latin typeface="Garet Bold"/>
                <a:ea typeface="Garet Bold"/>
                <a:cs typeface="Garet Bold"/>
                <a:sym typeface="Garet Bold"/>
              </a:rPr>
              <a:t>Conclusión</a:t>
            </a:r>
          </a:p>
        </p:txBody>
      </p:sp>
      <p:grpSp>
        <p:nvGrpSpPr>
          <p:cNvPr name="Group 6" id="6"/>
          <p:cNvGrpSpPr/>
          <p:nvPr/>
        </p:nvGrpSpPr>
        <p:grpSpPr>
          <a:xfrm rot="-2699999">
            <a:off x="-2726595" y="-227420"/>
            <a:ext cx="4906166" cy="4505918"/>
            <a:chOff x="0" y="0"/>
            <a:chExt cx="3397795" cy="3120600"/>
          </a:xfrm>
        </p:grpSpPr>
        <p:sp>
          <p:nvSpPr>
            <p:cNvPr name="Freeform 7" id="7"/>
            <p:cNvSpPr/>
            <p:nvPr/>
          </p:nvSpPr>
          <p:spPr>
            <a:xfrm flipH="false" flipV="false" rot="0">
              <a:off x="0" y="0"/>
              <a:ext cx="3397795" cy="3120600"/>
            </a:xfrm>
            <a:custGeom>
              <a:avLst/>
              <a:gdLst/>
              <a:ahLst/>
              <a:cxnLst/>
              <a:rect r="r" b="b" t="t" l="l"/>
              <a:pathLst>
                <a:path h="3120600" w="3397795">
                  <a:moveTo>
                    <a:pt x="0" y="0"/>
                  </a:moveTo>
                  <a:lnTo>
                    <a:pt x="3397795" y="0"/>
                  </a:lnTo>
                  <a:lnTo>
                    <a:pt x="3397795" y="3120600"/>
                  </a:lnTo>
                  <a:lnTo>
                    <a:pt x="0" y="3120600"/>
                  </a:lnTo>
                  <a:close/>
                </a:path>
              </a:pathLst>
            </a:custGeom>
            <a:solidFill>
              <a:srgbClr val="336699"/>
            </a:solidFill>
          </p:spPr>
        </p:sp>
        <p:sp>
          <p:nvSpPr>
            <p:cNvPr name="TextBox 8" id="8"/>
            <p:cNvSpPr txBox="true"/>
            <p:nvPr/>
          </p:nvSpPr>
          <p:spPr>
            <a:xfrm>
              <a:off x="0" y="-38100"/>
              <a:ext cx="3397795" cy="3158700"/>
            </a:xfrm>
            <a:prstGeom prst="rect">
              <a:avLst/>
            </a:prstGeom>
          </p:spPr>
          <p:txBody>
            <a:bodyPr anchor="ctr" rtlCol="false" tIns="46654" lIns="46654" bIns="46654" rIns="46654"/>
            <a:lstStyle/>
            <a:p>
              <a:pPr algn="ctr">
                <a:lnSpc>
                  <a:spcPts val="1800"/>
                </a:lnSpc>
                <a:spcBef>
                  <a:spcPct val="0"/>
                </a:spcBef>
              </a:pPr>
            </a:p>
          </p:txBody>
        </p:sp>
      </p:grpSp>
      <p:grpSp>
        <p:nvGrpSpPr>
          <p:cNvPr name="Group 9" id="9"/>
          <p:cNvGrpSpPr/>
          <p:nvPr/>
        </p:nvGrpSpPr>
        <p:grpSpPr>
          <a:xfrm rot="-2699999">
            <a:off x="16178849" y="6533689"/>
            <a:ext cx="4906166" cy="4505918"/>
            <a:chOff x="0" y="0"/>
            <a:chExt cx="3397795" cy="3120600"/>
          </a:xfrm>
        </p:grpSpPr>
        <p:sp>
          <p:nvSpPr>
            <p:cNvPr name="Freeform 10" id="10"/>
            <p:cNvSpPr/>
            <p:nvPr/>
          </p:nvSpPr>
          <p:spPr>
            <a:xfrm flipH="false" flipV="false" rot="0">
              <a:off x="0" y="0"/>
              <a:ext cx="3397795" cy="3120600"/>
            </a:xfrm>
            <a:custGeom>
              <a:avLst/>
              <a:gdLst/>
              <a:ahLst/>
              <a:cxnLst/>
              <a:rect r="r" b="b" t="t" l="l"/>
              <a:pathLst>
                <a:path h="3120600" w="3397795">
                  <a:moveTo>
                    <a:pt x="0" y="0"/>
                  </a:moveTo>
                  <a:lnTo>
                    <a:pt x="3397795" y="0"/>
                  </a:lnTo>
                  <a:lnTo>
                    <a:pt x="3397795" y="3120600"/>
                  </a:lnTo>
                  <a:lnTo>
                    <a:pt x="0" y="3120600"/>
                  </a:lnTo>
                  <a:close/>
                </a:path>
              </a:pathLst>
            </a:custGeom>
            <a:solidFill>
              <a:srgbClr val="6699FF"/>
            </a:solidFill>
          </p:spPr>
        </p:sp>
        <p:sp>
          <p:nvSpPr>
            <p:cNvPr name="TextBox 11" id="11"/>
            <p:cNvSpPr txBox="true"/>
            <p:nvPr/>
          </p:nvSpPr>
          <p:spPr>
            <a:xfrm>
              <a:off x="0" y="-38100"/>
              <a:ext cx="3397795" cy="3158700"/>
            </a:xfrm>
            <a:prstGeom prst="rect">
              <a:avLst/>
            </a:prstGeom>
          </p:spPr>
          <p:txBody>
            <a:bodyPr anchor="ctr" rtlCol="false" tIns="46654" lIns="46654" bIns="46654" rIns="46654"/>
            <a:lstStyle/>
            <a:p>
              <a:pPr algn="ctr">
                <a:lnSpc>
                  <a:spcPts val="1800"/>
                </a:lnSpc>
                <a:spcBef>
                  <a:spcPct val="0"/>
                </a:spcBef>
              </a:pPr>
            </a:p>
          </p:txBody>
        </p:sp>
      </p:grpSp>
      <p:sp>
        <p:nvSpPr>
          <p:cNvPr name="Freeform 12" id="12"/>
          <p:cNvSpPr/>
          <p:nvPr/>
        </p:nvSpPr>
        <p:spPr>
          <a:xfrm flipH="false" flipV="false" rot="0">
            <a:off x="517387" y="8781998"/>
            <a:ext cx="3447133" cy="952603"/>
          </a:xfrm>
          <a:custGeom>
            <a:avLst/>
            <a:gdLst/>
            <a:ahLst/>
            <a:cxnLst/>
            <a:rect r="r" b="b" t="t" l="l"/>
            <a:pathLst>
              <a:path h="952603" w="3447133">
                <a:moveTo>
                  <a:pt x="0" y="0"/>
                </a:moveTo>
                <a:lnTo>
                  <a:pt x="3447133" y="0"/>
                </a:lnTo>
                <a:lnTo>
                  <a:pt x="3447133" y="952604"/>
                </a:lnTo>
                <a:lnTo>
                  <a:pt x="0" y="952604"/>
                </a:lnTo>
                <a:lnTo>
                  <a:pt x="0" y="0"/>
                </a:lnTo>
                <a:close/>
              </a:path>
            </a:pathLst>
          </a:custGeom>
          <a:blipFill>
            <a:blip r:embed="rId2"/>
            <a:stretch>
              <a:fillRect l="0" t="0" r="0" b="0"/>
            </a:stretch>
          </a:blipFill>
        </p:spPr>
      </p:sp>
      <p:grpSp>
        <p:nvGrpSpPr>
          <p:cNvPr name="Group 13" id="13"/>
          <p:cNvGrpSpPr/>
          <p:nvPr/>
        </p:nvGrpSpPr>
        <p:grpSpPr>
          <a:xfrm rot="0">
            <a:off x="5692477" y="2883977"/>
            <a:ext cx="6903046" cy="4938472"/>
            <a:chOff x="0" y="0"/>
            <a:chExt cx="1277032" cy="913595"/>
          </a:xfrm>
        </p:grpSpPr>
        <p:sp>
          <p:nvSpPr>
            <p:cNvPr name="Freeform 14" id="14"/>
            <p:cNvSpPr/>
            <p:nvPr/>
          </p:nvSpPr>
          <p:spPr>
            <a:xfrm flipH="false" flipV="false" rot="0">
              <a:off x="0" y="0"/>
              <a:ext cx="1277032" cy="913595"/>
            </a:xfrm>
            <a:custGeom>
              <a:avLst/>
              <a:gdLst/>
              <a:ahLst/>
              <a:cxnLst/>
              <a:rect r="r" b="b" t="t" l="l"/>
              <a:pathLst>
                <a:path h="913595" w="1277032">
                  <a:moveTo>
                    <a:pt x="0" y="0"/>
                  </a:moveTo>
                  <a:lnTo>
                    <a:pt x="1277032" y="0"/>
                  </a:lnTo>
                  <a:lnTo>
                    <a:pt x="1277032" y="913595"/>
                  </a:lnTo>
                  <a:lnTo>
                    <a:pt x="0" y="913595"/>
                  </a:lnTo>
                  <a:close/>
                </a:path>
              </a:pathLst>
            </a:custGeom>
            <a:solidFill>
              <a:srgbClr val="000066"/>
            </a:solidFill>
          </p:spPr>
        </p:sp>
        <p:sp>
          <p:nvSpPr>
            <p:cNvPr name="TextBox 15" id="15"/>
            <p:cNvSpPr txBox="true"/>
            <p:nvPr/>
          </p:nvSpPr>
          <p:spPr>
            <a:xfrm>
              <a:off x="0" y="-38100"/>
              <a:ext cx="1277032" cy="95169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6243043" y="3841456"/>
            <a:ext cx="5801914" cy="3042565"/>
          </a:xfrm>
          <a:prstGeom prst="rect">
            <a:avLst/>
          </a:prstGeom>
        </p:spPr>
        <p:txBody>
          <a:bodyPr anchor="t" rtlCol="false" tIns="0" lIns="0" bIns="0" rIns="0">
            <a:spAutoFit/>
          </a:bodyPr>
          <a:lstStyle/>
          <a:p>
            <a:pPr algn="ctr">
              <a:lnSpc>
                <a:spcPts val="3056"/>
              </a:lnSpc>
            </a:pPr>
            <a:r>
              <a:rPr lang="en-US" sz="2705">
                <a:solidFill>
                  <a:srgbClr val="FFFFFF"/>
                </a:solidFill>
                <a:latin typeface="Garet"/>
                <a:ea typeface="Garet"/>
                <a:cs typeface="Garet"/>
                <a:sym typeface="Garet"/>
              </a:rPr>
              <a:t>La implementación de este sistema permitirá una respuesta rápida y coordinada de los vehículos de seguridad ante las denuncias ciudadanas, mejorando significativamente la seguridad en la comuna de San Bernardo.</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6699FF"/>
        </a:solidFill>
      </p:bgPr>
    </p:bg>
    <p:spTree>
      <p:nvGrpSpPr>
        <p:cNvPr id="1" name=""/>
        <p:cNvGrpSpPr/>
        <p:nvPr/>
      </p:nvGrpSpPr>
      <p:grpSpPr>
        <a:xfrm>
          <a:off x="0" y="0"/>
          <a:ext cx="0" cy="0"/>
          <a:chOff x="0" y="0"/>
          <a:chExt cx="0" cy="0"/>
        </a:xfrm>
      </p:grpSpPr>
      <p:grpSp>
        <p:nvGrpSpPr>
          <p:cNvPr name="Group 2" id="2"/>
          <p:cNvGrpSpPr/>
          <p:nvPr/>
        </p:nvGrpSpPr>
        <p:grpSpPr>
          <a:xfrm rot="0">
            <a:off x="377594" y="203992"/>
            <a:ext cx="17910406" cy="9879016"/>
            <a:chOff x="0" y="0"/>
            <a:chExt cx="4717144" cy="2601881"/>
          </a:xfrm>
        </p:grpSpPr>
        <p:sp>
          <p:nvSpPr>
            <p:cNvPr name="Freeform 3" id="3"/>
            <p:cNvSpPr/>
            <p:nvPr/>
          </p:nvSpPr>
          <p:spPr>
            <a:xfrm flipH="false" flipV="false" rot="0">
              <a:off x="0" y="0"/>
              <a:ext cx="4717144" cy="2601881"/>
            </a:xfrm>
            <a:custGeom>
              <a:avLst/>
              <a:gdLst/>
              <a:ahLst/>
              <a:cxnLst/>
              <a:rect r="r" b="b" t="t" l="l"/>
              <a:pathLst>
                <a:path h="2601881" w="4717144">
                  <a:moveTo>
                    <a:pt x="0" y="0"/>
                  </a:moveTo>
                  <a:lnTo>
                    <a:pt x="4717144" y="0"/>
                  </a:lnTo>
                  <a:lnTo>
                    <a:pt x="4717144" y="2601881"/>
                  </a:lnTo>
                  <a:lnTo>
                    <a:pt x="0" y="2601881"/>
                  </a:lnTo>
                  <a:close/>
                </a:path>
              </a:pathLst>
            </a:custGeom>
            <a:solidFill>
              <a:srgbClr val="FFFFFF"/>
            </a:solidFill>
          </p:spPr>
        </p:sp>
        <p:sp>
          <p:nvSpPr>
            <p:cNvPr name="TextBox 4" id="4"/>
            <p:cNvSpPr txBox="true"/>
            <p:nvPr/>
          </p:nvSpPr>
          <p:spPr>
            <a:xfrm>
              <a:off x="0" y="-38100"/>
              <a:ext cx="4717144" cy="263998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4179" y="4778818"/>
            <a:ext cx="4848730" cy="3712575"/>
            <a:chOff x="0" y="0"/>
            <a:chExt cx="1277032" cy="977798"/>
          </a:xfrm>
        </p:grpSpPr>
        <p:sp>
          <p:nvSpPr>
            <p:cNvPr name="Freeform 6" id="6"/>
            <p:cNvSpPr/>
            <p:nvPr/>
          </p:nvSpPr>
          <p:spPr>
            <a:xfrm flipH="false" flipV="false" rot="0">
              <a:off x="0" y="0"/>
              <a:ext cx="1277032" cy="977798"/>
            </a:xfrm>
            <a:custGeom>
              <a:avLst/>
              <a:gdLst/>
              <a:ahLst/>
              <a:cxnLst/>
              <a:rect r="r" b="b" t="t" l="l"/>
              <a:pathLst>
                <a:path h="977798" w="1277032">
                  <a:moveTo>
                    <a:pt x="0" y="0"/>
                  </a:moveTo>
                  <a:lnTo>
                    <a:pt x="1277032" y="0"/>
                  </a:lnTo>
                  <a:lnTo>
                    <a:pt x="1277032" y="977798"/>
                  </a:lnTo>
                  <a:lnTo>
                    <a:pt x="0" y="977798"/>
                  </a:lnTo>
                  <a:close/>
                </a:path>
              </a:pathLst>
            </a:custGeom>
            <a:solidFill>
              <a:srgbClr val="000066"/>
            </a:solidFill>
          </p:spPr>
        </p:sp>
        <p:sp>
          <p:nvSpPr>
            <p:cNvPr name="TextBox 7" id="7"/>
            <p:cNvSpPr txBox="true"/>
            <p:nvPr/>
          </p:nvSpPr>
          <p:spPr>
            <a:xfrm>
              <a:off x="0" y="-38100"/>
              <a:ext cx="1277032" cy="101589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719635" y="4778818"/>
            <a:ext cx="4848730" cy="3712575"/>
            <a:chOff x="0" y="0"/>
            <a:chExt cx="1277032" cy="977798"/>
          </a:xfrm>
        </p:grpSpPr>
        <p:sp>
          <p:nvSpPr>
            <p:cNvPr name="Freeform 9" id="9"/>
            <p:cNvSpPr/>
            <p:nvPr/>
          </p:nvSpPr>
          <p:spPr>
            <a:xfrm flipH="false" flipV="false" rot="0">
              <a:off x="0" y="0"/>
              <a:ext cx="1277032" cy="977798"/>
            </a:xfrm>
            <a:custGeom>
              <a:avLst/>
              <a:gdLst/>
              <a:ahLst/>
              <a:cxnLst/>
              <a:rect r="r" b="b" t="t" l="l"/>
              <a:pathLst>
                <a:path h="977798" w="1277032">
                  <a:moveTo>
                    <a:pt x="0" y="0"/>
                  </a:moveTo>
                  <a:lnTo>
                    <a:pt x="1277032" y="0"/>
                  </a:lnTo>
                  <a:lnTo>
                    <a:pt x="1277032" y="977798"/>
                  </a:lnTo>
                  <a:lnTo>
                    <a:pt x="0" y="977798"/>
                  </a:lnTo>
                  <a:close/>
                </a:path>
              </a:pathLst>
            </a:custGeom>
            <a:solidFill>
              <a:srgbClr val="000066"/>
            </a:solidFill>
          </p:spPr>
        </p:sp>
        <p:sp>
          <p:nvSpPr>
            <p:cNvPr name="TextBox 10" id="10"/>
            <p:cNvSpPr txBox="true"/>
            <p:nvPr/>
          </p:nvSpPr>
          <p:spPr>
            <a:xfrm>
              <a:off x="0" y="-38100"/>
              <a:ext cx="1277032" cy="101589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028700" y="1849997"/>
            <a:ext cx="16230600" cy="1016636"/>
          </a:xfrm>
          <a:prstGeom prst="rect">
            <a:avLst/>
          </a:prstGeom>
        </p:spPr>
        <p:txBody>
          <a:bodyPr anchor="t" rtlCol="false" tIns="0" lIns="0" bIns="0" rIns="0">
            <a:spAutoFit/>
          </a:bodyPr>
          <a:lstStyle/>
          <a:p>
            <a:pPr algn="ctr" marL="0" indent="0" lvl="0">
              <a:lnSpc>
                <a:spcPts val="7520"/>
              </a:lnSpc>
              <a:spcBef>
                <a:spcPct val="0"/>
              </a:spcBef>
            </a:pPr>
            <a:r>
              <a:rPr lang="en-US" b="true" sz="8000">
                <a:solidFill>
                  <a:srgbClr val="000066"/>
                </a:solidFill>
                <a:latin typeface="Garet Bold"/>
                <a:ea typeface="Garet Bold"/>
                <a:cs typeface="Garet Bold"/>
                <a:sym typeface="Garet Bold"/>
              </a:rPr>
              <a:t>Reflexión</a:t>
            </a:r>
          </a:p>
        </p:txBody>
      </p:sp>
      <p:sp>
        <p:nvSpPr>
          <p:cNvPr name="TextBox 12" id="12"/>
          <p:cNvSpPr txBox="true"/>
          <p:nvPr/>
        </p:nvSpPr>
        <p:spPr>
          <a:xfrm rot="0">
            <a:off x="2110900" y="6031068"/>
            <a:ext cx="4075290" cy="2131442"/>
          </a:xfrm>
          <a:prstGeom prst="rect">
            <a:avLst/>
          </a:prstGeom>
        </p:spPr>
        <p:txBody>
          <a:bodyPr anchor="t" rtlCol="false" tIns="0" lIns="0" bIns="0" rIns="0">
            <a:spAutoFit/>
          </a:bodyPr>
          <a:lstStyle/>
          <a:p>
            <a:pPr algn="ctr">
              <a:lnSpc>
                <a:spcPts val="2147"/>
              </a:lnSpc>
            </a:pPr>
            <a:r>
              <a:rPr lang="en-US" sz="1900">
                <a:solidFill>
                  <a:srgbClr val="FFFFFF"/>
                </a:solidFill>
                <a:latin typeface="Garet"/>
                <a:ea typeface="Garet"/>
                <a:cs typeface="Garet"/>
                <a:sym typeface="Garet"/>
              </a:rPr>
              <a:t>Este proyecto será un desafío integral el cual nos permitirá comprender e implementar distintas soluciones tecnológicas, donde priorizamos funcionalidades tangibles, además de contar con feedback de los usuarios.</a:t>
            </a:r>
          </a:p>
        </p:txBody>
      </p:sp>
      <p:sp>
        <p:nvSpPr>
          <p:cNvPr name="TextBox 13" id="13"/>
          <p:cNvSpPr txBox="true"/>
          <p:nvPr/>
        </p:nvSpPr>
        <p:spPr>
          <a:xfrm rot="0">
            <a:off x="7106355" y="6031068"/>
            <a:ext cx="4075290" cy="2131442"/>
          </a:xfrm>
          <a:prstGeom prst="rect">
            <a:avLst/>
          </a:prstGeom>
        </p:spPr>
        <p:txBody>
          <a:bodyPr anchor="t" rtlCol="false" tIns="0" lIns="0" bIns="0" rIns="0">
            <a:spAutoFit/>
          </a:bodyPr>
          <a:lstStyle/>
          <a:p>
            <a:pPr algn="ctr">
              <a:lnSpc>
                <a:spcPts val="2147"/>
              </a:lnSpc>
            </a:pPr>
            <a:r>
              <a:rPr lang="en-US" sz="1900">
                <a:solidFill>
                  <a:srgbClr val="FFFFFF"/>
                </a:solidFill>
                <a:latin typeface="Garet"/>
                <a:ea typeface="Garet"/>
                <a:cs typeface="Garet"/>
                <a:sym typeface="Garet"/>
              </a:rPr>
              <a:t>Considero que este proyecto seria algo factible de desarrollar, además de que ayudaría a reducir los tiempos de respuesta, como también me ayudara a profundizar en el desarrollo de páginas web y aplicaciones móviles, </a:t>
            </a:r>
          </a:p>
        </p:txBody>
      </p:sp>
      <p:sp>
        <p:nvSpPr>
          <p:cNvPr name="TextBox 14" id="14"/>
          <p:cNvSpPr txBox="true"/>
          <p:nvPr/>
        </p:nvSpPr>
        <p:spPr>
          <a:xfrm rot="0">
            <a:off x="2110900" y="5309901"/>
            <a:ext cx="4075290" cy="426720"/>
          </a:xfrm>
          <a:prstGeom prst="rect">
            <a:avLst/>
          </a:prstGeom>
        </p:spPr>
        <p:txBody>
          <a:bodyPr anchor="t" rtlCol="false" tIns="0" lIns="0" bIns="0" rIns="0">
            <a:spAutoFit/>
          </a:bodyPr>
          <a:lstStyle/>
          <a:p>
            <a:pPr algn="ctr">
              <a:lnSpc>
                <a:spcPts val="3390"/>
              </a:lnSpc>
            </a:pPr>
            <a:r>
              <a:rPr lang="en-US" sz="3000" b="true">
                <a:solidFill>
                  <a:srgbClr val="FFFFFF"/>
                </a:solidFill>
                <a:latin typeface="Garet Bold"/>
                <a:ea typeface="Garet Bold"/>
                <a:cs typeface="Garet Bold"/>
                <a:sym typeface="Garet Bold"/>
              </a:rPr>
              <a:t>Jose Acevedo</a:t>
            </a:r>
          </a:p>
        </p:txBody>
      </p:sp>
      <p:sp>
        <p:nvSpPr>
          <p:cNvPr name="TextBox 15" id="15"/>
          <p:cNvSpPr txBox="true"/>
          <p:nvPr/>
        </p:nvSpPr>
        <p:spPr>
          <a:xfrm rot="0">
            <a:off x="7106355" y="5309901"/>
            <a:ext cx="4075290" cy="426720"/>
          </a:xfrm>
          <a:prstGeom prst="rect">
            <a:avLst/>
          </a:prstGeom>
        </p:spPr>
        <p:txBody>
          <a:bodyPr anchor="t" rtlCol="false" tIns="0" lIns="0" bIns="0" rIns="0">
            <a:spAutoFit/>
          </a:bodyPr>
          <a:lstStyle/>
          <a:p>
            <a:pPr algn="ctr">
              <a:lnSpc>
                <a:spcPts val="3390"/>
              </a:lnSpc>
            </a:pPr>
            <a:r>
              <a:rPr lang="en-US" sz="3000" b="true">
                <a:solidFill>
                  <a:srgbClr val="FFFFFF"/>
                </a:solidFill>
                <a:latin typeface="Garet Bold"/>
                <a:ea typeface="Garet Bold"/>
                <a:cs typeface="Garet Bold"/>
                <a:sym typeface="Garet Bold"/>
              </a:rPr>
              <a:t>Benjamín</a:t>
            </a:r>
            <a:r>
              <a:rPr lang="en-US" sz="3000" b="true">
                <a:solidFill>
                  <a:srgbClr val="FFFFFF"/>
                </a:solidFill>
                <a:latin typeface="Garet Bold"/>
                <a:ea typeface="Garet Bold"/>
                <a:cs typeface="Garet Bold"/>
                <a:sym typeface="Garet Bold"/>
              </a:rPr>
              <a:t> Cerón</a:t>
            </a:r>
          </a:p>
        </p:txBody>
      </p:sp>
      <p:grpSp>
        <p:nvGrpSpPr>
          <p:cNvPr name="Group 16" id="16"/>
          <p:cNvGrpSpPr/>
          <p:nvPr/>
        </p:nvGrpSpPr>
        <p:grpSpPr>
          <a:xfrm rot="0">
            <a:off x="11715090" y="4778818"/>
            <a:ext cx="4848730" cy="3712575"/>
            <a:chOff x="0" y="0"/>
            <a:chExt cx="1277032" cy="977798"/>
          </a:xfrm>
        </p:grpSpPr>
        <p:sp>
          <p:nvSpPr>
            <p:cNvPr name="Freeform 17" id="17"/>
            <p:cNvSpPr/>
            <p:nvPr/>
          </p:nvSpPr>
          <p:spPr>
            <a:xfrm flipH="false" flipV="false" rot="0">
              <a:off x="0" y="0"/>
              <a:ext cx="1277032" cy="977798"/>
            </a:xfrm>
            <a:custGeom>
              <a:avLst/>
              <a:gdLst/>
              <a:ahLst/>
              <a:cxnLst/>
              <a:rect r="r" b="b" t="t" l="l"/>
              <a:pathLst>
                <a:path h="977798" w="1277032">
                  <a:moveTo>
                    <a:pt x="0" y="0"/>
                  </a:moveTo>
                  <a:lnTo>
                    <a:pt x="1277032" y="0"/>
                  </a:lnTo>
                  <a:lnTo>
                    <a:pt x="1277032" y="977798"/>
                  </a:lnTo>
                  <a:lnTo>
                    <a:pt x="0" y="977798"/>
                  </a:lnTo>
                  <a:close/>
                </a:path>
              </a:pathLst>
            </a:custGeom>
            <a:solidFill>
              <a:srgbClr val="000066"/>
            </a:solidFill>
          </p:spPr>
        </p:sp>
        <p:sp>
          <p:nvSpPr>
            <p:cNvPr name="TextBox 18" id="18"/>
            <p:cNvSpPr txBox="true"/>
            <p:nvPr/>
          </p:nvSpPr>
          <p:spPr>
            <a:xfrm>
              <a:off x="0" y="-38100"/>
              <a:ext cx="1277032" cy="1015898"/>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2101811" y="6031068"/>
            <a:ext cx="4075290" cy="2131442"/>
          </a:xfrm>
          <a:prstGeom prst="rect">
            <a:avLst/>
          </a:prstGeom>
        </p:spPr>
        <p:txBody>
          <a:bodyPr anchor="t" rtlCol="false" tIns="0" lIns="0" bIns="0" rIns="0">
            <a:spAutoFit/>
          </a:bodyPr>
          <a:lstStyle/>
          <a:p>
            <a:pPr algn="ctr">
              <a:lnSpc>
                <a:spcPts val="2147"/>
              </a:lnSpc>
            </a:pPr>
            <a:r>
              <a:rPr lang="en-US" sz="1900">
                <a:solidFill>
                  <a:srgbClr val="FFFFFF"/>
                </a:solidFill>
                <a:latin typeface="Garet"/>
                <a:ea typeface="Garet"/>
                <a:cs typeface="Garet"/>
                <a:sym typeface="Garet"/>
              </a:rPr>
              <a:t>El proyecto me ayudo en el aprendizaje en documentación técnica y gestión de requisitos, esencial para asegurar que el sistema cumpla con las expectativas tanto técnicas como operativas de la municipalidad.</a:t>
            </a:r>
          </a:p>
        </p:txBody>
      </p:sp>
      <p:sp>
        <p:nvSpPr>
          <p:cNvPr name="TextBox 20" id="20"/>
          <p:cNvSpPr txBox="true"/>
          <p:nvPr/>
        </p:nvSpPr>
        <p:spPr>
          <a:xfrm rot="0">
            <a:off x="12101811" y="5309901"/>
            <a:ext cx="4075290" cy="426720"/>
          </a:xfrm>
          <a:prstGeom prst="rect">
            <a:avLst/>
          </a:prstGeom>
        </p:spPr>
        <p:txBody>
          <a:bodyPr anchor="t" rtlCol="false" tIns="0" lIns="0" bIns="0" rIns="0">
            <a:spAutoFit/>
          </a:bodyPr>
          <a:lstStyle/>
          <a:p>
            <a:pPr algn="ctr">
              <a:lnSpc>
                <a:spcPts val="3390"/>
              </a:lnSpc>
            </a:pPr>
            <a:r>
              <a:rPr lang="en-US" sz="3000" b="true">
                <a:solidFill>
                  <a:srgbClr val="FFFFFF"/>
                </a:solidFill>
                <a:latin typeface="Garet Bold"/>
                <a:ea typeface="Garet Bold"/>
                <a:cs typeface="Garet Bold"/>
                <a:sym typeface="Garet Bold"/>
              </a:rPr>
              <a:t>Sebastian Reveco</a:t>
            </a:r>
          </a:p>
        </p:txBody>
      </p:sp>
      <p:grpSp>
        <p:nvGrpSpPr>
          <p:cNvPr name="Group 21" id="21"/>
          <p:cNvGrpSpPr/>
          <p:nvPr/>
        </p:nvGrpSpPr>
        <p:grpSpPr>
          <a:xfrm rot="-2699999">
            <a:off x="-3089558" y="2284284"/>
            <a:ext cx="4906166" cy="4505918"/>
            <a:chOff x="0" y="0"/>
            <a:chExt cx="3397795" cy="3120600"/>
          </a:xfrm>
        </p:grpSpPr>
        <p:sp>
          <p:nvSpPr>
            <p:cNvPr name="Freeform 22" id="22"/>
            <p:cNvSpPr/>
            <p:nvPr/>
          </p:nvSpPr>
          <p:spPr>
            <a:xfrm flipH="false" flipV="false" rot="0">
              <a:off x="0" y="0"/>
              <a:ext cx="3397795" cy="3120600"/>
            </a:xfrm>
            <a:custGeom>
              <a:avLst/>
              <a:gdLst/>
              <a:ahLst/>
              <a:cxnLst/>
              <a:rect r="r" b="b" t="t" l="l"/>
              <a:pathLst>
                <a:path h="3120600" w="3397795">
                  <a:moveTo>
                    <a:pt x="0" y="0"/>
                  </a:moveTo>
                  <a:lnTo>
                    <a:pt x="3397795" y="0"/>
                  </a:lnTo>
                  <a:lnTo>
                    <a:pt x="3397795" y="3120600"/>
                  </a:lnTo>
                  <a:lnTo>
                    <a:pt x="0" y="3120600"/>
                  </a:lnTo>
                  <a:close/>
                </a:path>
              </a:pathLst>
            </a:custGeom>
            <a:solidFill>
              <a:srgbClr val="6699FF"/>
            </a:solidFill>
          </p:spPr>
        </p:sp>
        <p:sp>
          <p:nvSpPr>
            <p:cNvPr name="TextBox 23" id="23"/>
            <p:cNvSpPr txBox="true"/>
            <p:nvPr/>
          </p:nvSpPr>
          <p:spPr>
            <a:xfrm>
              <a:off x="0" y="-38100"/>
              <a:ext cx="3397795" cy="3158700"/>
            </a:xfrm>
            <a:prstGeom prst="rect">
              <a:avLst/>
            </a:prstGeom>
          </p:spPr>
          <p:txBody>
            <a:bodyPr anchor="ctr" rtlCol="false" tIns="46654" lIns="46654" bIns="46654" rIns="46654"/>
            <a:lstStyle/>
            <a:p>
              <a:pPr algn="ctr">
                <a:lnSpc>
                  <a:spcPts val="1800"/>
                </a:lnSpc>
                <a:spcBef>
                  <a:spcPct val="0"/>
                </a:spcBef>
              </a:pPr>
            </a:p>
          </p:txBody>
        </p:sp>
      </p:grpSp>
      <p:grpSp>
        <p:nvGrpSpPr>
          <p:cNvPr name="Group 24" id="24"/>
          <p:cNvGrpSpPr/>
          <p:nvPr/>
        </p:nvGrpSpPr>
        <p:grpSpPr>
          <a:xfrm rot="-2699999">
            <a:off x="16574543" y="-364103"/>
            <a:ext cx="3426914" cy="3147344"/>
            <a:chOff x="0" y="0"/>
            <a:chExt cx="2373330" cy="2179712"/>
          </a:xfrm>
        </p:grpSpPr>
        <p:sp>
          <p:nvSpPr>
            <p:cNvPr name="Freeform 25" id="25"/>
            <p:cNvSpPr/>
            <p:nvPr/>
          </p:nvSpPr>
          <p:spPr>
            <a:xfrm flipH="false" flipV="false" rot="0">
              <a:off x="0" y="0"/>
              <a:ext cx="2373330" cy="2179712"/>
            </a:xfrm>
            <a:custGeom>
              <a:avLst/>
              <a:gdLst/>
              <a:ahLst/>
              <a:cxnLst/>
              <a:rect r="r" b="b" t="t" l="l"/>
              <a:pathLst>
                <a:path h="2179712" w="2373330">
                  <a:moveTo>
                    <a:pt x="0" y="0"/>
                  </a:moveTo>
                  <a:lnTo>
                    <a:pt x="2373330" y="0"/>
                  </a:lnTo>
                  <a:lnTo>
                    <a:pt x="2373330" y="2179712"/>
                  </a:lnTo>
                  <a:lnTo>
                    <a:pt x="0" y="2179712"/>
                  </a:lnTo>
                  <a:close/>
                </a:path>
              </a:pathLst>
            </a:custGeom>
            <a:solidFill>
              <a:srgbClr val="6699FF"/>
            </a:solidFill>
          </p:spPr>
        </p:sp>
        <p:sp>
          <p:nvSpPr>
            <p:cNvPr name="TextBox 26" id="26"/>
            <p:cNvSpPr txBox="true"/>
            <p:nvPr/>
          </p:nvSpPr>
          <p:spPr>
            <a:xfrm>
              <a:off x="0" y="-38100"/>
              <a:ext cx="2373330" cy="2217812"/>
            </a:xfrm>
            <a:prstGeom prst="rect">
              <a:avLst/>
            </a:prstGeom>
          </p:spPr>
          <p:txBody>
            <a:bodyPr anchor="ctr" rtlCol="false" tIns="46654" lIns="46654" bIns="46654" rIns="46654"/>
            <a:lstStyle/>
            <a:p>
              <a:pPr algn="ctr">
                <a:lnSpc>
                  <a:spcPts val="1800"/>
                </a:lnSpc>
                <a:spcBef>
                  <a:spcPct val="0"/>
                </a:spcBef>
              </a:pPr>
            </a:p>
          </p:txBody>
        </p:sp>
      </p:grpSp>
      <p:grpSp>
        <p:nvGrpSpPr>
          <p:cNvPr name="Group 27" id="27"/>
          <p:cNvGrpSpPr/>
          <p:nvPr/>
        </p:nvGrpSpPr>
        <p:grpSpPr>
          <a:xfrm rot="-2699999">
            <a:off x="1392467" y="1419794"/>
            <a:ext cx="1849722" cy="1795069"/>
            <a:chOff x="0" y="0"/>
            <a:chExt cx="1281036" cy="1243186"/>
          </a:xfrm>
        </p:grpSpPr>
        <p:sp>
          <p:nvSpPr>
            <p:cNvPr name="Freeform 28" id="28"/>
            <p:cNvSpPr/>
            <p:nvPr/>
          </p:nvSpPr>
          <p:spPr>
            <a:xfrm flipH="false" flipV="false" rot="0">
              <a:off x="0" y="0"/>
              <a:ext cx="1281036" cy="1243186"/>
            </a:xfrm>
            <a:custGeom>
              <a:avLst/>
              <a:gdLst/>
              <a:ahLst/>
              <a:cxnLst/>
              <a:rect r="r" b="b" t="t" l="l"/>
              <a:pathLst>
                <a:path h="1243186" w="1281036">
                  <a:moveTo>
                    <a:pt x="0" y="0"/>
                  </a:moveTo>
                  <a:lnTo>
                    <a:pt x="1281036" y="0"/>
                  </a:lnTo>
                  <a:lnTo>
                    <a:pt x="1281036" y="1243186"/>
                  </a:lnTo>
                  <a:lnTo>
                    <a:pt x="0" y="1243186"/>
                  </a:lnTo>
                  <a:close/>
                </a:path>
              </a:pathLst>
            </a:custGeom>
            <a:solidFill>
              <a:srgbClr val="336699"/>
            </a:solidFill>
          </p:spPr>
        </p:sp>
        <p:sp>
          <p:nvSpPr>
            <p:cNvPr name="TextBox 29" id="29"/>
            <p:cNvSpPr txBox="true"/>
            <p:nvPr/>
          </p:nvSpPr>
          <p:spPr>
            <a:xfrm>
              <a:off x="0" y="-38100"/>
              <a:ext cx="1281036" cy="1281286"/>
            </a:xfrm>
            <a:prstGeom prst="rect">
              <a:avLst/>
            </a:prstGeom>
          </p:spPr>
          <p:txBody>
            <a:bodyPr anchor="ctr" rtlCol="false" tIns="46654" lIns="46654" bIns="46654" rIns="46654"/>
            <a:lstStyle/>
            <a:p>
              <a:pPr algn="ctr">
                <a:lnSpc>
                  <a:spcPts val="1800"/>
                </a:lnSpc>
                <a:spcBef>
                  <a:spcPct val="0"/>
                </a:spcBef>
              </a:pPr>
            </a:p>
          </p:txBody>
        </p:sp>
      </p:grpSp>
      <p:grpSp>
        <p:nvGrpSpPr>
          <p:cNvPr name="Group 30" id="30"/>
          <p:cNvGrpSpPr/>
          <p:nvPr/>
        </p:nvGrpSpPr>
        <p:grpSpPr>
          <a:xfrm rot="-2699999">
            <a:off x="15511370" y="1992562"/>
            <a:ext cx="1118730" cy="1085676"/>
            <a:chOff x="0" y="0"/>
            <a:chExt cx="774783" cy="751892"/>
          </a:xfrm>
        </p:grpSpPr>
        <p:sp>
          <p:nvSpPr>
            <p:cNvPr name="Freeform 31" id="31"/>
            <p:cNvSpPr/>
            <p:nvPr/>
          </p:nvSpPr>
          <p:spPr>
            <a:xfrm flipH="false" flipV="false" rot="0">
              <a:off x="0" y="0"/>
              <a:ext cx="774783" cy="751892"/>
            </a:xfrm>
            <a:custGeom>
              <a:avLst/>
              <a:gdLst/>
              <a:ahLst/>
              <a:cxnLst/>
              <a:rect r="r" b="b" t="t" l="l"/>
              <a:pathLst>
                <a:path h="751892" w="774783">
                  <a:moveTo>
                    <a:pt x="0" y="0"/>
                  </a:moveTo>
                  <a:lnTo>
                    <a:pt x="774783" y="0"/>
                  </a:lnTo>
                  <a:lnTo>
                    <a:pt x="774783" y="751892"/>
                  </a:lnTo>
                  <a:lnTo>
                    <a:pt x="0" y="751892"/>
                  </a:lnTo>
                  <a:close/>
                </a:path>
              </a:pathLst>
            </a:custGeom>
            <a:solidFill>
              <a:srgbClr val="000066"/>
            </a:solidFill>
          </p:spPr>
        </p:sp>
        <p:sp>
          <p:nvSpPr>
            <p:cNvPr name="TextBox 32" id="32"/>
            <p:cNvSpPr txBox="true"/>
            <p:nvPr/>
          </p:nvSpPr>
          <p:spPr>
            <a:xfrm>
              <a:off x="0" y="-38100"/>
              <a:ext cx="774783" cy="789992"/>
            </a:xfrm>
            <a:prstGeom prst="rect">
              <a:avLst/>
            </a:prstGeom>
          </p:spPr>
          <p:txBody>
            <a:bodyPr anchor="ctr" rtlCol="false" tIns="46654" lIns="46654" bIns="46654" rIns="46654"/>
            <a:lstStyle/>
            <a:p>
              <a:pPr algn="ctr">
                <a:lnSpc>
                  <a:spcPts val="1800"/>
                </a:lnSpc>
                <a:spcBef>
                  <a:spcPct val="0"/>
                </a:spcBef>
              </a:pPr>
            </a:p>
          </p:txBody>
        </p:sp>
      </p:grpSp>
      <p:sp>
        <p:nvSpPr>
          <p:cNvPr name="Freeform 33" id="33"/>
          <p:cNvSpPr/>
          <p:nvPr/>
        </p:nvSpPr>
        <p:spPr>
          <a:xfrm flipH="false" flipV="false" rot="0">
            <a:off x="517387" y="8781998"/>
            <a:ext cx="3447133" cy="952603"/>
          </a:xfrm>
          <a:custGeom>
            <a:avLst/>
            <a:gdLst/>
            <a:ahLst/>
            <a:cxnLst/>
            <a:rect r="r" b="b" t="t" l="l"/>
            <a:pathLst>
              <a:path h="952603" w="3447133">
                <a:moveTo>
                  <a:pt x="0" y="0"/>
                </a:moveTo>
                <a:lnTo>
                  <a:pt x="3447133" y="0"/>
                </a:lnTo>
                <a:lnTo>
                  <a:pt x="3447133" y="952604"/>
                </a:lnTo>
                <a:lnTo>
                  <a:pt x="0" y="952604"/>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6699FF"/>
        </a:solidFill>
      </p:bgPr>
    </p:bg>
    <p:spTree>
      <p:nvGrpSpPr>
        <p:cNvPr id="1" name=""/>
        <p:cNvGrpSpPr/>
        <p:nvPr/>
      </p:nvGrpSpPr>
      <p:grpSpPr>
        <a:xfrm>
          <a:off x="0" y="0"/>
          <a:ext cx="0" cy="0"/>
          <a:chOff x="0" y="0"/>
          <a:chExt cx="0" cy="0"/>
        </a:xfrm>
      </p:grpSpPr>
      <p:grpSp>
        <p:nvGrpSpPr>
          <p:cNvPr name="Group 2" id="2"/>
          <p:cNvGrpSpPr/>
          <p:nvPr/>
        </p:nvGrpSpPr>
        <p:grpSpPr>
          <a:xfrm rot="0">
            <a:off x="169931" y="242092"/>
            <a:ext cx="17910406" cy="9879016"/>
            <a:chOff x="0" y="0"/>
            <a:chExt cx="4717144" cy="2601881"/>
          </a:xfrm>
        </p:grpSpPr>
        <p:sp>
          <p:nvSpPr>
            <p:cNvPr name="Freeform 3" id="3"/>
            <p:cNvSpPr/>
            <p:nvPr/>
          </p:nvSpPr>
          <p:spPr>
            <a:xfrm flipH="false" flipV="false" rot="0">
              <a:off x="0" y="0"/>
              <a:ext cx="4717144" cy="2601881"/>
            </a:xfrm>
            <a:custGeom>
              <a:avLst/>
              <a:gdLst/>
              <a:ahLst/>
              <a:cxnLst/>
              <a:rect r="r" b="b" t="t" l="l"/>
              <a:pathLst>
                <a:path h="2601881" w="4717144">
                  <a:moveTo>
                    <a:pt x="0" y="0"/>
                  </a:moveTo>
                  <a:lnTo>
                    <a:pt x="4717144" y="0"/>
                  </a:lnTo>
                  <a:lnTo>
                    <a:pt x="4717144" y="2601881"/>
                  </a:lnTo>
                  <a:lnTo>
                    <a:pt x="0" y="2601881"/>
                  </a:lnTo>
                  <a:close/>
                </a:path>
              </a:pathLst>
            </a:custGeom>
            <a:solidFill>
              <a:srgbClr val="FFFFFF"/>
            </a:solidFill>
          </p:spPr>
        </p:sp>
        <p:sp>
          <p:nvSpPr>
            <p:cNvPr name="TextBox 4" id="4"/>
            <p:cNvSpPr txBox="true"/>
            <p:nvPr/>
          </p:nvSpPr>
          <p:spPr>
            <a:xfrm>
              <a:off x="0" y="-38100"/>
              <a:ext cx="4717144" cy="263998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2699999">
            <a:off x="15264668" y="-2600781"/>
            <a:ext cx="6841814" cy="6283654"/>
            <a:chOff x="0" y="0"/>
            <a:chExt cx="3397795" cy="3120600"/>
          </a:xfrm>
        </p:grpSpPr>
        <p:sp>
          <p:nvSpPr>
            <p:cNvPr name="Freeform 6" id="6"/>
            <p:cNvSpPr/>
            <p:nvPr/>
          </p:nvSpPr>
          <p:spPr>
            <a:xfrm flipH="false" flipV="false" rot="0">
              <a:off x="0" y="0"/>
              <a:ext cx="3397795" cy="3120600"/>
            </a:xfrm>
            <a:custGeom>
              <a:avLst/>
              <a:gdLst/>
              <a:ahLst/>
              <a:cxnLst/>
              <a:rect r="r" b="b" t="t" l="l"/>
              <a:pathLst>
                <a:path h="3120600" w="3397795">
                  <a:moveTo>
                    <a:pt x="0" y="0"/>
                  </a:moveTo>
                  <a:lnTo>
                    <a:pt x="3397795" y="0"/>
                  </a:lnTo>
                  <a:lnTo>
                    <a:pt x="3397795" y="3120600"/>
                  </a:lnTo>
                  <a:lnTo>
                    <a:pt x="0" y="3120600"/>
                  </a:lnTo>
                  <a:close/>
                </a:path>
              </a:pathLst>
            </a:custGeom>
            <a:solidFill>
              <a:srgbClr val="6699FF"/>
            </a:solidFill>
          </p:spPr>
        </p:sp>
        <p:sp>
          <p:nvSpPr>
            <p:cNvPr name="TextBox 7" id="7"/>
            <p:cNvSpPr txBox="true"/>
            <p:nvPr/>
          </p:nvSpPr>
          <p:spPr>
            <a:xfrm>
              <a:off x="0" y="-38100"/>
              <a:ext cx="3397795" cy="3158700"/>
            </a:xfrm>
            <a:prstGeom prst="rect">
              <a:avLst/>
            </a:prstGeom>
          </p:spPr>
          <p:txBody>
            <a:bodyPr anchor="ctr" rtlCol="false" tIns="46654" lIns="46654" bIns="46654" rIns="46654"/>
            <a:lstStyle/>
            <a:p>
              <a:pPr algn="ctr">
                <a:lnSpc>
                  <a:spcPts val="1800"/>
                </a:lnSpc>
                <a:spcBef>
                  <a:spcPct val="0"/>
                </a:spcBef>
              </a:pPr>
            </a:p>
          </p:txBody>
        </p:sp>
      </p:grpSp>
      <p:grpSp>
        <p:nvGrpSpPr>
          <p:cNvPr name="Group 8" id="8"/>
          <p:cNvGrpSpPr/>
          <p:nvPr/>
        </p:nvGrpSpPr>
        <p:grpSpPr>
          <a:xfrm rot="-2699999">
            <a:off x="15358317" y="5109902"/>
            <a:ext cx="3801966" cy="3689633"/>
            <a:chOff x="0" y="0"/>
            <a:chExt cx="1888140" cy="1832352"/>
          </a:xfrm>
        </p:grpSpPr>
        <p:sp>
          <p:nvSpPr>
            <p:cNvPr name="Freeform 9" id="9"/>
            <p:cNvSpPr/>
            <p:nvPr/>
          </p:nvSpPr>
          <p:spPr>
            <a:xfrm flipH="false" flipV="false" rot="0">
              <a:off x="0" y="0"/>
              <a:ext cx="1888140" cy="1832352"/>
            </a:xfrm>
            <a:custGeom>
              <a:avLst/>
              <a:gdLst/>
              <a:ahLst/>
              <a:cxnLst/>
              <a:rect r="r" b="b" t="t" l="l"/>
              <a:pathLst>
                <a:path h="1832352" w="1888140">
                  <a:moveTo>
                    <a:pt x="0" y="0"/>
                  </a:moveTo>
                  <a:lnTo>
                    <a:pt x="1888140" y="0"/>
                  </a:lnTo>
                  <a:lnTo>
                    <a:pt x="1888140" y="1832352"/>
                  </a:lnTo>
                  <a:lnTo>
                    <a:pt x="0" y="1832352"/>
                  </a:lnTo>
                  <a:close/>
                </a:path>
              </a:pathLst>
            </a:custGeom>
            <a:solidFill>
              <a:srgbClr val="000066"/>
            </a:solidFill>
          </p:spPr>
        </p:sp>
        <p:sp>
          <p:nvSpPr>
            <p:cNvPr name="TextBox 10" id="10"/>
            <p:cNvSpPr txBox="true"/>
            <p:nvPr/>
          </p:nvSpPr>
          <p:spPr>
            <a:xfrm>
              <a:off x="0" y="-38100"/>
              <a:ext cx="1888140" cy="1870452"/>
            </a:xfrm>
            <a:prstGeom prst="rect">
              <a:avLst/>
            </a:prstGeom>
          </p:spPr>
          <p:txBody>
            <a:bodyPr anchor="ctr" rtlCol="false" tIns="46654" lIns="46654" bIns="46654" rIns="46654"/>
            <a:lstStyle/>
            <a:p>
              <a:pPr algn="ctr">
                <a:lnSpc>
                  <a:spcPts val="1800"/>
                </a:lnSpc>
                <a:spcBef>
                  <a:spcPct val="0"/>
                </a:spcBef>
              </a:pPr>
            </a:p>
          </p:txBody>
        </p:sp>
      </p:grpSp>
      <p:grpSp>
        <p:nvGrpSpPr>
          <p:cNvPr name="Group 11" id="11"/>
          <p:cNvGrpSpPr/>
          <p:nvPr/>
        </p:nvGrpSpPr>
        <p:grpSpPr>
          <a:xfrm rot="-2699999">
            <a:off x="13901875" y="9220529"/>
            <a:ext cx="3491768" cy="3388599"/>
            <a:chOff x="0" y="0"/>
            <a:chExt cx="1734088" cy="1682853"/>
          </a:xfrm>
        </p:grpSpPr>
        <p:sp>
          <p:nvSpPr>
            <p:cNvPr name="Freeform 12" id="12"/>
            <p:cNvSpPr/>
            <p:nvPr/>
          </p:nvSpPr>
          <p:spPr>
            <a:xfrm flipH="false" flipV="false" rot="0">
              <a:off x="0" y="0"/>
              <a:ext cx="1734088" cy="1682853"/>
            </a:xfrm>
            <a:custGeom>
              <a:avLst/>
              <a:gdLst/>
              <a:ahLst/>
              <a:cxnLst/>
              <a:rect r="r" b="b" t="t" l="l"/>
              <a:pathLst>
                <a:path h="1682853" w="1734088">
                  <a:moveTo>
                    <a:pt x="0" y="0"/>
                  </a:moveTo>
                  <a:lnTo>
                    <a:pt x="1734088" y="0"/>
                  </a:lnTo>
                  <a:lnTo>
                    <a:pt x="1734088" y="1682853"/>
                  </a:lnTo>
                  <a:lnTo>
                    <a:pt x="0" y="1682853"/>
                  </a:lnTo>
                  <a:close/>
                </a:path>
              </a:pathLst>
            </a:custGeom>
            <a:solidFill>
              <a:srgbClr val="6699FF"/>
            </a:solidFill>
          </p:spPr>
        </p:sp>
        <p:sp>
          <p:nvSpPr>
            <p:cNvPr name="TextBox 13" id="13"/>
            <p:cNvSpPr txBox="true"/>
            <p:nvPr/>
          </p:nvSpPr>
          <p:spPr>
            <a:xfrm>
              <a:off x="0" y="-38100"/>
              <a:ext cx="1734088" cy="1720953"/>
            </a:xfrm>
            <a:prstGeom prst="rect">
              <a:avLst/>
            </a:prstGeom>
          </p:spPr>
          <p:txBody>
            <a:bodyPr anchor="ctr" rtlCol="false" tIns="46654" lIns="46654" bIns="46654" rIns="46654"/>
            <a:lstStyle/>
            <a:p>
              <a:pPr algn="ctr">
                <a:lnSpc>
                  <a:spcPts val="1800"/>
                </a:lnSpc>
                <a:spcBef>
                  <a:spcPct val="0"/>
                </a:spcBef>
              </a:pPr>
            </a:p>
          </p:txBody>
        </p:sp>
      </p:grpSp>
      <p:sp>
        <p:nvSpPr>
          <p:cNvPr name="Freeform 14" id="14"/>
          <p:cNvSpPr/>
          <p:nvPr/>
        </p:nvSpPr>
        <p:spPr>
          <a:xfrm flipH="false" flipV="false" rot="0">
            <a:off x="517387" y="8781998"/>
            <a:ext cx="3447133" cy="952603"/>
          </a:xfrm>
          <a:custGeom>
            <a:avLst/>
            <a:gdLst/>
            <a:ahLst/>
            <a:cxnLst/>
            <a:rect r="r" b="b" t="t" l="l"/>
            <a:pathLst>
              <a:path h="952603" w="3447133">
                <a:moveTo>
                  <a:pt x="0" y="0"/>
                </a:moveTo>
                <a:lnTo>
                  <a:pt x="3447133" y="0"/>
                </a:lnTo>
                <a:lnTo>
                  <a:pt x="3447133" y="952604"/>
                </a:lnTo>
                <a:lnTo>
                  <a:pt x="0" y="952604"/>
                </a:lnTo>
                <a:lnTo>
                  <a:pt x="0" y="0"/>
                </a:lnTo>
                <a:close/>
              </a:path>
            </a:pathLst>
          </a:custGeom>
          <a:blipFill>
            <a:blip r:embed="rId2"/>
            <a:stretch>
              <a:fillRect l="0" t="0" r="0" b="0"/>
            </a:stretch>
          </a:blipFill>
        </p:spPr>
      </p:sp>
      <p:sp>
        <p:nvSpPr>
          <p:cNvPr name="Freeform 15" id="15"/>
          <p:cNvSpPr/>
          <p:nvPr/>
        </p:nvSpPr>
        <p:spPr>
          <a:xfrm flipH="false" flipV="false" rot="0">
            <a:off x="5377773" y="3058885"/>
            <a:ext cx="7532454" cy="5423367"/>
          </a:xfrm>
          <a:custGeom>
            <a:avLst/>
            <a:gdLst/>
            <a:ahLst/>
            <a:cxnLst/>
            <a:rect r="r" b="b" t="t" l="l"/>
            <a:pathLst>
              <a:path h="5423367" w="7532454">
                <a:moveTo>
                  <a:pt x="0" y="0"/>
                </a:moveTo>
                <a:lnTo>
                  <a:pt x="7532454" y="0"/>
                </a:lnTo>
                <a:lnTo>
                  <a:pt x="7532454" y="5423367"/>
                </a:lnTo>
                <a:lnTo>
                  <a:pt x="0" y="54233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6" id="16"/>
          <p:cNvSpPr txBox="true"/>
          <p:nvPr/>
        </p:nvSpPr>
        <p:spPr>
          <a:xfrm rot="0">
            <a:off x="3751319" y="1114425"/>
            <a:ext cx="10747629" cy="1527009"/>
          </a:xfrm>
          <a:prstGeom prst="rect">
            <a:avLst/>
          </a:prstGeom>
        </p:spPr>
        <p:txBody>
          <a:bodyPr anchor="t" rtlCol="false" tIns="0" lIns="0" bIns="0" rIns="0">
            <a:spAutoFit/>
          </a:bodyPr>
          <a:lstStyle/>
          <a:p>
            <a:pPr algn="ctr">
              <a:lnSpc>
                <a:spcPts val="11881"/>
              </a:lnSpc>
            </a:pPr>
            <a:r>
              <a:rPr lang="en-US" sz="10608">
                <a:solidFill>
                  <a:srgbClr val="000066"/>
                </a:solidFill>
                <a:latin typeface="Garet"/>
                <a:ea typeface="Garet"/>
                <a:cs typeface="Garet"/>
                <a:sym typeface="Garet"/>
              </a:rPr>
              <a:t>Preguntas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6699FF"/>
        </a:solidFill>
      </p:bgPr>
    </p:bg>
    <p:spTree>
      <p:nvGrpSpPr>
        <p:cNvPr id="1" name=""/>
        <p:cNvGrpSpPr/>
        <p:nvPr/>
      </p:nvGrpSpPr>
      <p:grpSpPr>
        <a:xfrm>
          <a:off x="0" y="0"/>
          <a:ext cx="0" cy="0"/>
          <a:chOff x="0" y="0"/>
          <a:chExt cx="0" cy="0"/>
        </a:xfrm>
      </p:grpSpPr>
      <p:grpSp>
        <p:nvGrpSpPr>
          <p:cNvPr name="Group 2" id="2"/>
          <p:cNvGrpSpPr/>
          <p:nvPr/>
        </p:nvGrpSpPr>
        <p:grpSpPr>
          <a:xfrm rot="0">
            <a:off x="188797" y="203992"/>
            <a:ext cx="17910406" cy="9879016"/>
            <a:chOff x="0" y="0"/>
            <a:chExt cx="4717144" cy="2601881"/>
          </a:xfrm>
        </p:grpSpPr>
        <p:sp>
          <p:nvSpPr>
            <p:cNvPr name="Freeform 3" id="3"/>
            <p:cNvSpPr/>
            <p:nvPr/>
          </p:nvSpPr>
          <p:spPr>
            <a:xfrm flipH="false" flipV="false" rot="0">
              <a:off x="0" y="0"/>
              <a:ext cx="4717144" cy="2601881"/>
            </a:xfrm>
            <a:custGeom>
              <a:avLst/>
              <a:gdLst/>
              <a:ahLst/>
              <a:cxnLst/>
              <a:rect r="r" b="b" t="t" l="l"/>
              <a:pathLst>
                <a:path h="2601881" w="4717144">
                  <a:moveTo>
                    <a:pt x="0" y="0"/>
                  </a:moveTo>
                  <a:lnTo>
                    <a:pt x="4717144" y="0"/>
                  </a:lnTo>
                  <a:lnTo>
                    <a:pt x="4717144" y="2601881"/>
                  </a:lnTo>
                  <a:lnTo>
                    <a:pt x="0" y="2601881"/>
                  </a:lnTo>
                  <a:close/>
                </a:path>
              </a:pathLst>
            </a:custGeom>
            <a:solidFill>
              <a:srgbClr val="FFFFFF"/>
            </a:solidFill>
          </p:spPr>
        </p:sp>
        <p:sp>
          <p:nvSpPr>
            <p:cNvPr name="TextBox 4" id="4"/>
            <p:cNvSpPr txBox="true"/>
            <p:nvPr/>
          </p:nvSpPr>
          <p:spPr>
            <a:xfrm>
              <a:off x="0" y="-38100"/>
              <a:ext cx="4717144" cy="263998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8691247" y="3533920"/>
            <a:ext cx="8564622" cy="5166958"/>
            <a:chOff x="0" y="0"/>
            <a:chExt cx="1646342" cy="993223"/>
          </a:xfrm>
        </p:grpSpPr>
        <p:sp>
          <p:nvSpPr>
            <p:cNvPr name="Freeform 6" id="6"/>
            <p:cNvSpPr/>
            <p:nvPr/>
          </p:nvSpPr>
          <p:spPr>
            <a:xfrm flipH="false" flipV="false" rot="0">
              <a:off x="0" y="0"/>
              <a:ext cx="1646342" cy="993223"/>
            </a:xfrm>
            <a:custGeom>
              <a:avLst/>
              <a:gdLst/>
              <a:ahLst/>
              <a:cxnLst/>
              <a:rect r="r" b="b" t="t" l="l"/>
              <a:pathLst>
                <a:path h="993223" w="1646342">
                  <a:moveTo>
                    <a:pt x="10847" y="0"/>
                  </a:moveTo>
                  <a:lnTo>
                    <a:pt x="1635494" y="0"/>
                  </a:lnTo>
                  <a:cubicBezTo>
                    <a:pt x="1641485" y="0"/>
                    <a:pt x="1646342" y="4857"/>
                    <a:pt x="1646342" y="10847"/>
                  </a:cubicBezTo>
                  <a:lnTo>
                    <a:pt x="1646342" y="982376"/>
                  </a:lnTo>
                  <a:cubicBezTo>
                    <a:pt x="1646342" y="988366"/>
                    <a:pt x="1641485" y="993223"/>
                    <a:pt x="1635494" y="993223"/>
                  </a:cubicBezTo>
                  <a:lnTo>
                    <a:pt x="10847" y="993223"/>
                  </a:lnTo>
                  <a:cubicBezTo>
                    <a:pt x="4857" y="993223"/>
                    <a:pt x="0" y="988366"/>
                    <a:pt x="0" y="982376"/>
                  </a:cubicBezTo>
                  <a:lnTo>
                    <a:pt x="0" y="10847"/>
                  </a:lnTo>
                  <a:cubicBezTo>
                    <a:pt x="0" y="4857"/>
                    <a:pt x="4857" y="0"/>
                    <a:pt x="10847" y="0"/>
                  </a:cubicBezTo>
                  <a:close/>
                </a:path>
              </a:pathLst>
            </a:custGeom>
            <a:solidFill>
              <a:srgbClr val="000066"/>
            </a:solidFill>
          </p:spPr>
        </p:sp>
        <p:sp>
          <p:nvSpPr>
            <p:cNvPr name="TextBox 7" id="7"/>
            <p:cNvSpPr txBox="true"/>
            <p:nvPr/>
          </p:nvSpPr>
          <p:spPr>
            <a:xfrm>
              <a:off x="0" y="-38100"/>
              <a:ext cx="1646342" cy="1031323"/>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028700" y="1849997"/>
            <a:ext cx="16230600" cy="1026161"/>
          </a:xfrm>
          <a:prstGeom prst="rect">
            <a:avLst/>
          </a:prstGeom>
        </p:spPr>
        <p:txBody>
          <a:bodyPr anchor="t" rtlCol="false" tIns="0" lIns="0" bIns="0" rIns="0">
            <a:spAutoFit/>
          </a:bodyPr>
          <a:lstStyle/>
          <a:p>
            <a:pPr algn="ctr" marL="0" indent="0" lvl="0">
              <a:lnSpc>
                <a:spcPts val="7520"/>
              </a:lnSpc>
              <a:spcBef>
                <a:spcPct val="0"/>
              </a:spcBef>
            </a:pPr>
            <a:r>
              <a:rPr lang="en-US" b="true" sz="8000" strike="noStrike" u="none">
                <a:solidFill>
                  <a:srgbClr val="000066"/>
                </a:solidFill>
                <a:latin typeface="Garet Bold"/>
                <a:ea typeface="Garet Bold"/>
                <a:cs typeface="Garet Bold"/>
                <a:sym typeface="Garet Bold"/>
              </a:rPr>
              <a:t>Introducción</a:t>
            </a:r>
          </a:p>
        </p:txBody>
      </p:sp>
      <p:grpSp>
        <p:nvGrpSpPr>
          <p:cNvPr name="Group 9" id="9"/>
          <p:cNvGrpSpPr/>
          <p:nvPr/>
        </p:nvGrpSpPr>
        <p:grpSpPr>
          <a:xfrm rot="-2699999">
            <a:off x="-3089558" y="2284284"/>
            <a:ext cx="4906166" cy="4505918"/>
            <a:chOff x="0" y="0"/>
            <a:chExt cx="3397795" cy="3120600"/>
          </a:xfrm>
        </p:grpSpPr>
        <p:sp>
          <p:nvSpPr>
            <p:cNvPr name="Freeform 10" id="10"/>
            <p:cNvSpPr/>
            <p:nvPr/>
          </p:nvSpPr>
          <p:spPr>
            <a:xfrm flipH="false" flipV="false" rot="0">
              <a:off x="0" y="0"/>
              <a:ext cx="3397795" cy="3120600"/>
            </a:xfrm>
            <a:custGeom>
              <a:avLst/>
              <a:gdLst/>
              <a:ahLst/>
              <a:cxnLst/>
              <a:rect r="r" b="b" t="t" l="l"/>
              <a:pathLst>
                <a:path h="3120600" w="3397795">
                  <a:moveTo>
                    <a:pt x="0" y="0"/>
                  </a:moveTo>
                  <a:lnTo>
                    <a:pt x="3397795" y="0"/>
                  </a:lnTo>
                  <a:lnTo>
                    <a:pt x="3397795" y="3120600"/>
                  </a:lnTo>
                  <a:lnTo>
                    <a:pt x="0" y="3120600"/>
                  </a:lnTo>
                  <a:close/>
                </a:path>
              </a:pathLst>
            </a:custGeom>
            <a:solidFill>
              <a:srgbClr val="6699FF"/>
            </a:solidFill>
          </p:spPr>
        </p:sp>
        <p:sp>
          <p:nvSpPr>
            <p:cNvPr name="TextBox 11" id="11"/>
            <p:cNvSpPr txBox="true"/>
            <p:nvPr/>
          </p:nvSpPr>
          <p:spPr>
            <a:xfrm>
              <a:off x="0" y="-38100"/>
              <a:ext cx="3397795" cy="3158700"/>
            </a:xfrm>
            <a:prstGeom prst="rect">
              <a:avLst/>
            </a:prstGeom>
          </p:spPr>
          <p:txBody>
            <a:bodyPr anchor="ctr" rtlCol="false" tIns="46654" lIns="46654" bIns="46654" rIns="46654"/>
            <a:lstStyle/>
            <a:p>
              <a:pPr algn="ctr">
                <a:lnSpc>
                  <a:spcPts val="1800"/>
                </a:lnSpc>
                <a:spcBef>
                  <a:spcPct val="0"/>
                </a:spcBef>
              </a:pPr>
            </a:p>
          </p:txBody>
        </p:sp>
      </p:grpSp>
      <p:grpSp>
        <p:nvGrpSpPr>
          <p:cNvPr name="Group 12" id="12"/>
          <p:cNvGrpSpPr/>
          <p:nvPr/>
        </p:nvGrpSpPr>
        <p:grpSpPr>
          <a:xfrm rot="-2699999">
            <a:off x="16574543" y="-364103"/>
            <a:ext cx="3426914" cy="3147344"/>
            <a:chOff x="0" y="0"/>
            <a:chExt cx="2373330" cy="2179712"/>
          </a:xfrm>
        </p:grpSpPr>
        <p:sp>
          <p:nvSpPr>
            <p:cNvPr name="Freeform 13" id="13"/>
            <p:cNvSpPr/>
            <p:nvPr/>
          </p:nvSpPr>
          <p:spPr>
            <a:xfrm flipH="false" flipV="false" rot="0">
              <a:off x="0" y="0"/>
              <a:ext cx="2373330" cy="2179712"/>
            </a:xfrm>
            <a:custGeom>
              <a:avLst/>
              <a:gdLst/>
              <a:ahLst/>
              <a:cxnLst/>
              <a:rect r="r" b="b" t="t" l="l"/>
              <a:pathLst>
                <a:path h="2179712" w="2373330">
                  <a:moveTo>
                    <a:pt x="0" y="0"/>
                  </a:moveTo>
                  <a:lnTo>
                    <a:pt x="2373330" y="0"/>
                  </a:lnTo>
                  <a:lnTo>
                    <a:pt x="2373330" y="2179712"/>
                  </a:lnTo>
                  <a:lnTo>
                    <a:pt x="0" y="2179712"/>
                  </a:lnTo>
                  <a:close/>
                </a:path>
              </a:pathLst>
            </a:custGeom>
            <a:solidFill>
              <a:srgbClr val="6699FF"/>
            </a:solidFill>
          </p:spPr>
        </p:sp>
        <p:sp>
          <p:nvSpPr>
            <p:cNvPr name="TextBox 14" id="14"/>
            <p:cNvSpPr txBox="true"/>
            <p:nvPr/>
          </p:nvSpPr>
          <p:spPr>
            <a:xfrm>
              <a:off x="0" y="-38100"/>
              <a:ext cx="2373330" cy="2217812"/>
            </a:xfrm>
            <a:prstGeom prst="rect">
              <a:avLst/>
            </a:prstGeom>
          </p:spPr>
          <p:txBody>
            <a:bodyPr anchor="ctr" rtlCol="false" tIns="46654" lIns="46654" bIns="46654" rIns="46654"/>
            <a:lstStyle/>
            <a:p>
              <a:pPr algn="ctr">
                <a:lnSpc>
                  <a:spcPts val="1800"/>
                </a:lnSpc>
                <a:spcBef>
                  <a:spcPct val="0"/>
                </a:spcBef>
              </a:pPr>
            </a:p>
          </p:txBody>
        </p:sp>
      </p:grpSp>
      <p:grpSp>
        <p:nvGrpSpPr>
          <p:cNvPr name="Group 15" id="15"/>
          <p:cNvGrpSpPr/>
          <p:nvPr/>
        </p:nvGrpSpPr>
        <p:grpSpPr>
          <a:xfrm rot="-2699999">
            <a:off x="616521" y="1107134"/>
            <a:ext cx="1118730" cy="1085676"/>
            <a:chOff x="0" y="0"/>
            <a:chExt cx="774783" cy="751892"/>
          </a:xfrm>
        </p:grpSpPr>
        <p:sp>
          <p:nvSpPr>
            <p:cNvPr name="Freeform 16" id="16"/>
            <p:cNvSpPr/>
            <p:nvPr/>
          </p:nvSpPr>
          <p:spPr>
            <a:xfrm flipH="false" flipV="false" rot="0">
              <a:off x="0" y="0"/>
              <a:ext cx="774783" cy="751892"/>
            </a:xfrm>
            <a:custGeom>
              <a:avLst/>
              <a:gdLst/>
              <a:ahLst/>
              <a:cxnLst/>
              <a:rect r="r" b="b" t="t" l="l"/>
              <a:pathLst>
                <a:path h="751892" w="774783">
                  <a:moveTo>
                    <a:pt x="0" y="0"/>
                  </a:moveTo>
                  <a:lnTo>
                    <a:pt x="774783" y="0"/>
                  </a:lnTo>
                  <a:lnTo>
                    <a:pt x="774783" y="751892"/>
                  </a:lnTo>
                  <a:lnTo>
                    <a:pt x="0" y="751892"/>
                  </a:lnTo>
                  <a:close/>
                </a:path>
              </a:pathLst>
            </a:custGeom>
            <a:solidFill>
              <a:srgbClr val="000066"/>
            </a:solidFill>
          </p:spPr>
        </p:sp>
        <p:sp>
          <p:nvSpPr>
            <p:cNvPr name="TextBox 17" id="17"/>
            <p:cNvSpPr txBox="true"/>
            <p:nvPr/>
          </p:nvSpPr>
          <p:spPr>
            <a:xfrm>
              <a:off x="0" y="-38100"/>
              <a:ext cx="774783" cy="789992"/>
            </a:xfrm>
            <a:prstGeom prst="rect">
              <a:avLst/>
            </a:prstGeom>
          </p:spPr>
          <p:txBody>
            <a:bodyPr anchor="ctr" rtlCol="false" tIns="46654" lIns="46654" bIns="46654" rIns="46654"/>
            <a:lstStyle/>
            <a:p>
              <a:pPr algn="ctr">
                <a:lnSpc>
                  <a:spcPts val="1800"/>
                </a:lnSpc>
                <a:spcBef>
                  <a:spcPct val="0"/>
                </a:spcBef>
              </a:pPr>
            </a:p>
          </p:txBody>
        </p:sp>
      </p:grpSp>
      <p:sp>
        <p:nvSpPr>
          <p:cNvPr name="Freeform 18" id="18"/>
          <p:cNvSpPr/>
          <p:nvPr/>
        </p:nvSpPr>
        <p:spPr>
          <a:xfrm flipH="false" flipV="false" rot="0">
            <a:off x="2919555" y="3533920"/>
            <a:ext cx="5166958" cy="5166958"/>
          </a:xfrm>
          <a:custGeom>
            <a:avLst/>
            <a:gdLst/>
            <a:ahLst/>
            <a:cxnLst/>
            <a:rect r="r" b="b" t="t" l="l"/>
            <a:pathLst>
              <a:path h="5166958" w="5166958">
                <a:moveTo>
                  <a:pt x="0" y="0"/>
                </a:moveTo>
                <a:lnTo>
                  <a:pt x="5166958" y="0"/>
                </a:lnTo>
                <a:lnTo>
                  <a:pt x="5166958" y="5166958"/>
                </a:lnTo>
                <a:lnTo>
                  <a:pt x="0" y="5166958"/>
                </a:lnTo>
                <a:lnTo>
                  <a:pt x="0" y="0"/>
                </a:lnTo>
                <a:close/>
              </a:path>
            </a:pathLst>
          </a:custGeom>
          <a:blipFill>
            <a:blip r:embed="rId2"/>
            <a:stretch>
              <a:fillRect l="-54326" t="0" r="-22946" b="0"/>
            </a:stretch>
          </a:blipFill>
        </p:spPr>
      </p:sp>
      <p:sp>
        <p:nvSpPr>
          <p:cNvPr name="TextBox 19" id="19"/>
          <p:cNvSpPr txBox="true"/>
          <p:nvPr/>
        </p:nvSpPr>
        <p:spPr>
          <a:xfrm rot="0">
            <a:off x="8816415" y="4299393"/>
            <a:ext cx="8314286" cy="3536950"/>
          </a:xfrm>
          <a:prstGeom prst="rect">
            <a:avLst/>
          </a:prstGeom>
        </p:spPr>
        <p:txBody>
          <a:bodyPr anchor="t" rtlCol="false" tIns="0" lIns="0" bIns="0" rIns="0">
            <a:spAutoFit/>
          </a:bodyPr>
          <a:lstStyle/>
          <a:p>
            <a:pPr algn="just">
              <a:lnSpc>
                <a:spcPts val="2824"/>
              </a:lnSpc>
            </a:pPr>
            <a:r>
              <a:rPr lang="en-US" sz="2499">
                <a:solidFill>
                  <a:srgbClr val="FFFFFF"/>
                </a:solidFill>
                <a:latin typeface="Garet"/>
                <a:ea typeface="Garet"/>
                <a:cs typeface="Garet"/>
                <a:sym typeface="Garet"/>
              </a:rPr>
              <a:t>Lo que se busca con el proyecto es la  implementacion de un sistema digital de monitoreo y gestión de vehículos para la Seguridad Ciudadana de la Municipalidad de San Bernardo.</a:t>
            </a:r>
          </a:p>
          <a:p>
            <a:pPr algn="just">
              <a:lnSpc>
                <a:spcPts val="2824"/>
              </a:lnSpc>
            </a:pPr>
          </a:p>
          <a:p>
            <a:pPr algn="just">
              <a:lnSpc>
                <a:spcPts val="2824"/>
              </a:lnSpc>
            </a:pPr>
            <a:r>
              <a:rPr lang="en-US" sz="2499">
                <a:solidFill>
                  <a:srgbClr val="FFFFFF"/>
                </a:solidFill>
                <a:latin typeface="Garet"/>
                <a:ea typeface="Garet"/>
                <a:cs typeface="Garet"/>
                <a:sym typeface="Garet"/>
              </a:rPr>
              <a:t> Con esto se busca mejorar la eficiencia operativa, optimizar los tiempos de respuesta y fortalecer los servicios de seguridad mediante la integración de unas aplicaciones móviles y una plataforma web.</a:t>
            </a:r>
          </a:p>
        </p:txBody>
      </p:sp>
      <p:sp>
        <p:nvSpPr>
          <p:cNvPr name="Freeform 20" id="20"/>
          <p:cNvSpPr/>
          <p:nvPr/>
        </p:nvSpPr>
        <p:spPr>
          <a:xfrm flipH="false" flipV="false" rot="0">
            <a:off x="517387" y="8781998"/>
            <a:ext cx="3447133" cy="952603"/>
          </a:xfrm>
          <a:custGeom>
            <a:avLst/>
            <a:gdLst/>
            <a:ahLst/>
            <a:cxnLst/>
            <a:rect r="r" b="b" t="t" l="l"/>
            <a:pathLst>
              <a:path h="952603" w="3447133">
                <a:moveTo>
                  <a:pt x="0" y="0"/>
                </a:moveTo>
                <a:lnTo>
                  <a:pt x="3447133" y="0"/>
                </a:lnTo>
                <a:lnTo>
                  <a:pt x="3447133" y="952604"/>
                </a:lnTo>
                <a:lnTo>
                  <a:pt x="0" y="952604"/>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6699FF"/>
        </a:solidFill>
      </p:bgPr>
    </p:bg>
    <p:spTree>
      <p:nvGrpSpPr>
        <p:cNvPr id="1" name=""/>
        <p:cNvGrpSpPr/>
        <p:nvPr/>
      </p:nvGrpSpPr>
      <p:grpSpPr>
        <a:xfrm>
          <a:off x="0" y="0"/>
          <a:ext cx="0" cy="0"/>
          <a:chOff x="0" y="0"/>
          <a:chExt cx="0" cy="0"/>
        </a:xfrm>
      </p:grpSpPr>
      <p:grpSp>
        <p:nvGrpSpPr>
          <p:cNvPr name="Group 2" id="2"/>
          <p:cNvGrpSpPr/>
          <p:nvPr/>
        </p:nvGrpSpPr>
        <p:grpSpPr>
          <a:xfrm rot="0">
            <a:off x="188797" y="203992"/>
            <a:ext cx="17910406" cy="9879016"/>
            <a:chOff x="0" y="0"/>
            <a:chExt cx="4717144" cy="2601881"/>
          </a:xfrm>
        </p:grpSpPr>
        <p:sp>
          <p:nvSpPr>
            <p:cNvPr name="Freeform 3" id="3"/>
            <p:cNvSpPr/>
            <p:nvPr/>
          </p:nvSpPr>
          <p:spPr>
            <a:xfrm flipH="false" flipV="false" rot="0">
              <a:off x="0" y="0"/>
              <a:ext cx="4717144" cy="2601881"/>
            </a:xfrm>
            <a:custGeom>
              <a:avLst/>
              <a:gdLst/>
              <a:ahLst/>
              <a:cxnLst/>
              <a:rect r="r" b="b" t="t" l="l"/>
              <a:pathLst>
                <a:path h="2601881" w="4717144">
                  <a:moveTo>
                    <a:pt x="0" y="0"/>
                  </a:moveTo>
                  <a:lnTo>
                    <a:pt x="4717144" y="0"/>
                  </a:lnTo>
                  <a:lnTo>
                    <a:pt x="4717144" y="2601881"/>
                  </a:lnTo>
                  <a:lnTo>
                    <a:pt x="0" y="2601881"/>
                  </a:lnTo>
                  <a:close/>
                </a:path>
              </a:pathLst>
            </a:custGeom>
            <a:solidFill>
              <a:srgbClr val="FFFFFF"/>
            </a:solidFill>
          </p:spPr>
        </p:sp>
        <p:sp>
          <p:nvSpPr>
            <p:cNvPr name="TextBox 4" id="4"/>
            <p:cNvSpPr txBox="true"/>
            <p:nvPr/>
          </p:nvSpPr>
          <p:spPr>
            <a:xfrm>
              <a:off x="0" y="-38100"/>
              <a:ext cx="4717144" cy="263998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138435" y="3966015"/>
            <a:ext cx="3952475" cy="5159482"/>
            <a:chOff x="0" y="0"/>
            <a:chExt cx="939100" cy="1225882"/>
          </a:xfrm>
        </p:grpSpPr>
        <p:sp>
          <p:nvSpPr>
            <p:cNvPr name="Freeform 6" id="6"/>
            <p:cNvSpPr/>
            <p:nvPr/>
          </p:nvSpPr>
          <p:spPr>
            <a:xfrm flipH="false" flipV="false" rot="0">
              <a:off x="0" y="0"/>
              <a:ext cx="939100" cy="1225882"/>
            </a:xfrm>
            <a:custGeom>
              <a:avLst/>
              <a:gdLst/>
              <a:ahLst/>
              <a:cxnLst/>
              <a:rect r="r" b="b" t="t" l="l"/>
              <a:pathLst>
                <a:path h="1225882" w="939100">
                  <a:moveTo>
                    <a:pt x="0" y="0"/>
                  </a:moveTo>
                  <a:lnTo>
                    <a:pt x="939100" y="0"/>
                  </a:lnTo>
                  <a:lnTo>
                    <a:pt x="939100" y="1225882"/>
                  </a:lnTo>
                  <a:lnTo>
                    <a:pt x="0" y="1225882"/>
                  </a:lnTo>
                  <a:close/>
                </a:path>
              </a:pathLst>
            </a:custGeom>
            <a:solidFill>
              <a:srgbClr val="000066"/>
            </a:solidFill>
          </p:spPr>
        </p:sp>
        <p:sp>
          <p:nvSpPr>
            <p:cNvPr name="TextBox 7" id="7"/>
            <p:cNvSpPr txBox="true"/>
            <p:nvPr/>
          </p:nvSpPr>
          <p:spPr>
            <a:xfrm>
              <a:off x="0" y="-38100"/>
              <a:ext cx="939100" cy="1263982"/>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028700" y="1802372"/>
            <a:ext cx="16230600" cy="833761"/>
          </a:xfrm>
          <a:prstGeom prst="rect">
            <a:avLst/>
          </a:prstGeom>
        </p:spPr>
        <p:txBody>
          <a:bodyPr anchor="t" rtlCol="false" tIns="0" lIns="0" bIns="0" rIns="0">
            <a:spAutoFit/>
          </a:bodyPr>
          <a:lstStyle/>
          <a:p>
            <a:pPr algn="ctr" marL="0" indent="0" lvl="0">
              <a:lnSpc>
                <a:spcPts val="6110"/>
              </a:lnSpc>
              <a:spcBef>
                <a:spcPct val="0"/>
              </a:spcBef>
            </a:pPr>
            <a:r>
              <a:rPr lang="en-US" b="true" sz="6500">
                <a:solidFill>
                  <a:srgbClr val="000066"/>
                </a:solidFill>
                <a:latin typeface="Garet Bold"/>
                <a:ea typeface="Garet Bold"/>
                <a:cs typeface="Garet Bold"/>
                <a:sym typeface="Garet Bold"/>
              </a:rPr>
              <a:t>Contexto y Problema</a:t>
            </a:r>
          </a:p>
        </p:txBody>
      </p:sp>
      <p:grpSp>
        <p:nvGrpSpPr>
          <p:cNvPr name="Group 9" id="9"/>
          <p:cNvGrpSpPr/>
          <p:nvPr/>
        </p:nvGrpSpPr>
        <p:grpSpPr>
          <a:xfrm rot="-2699999">
            <a:off x="-1745592" y="330581"/>
            <a:ext cx="3868778" cy="3553160"/>
            <a:chOff x="0" y="0"/>
            <a:chExt cx="2679345" cy="2460762"/>
          </a:xfrm>
        </p:grpSpPr>
        <p:sp>
          <p:nvSpPr>
            <p:cNvPr name="Freeform 10" id="10"/>
            <p:cNvSpPr/>
            <p:nvPr/>
          </p:nvSpPr>
          <p:spPr>
            <a:xfrm flipH="false" flipV="false" rot="0">
              <a:off x="0" y="0"/>
              <a:ext cx="2679345" cy="2460762"/>
            </a:xfrm>
            <a:custGeom>
              <a:avLst/>
              <a:gdLst/>
              <a:ahLst/>
              <a:cxnLst/>
              <a:rect r="r" b="b" t="t" l="l"/>
              <a:pathLst>
                <a:path h="2460762" w="2679345">
                  <a:moveTo>
                    <a:pt x="0" y="0"/>
                  </a:moveTo>
                  <a:lnTo>
                    <a:pt x="2679345" y="0"/>
                  </a:lnTo>
                  <a:lnTo>
                    <a:pt x="2679345" y="2460762"/>
                  </a:lnTo>
                  <a:lnTo>
                    <a:pt x="0" y="2460762"/>
                  </a:lnTo>
                  <a:close/>
                </a:path>
              </a:pathLst>
            </a:custGeom>
            <a:solidFill>
              <a:srgbClr val="6699FF"/>
            </a:solidFill>
          </p:spPr>
        </p:sp>
        <p:sp>
          <p:nvSpPr>
            <p:cNvPr name="TextBox 11" id="11"/>
            <p:cNvSpPr txBox="true"/>
            <p:nvPr/>
          </p:nvSpPr>
          <p:spPr>
            <a:xfrm>
              <a:off x="0" y="-38100"/>
              <a:ext cx="2679345" cy="2498862"/>
            </a:xfrm>
            <a:prstGeom prst="rect">
              <a:avLst/>
            </a:prstGeom>
          </p:spPr>
          <p:txBody>
            <a:bodyPr anchor="ctr" rtlCol="false" tIns="46654" lIns="46654" bIns="46654" rIns="46654"/>
            <a:lstStyle/>
            <a:p>
              <a:pPr algn="ctr">
                <a:lnSpc>
                  <a:spcPts val="1800"/>
                </a:lnSpc>
                <a:spcBef>
                  <a:spcPct val="0"/>
                </a:spcBef>
              </a:pPr>
            </a:p>
          </p:txBody>
        </p:sp>
      </p:grpSp>
      <p:grpSp>
        <p:nvGrpSpPr>
          <p:cNvPr name="Group 12" id="12"/>
          <p:cNvGrpSpPr/>
          <p:nvPr/>
        </p:nvGrpSpPr>
        <p:grpSpPr>
          <a:xfrm rot="-2699999">
            <a:off x="17131834" y="1174860"/>
            <a:ext cx="3868778" cy="3553160"/>
            <a:chOff x="0" y="0"/>
            <a:chExt cx="2679345" cy="2460762"/>
          </a:xfrm>
        </p:grpSpPr>
        <p:sp>
          <p:nvSpPr>
            <p:cNvPr name="Freeform 13" id="13"/>
            <p:cNvSpPr/>
            <p:nvPr/>
          </p:nvSpPr>
          <p:spPr>
            <a:xfrm flipH="false" flipV="false" rot="0">
              <a:off x="0" y="0"/>
              <a:ext cx="2679345" cy="2460762"/>
            </a:xfrm>
            <a:custGeom>
              <a:avLst/>
              <a:gdLst/>
              <a:ahLst/>
              <a:cxnLst/>
              <a:rect r="r" b="b" t="t" l="l"/>
              <a:pathLst>
                <a:path h="2460762" w="2679345">
                  <a:moveTo>
                    <a:pt x="0" y="0"/>
                  </a:moveTo>
                  <a:lnTo>
                    <a:pt x="2679345" y="0"/>
                  </a:lnTo>
                  <a:lnTo>
                    <a:pt x="2679345" y="2460762"/>
                  </a:lnTo>
                  <a:lnTo>
                    <a:pt x="0" y="2460762"/>
                  </a:lnTo>
                  <a:close/>
                </a:path>
              </a:pathLst>
            </a:custGeom>
            <a:solidFill>
              <a:srgbClr val="6699FF"/>
            </a:solidFill>
          </p:spPr>
        </p:sp>
        <p:sp>
          <p:nvSpPr>
            <p:cNvPr name="TextBox 14" id="14"/>
            <p:cNvSpPr txBox="true"/>
            <p:nvPr/>
          </p:nvSpPr>
          <p:spPr>
            <a:xfrm>
              <a:off x="0" y="-38100"/>
              <a:ext cx="2679345" cy="2498862"/>
            </a:xfrm>
            <a:prstGeom prst="rect">
              <a:avLst/>
            </a:prstGeom>
          </p:spPr>
          <p:txBody>
            <a:bodyPr anchor="ctr" rtlCol="false" tIns="46654" lIns="46654" bIns="46654" rIns="46654"/>
            <a:lstStyle/>
            <a:p>
              <a:pPr algn="ctr">
                <a:lnSpc>
                  <a:spcPts val="1800"/>
                </a:lnSpc>
                <a:spcBef>
                  <a:spcPct val="0"/>
                </a:spcBef>
              </a:pPr>
            </a:p>
          </p:txBody>
        </p:sp>
      </p:grpSp>
      <p:grpSp>
        <p:nvGrpSpPr>
          <p:cNvPr name="Group 15" id="15"/>
          <p:cNvGrpSpPr/>
          <p:nvPr/>
        </p:nvGrpSpPr>
        <p:grpSpPr>
          <a:xfrm rot="-2699999">
            <a:off x="15419116" y="-2079159"/>
            <a:ext cx="3680368" cy="3380122"/>
            <a:chOff x="0" y="0"/>
            <a:chExt cx="2548861" cy="2340923"/>
          </a:xfrm>
        </p:grpSpPr>
        <p:sp>
          <p:nvSpPr>
            <p:cNvPr name="Freeform 16" id="16"/>
            <p:cNvSpPr/>
            <p:nvPr/>
          </p:nvSpPr>
          <p:spPr>
            <a:xfrm flipH="false" flipV="false" rot="0">
              <a:off x="0" y="0"/>
              <a:ext cx="2548861" cy="2340923"/>
            </a:xfrm>
            <a:custGeom>
              <a:avLst/>
              <a:gdLst/>
              <a:ahLst/>
              <a:cxnLst/>
              <a:rect r="r" b="b" t="t" l="l"/>
              <a:pathLst>
                <a:path h="2340923" w="2548861">
                  <a:moveTo>
                    <a:pt x="0" y="0"/>
                  </a:moveTo>
                  <a:lnTo>
                    <a:pt x="2548861" y="0"/>
                  </a:lnTo>
                  <a:lnTo>
                    <a:pt x="2548861" y="2340923"/>
                  </a:lnTo>
                  <a:lnTo>
                    <a:pt x="0" y="2340923"/>
                  </a:lnTo>
                  <a:close/>
                </a:path>
              </a:pathLst>
            </a:custGeom>
            <a:solidFill>
              <a:srgbClr val="000066"/>
            </a:solidFill>
          </p:spPr>
        </p:sp>
        <p:sp>
          <p:nvSpPr>
            <p:cNvPr name="TextBox 17" id="17"/>
            <p:cNvSpPr txBox="true"/>
            <p:nvPr/>
          </p:nvSpPr>
          <p:spPr>
            <a:xfrm>
              <a:off x="0" y="-38100"/>
              <a:ext cx="2548861" cy="2379023"/>
            </a:xfrm>
            <a:prstGeom prst="rect">
              <a:avLst/>
            </a:prstGeom>
          </p:spPr>
          <p:txBody>
            <a:bodyPr anchor="ctr" rtlCol="false" tIns="46654" lIns="46654" bIns="46654" rIns="46654"/>
            <a:lstStyle/>
            <a:p>
              <a:pPr algn="ctr">
                <a:lnSpc>
                  <a:spcPts val="1800"/>
                </a:lnSpc>
                <a:spcBef>
                  <a:spcPct val="0"/>
                </a:spcBef>
              </a:pPr>
            </a:p>
          </p:txBody>
        </p:sp>
      </p:grpSp>
      <p:grpSp>
        <p:nvGrpSpPr>
          <p:cNvPr name="Group 18" id="18"/>
          <p:cNvGrpSpPr/>
          <p:nvPr/>
        </p:nvGrpSpPr>
        <p:grpSpPr>
          <a:xfrm rot="-2699999">
            <a:off x="-394410" y="4751774"/>
            <a:ext cx="2361227" cy="2168597"/>
            <a:chOff x="0" y="0"/>
            <a:chExt cx="1635282" cy="1501875"/>
          </a:xfrm>
        </p:grpSpPr>
        <p:sp>
          <p:nvSpPr>
            <p:cNvPr name="Freeform 19" id="19"/>
            <p:cNvSpPr/>
            <p:nvPr/>
          </p:nvSpPr>
          <p:spPr>
            <a:xfrm flipH="false" flipV="false" rot="0">
              <a:off x="0" y="0"/>
              <a:ext cx="1635282" cy="1501875"/>
            </a:xfrm>
            <a:custGeom>
              <a:avLst/>
              <a:gdLst/>
              <a:ahLst/>
              <a:cxnLst/>
              <a:rect r="r" b="b" t="t" l="l"/>
              <a:pathLst>
                <a:path h="1501875" w="1635282">
                  <a:moveTo>
                    <a:pt x="0" y="0"/>
                  </a:moveTo>
                  <a:lnTo>
                    <a:pt x="1635282" y="0"/>
                  </a:lnTo>
                  <a:lnTo>
                    <a:pt x="1635282" y="1501875"/>
                  </a:lnTo>
                  <a:lnTo>
                    <a:pt x="0" y="1501875"/>
                  </a:lnTo>
                  <a:close/>
                </a:path>
              </a:pathLst>
            </a:custGeom>
            <a:solidFill>
              <a:srgbClr val="336699"/>
            </a:solidFill>
          </p:spPr>
        </p:sp>
        <p:sp>
          <p:nvSpPr>
            <p:cNvPr name="TextBox 20" id="20"/>
            <p:cNvSpPr txBox="true"/>
            <p:nvPr/>
          </p:nvSpPr>
          <p:spPr>
            <a:xfrm>
              <a:off x="0" y="-38100"/>
              <a:ext cx="1635282" cy="1539975"/>
            </a:xfrm>
            <a:prstGeom prst="rect">
              <a:avLst/>
            </a:prstGeom>
          </p:spPr>
          <p:txBody>
            <a:bodyPr anchor="ctr" rtlCol="false" tIns="46654" lIns="46654" bIns="46654" rIns="46654"/>
            <a:lstStyle/>
            <a:p>
              <a:pPr algn="ctr">
                <a:lnSpc>
                  <a:spcPts val="1800"/>
                </a:lnSpc>
                <a:spcBef>
                  <a:spcPct val="0"/>
                </a:spcBef>
              </a:pPr>
            </a:p>
          </p:txBody>
        </p:sp>
      </p:grpSp>
      <p:sp>
        <p:nvSpPr>
          <p:cNvPr name="Freeform 21" id="21"/>
          <p:cNvSpPr/>
          <p:nvPr/>
        </p:nvSpPr>
        <p:spPr>
          <a:xfrm flipH="false" flipV="false" rot="0">
            <a:off x="14653704" y="4462450"/>
            <a:ext cx="921936" cy="951676"/>
          </a:xfrm>
          <a:custGeom>
            <a:avLst/>
            <a:gdLst/>
            <a:ahLst/>
            <a:cxnLst/>
            <a:rect r="r" b="b" t="t" l="l"/>
            <a:pathLst>
              <a:path h="951676" w="921936">
                <a:moveTo>
                  <a:pt x="0" y="0"/>
                </a:moveTo>
                <a:lnTo>
                  <a:pt x="921937" y="0"/>
                </a:lnTo>
                <a:lnTo>
                  <a:pt x="921937" y="951677"/>
                </a:lnTo>
                <a:lnTo>
                  <a:pt x="0" y="9516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2" id="22"/>
          <p:cNvGrpSpPr/>
          <p:nvPr/>
        </p:nvGrpSpPr>
        <p:grpSpPr>
          <a:xfrm rot="0">
            <a:off x="8468761" y="3966015"/>
            <a:ext cx="3952475" cy="5159482"/>
            <a:chOff x="0" y="0"/>
            <a:chExt cx="939100" cy="1225882"/>
          </a:xfrm>
        </p:grpSpPr>
        <p:sp>
          <p:nvSpPr>
            <p:cNvPr name="Freeform 23" id="23"/>
            <p:cNvSpPr/>
            <p:nvPr/>
          </p:nvSpPr>
          <p:spPr>
            <a:xfrm flipH="false" flipV="false" rot="0">
              <a:off x="0" y="0"/>
              <a:ext cx="939100" cy="1225882"/>
            </a:xfrm>
            <a:custGeom>
              <a:avLst/>
              <a:gdLst/>
              <a:ahLst/>
              <a:cxnLst/>
              <a:rect r="r" b="b" t="t" l="l"/>
              <a:pathLst>
                <a:path h="1225882" w="939100">
                  <a:moveTo>
                    <a:pt x="0" y="0"/>
                  </a:moveTo>
                  <a:lnTo>
                    <a:pt x="939100" y="0"/>
                  </a:lnTo>
                  <a:lnTo>
                    <a:pt x="939100" y="1225882"/>
                  </a:lnTo>
                  <a:lnTo>
                    <a:pt x="0" y="1225882"/>
                  </a:lnTo>
                  <a:close/>
                </a:path>
              </a:pathLst>
            </a:custGeom>
            <a:solidFill>
              <a:srgbClr val="000066"/>
            </a:solidFill>
          </p:spPr>
        </p:sp>
        <p:sp>
          <p:nvSpPr>
            <p:cNvPr name="TextBox 24" id="24"/>
            <p:cNvSpPr txBox="true"/>
            <p:nvPr/>
          </p:nvSpPr>
          <p:spPr>
            <a:xfrm>
              <a:off x="0" y="-38100"/>
              <a:ext cx="939100" cy="1263982"/>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false" flipV="false" rot="0">
            <a:off x="9939461" y="4462450"/>
            <a:ext cx="1011077" cy="951676"/>
          </a:xfrm>
          <a:custGeom>
            <a:avLst/>
            <a:gdLst/>
            <a:ahLst/>
            <a:cxnLst/>
            <a:rect r="r" b="b" t="t" l="l"/>
            <a:pathLst>
              <a:path h="951676" w="1011077">
                <a:moveTo>
                  <a:pt x="0" y="0"/>
                </a:moveTo>
                <a:lnTo>
                  <a:pt x="1011077" y="0"/>
                </a:lnTo>
                <a:lnTo>
                  <a:pt x="1011077" y="951677"/>
                </a:lnTo>
                <a:lnTo>
                  <a:pt x="0" y="9516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false" flipV="false" rot="0">
            <a:off x="1132406" y="3966015"/>
            <a:ext cx="7019703" cy="5159482"/>
          </a:xfrm>
          <a:custGeom>
            <a:avLst/>
            <a:gdLst/>
            <a:ahLst/>
            <a:cxnLst/>
            <a:rect r="r" b="b" t="t" l="l"/>
            <a:pathLst>
              <a:path h="5159482" w="7019703">
                <a:moveTo>
                  <a:pt x="0" y="0"/>
                </a:moveTo>
                <a:lnTo>
                  <a:pt x="7019703" y="0"/>
                </a:lnTo>
                <a:lnTo>
                  <a:pt x="7019703" y="5159481"/>
                </a:lnTo>
                <a:lnTo>
                  <a:pt x="0" y="5159481"/>
                </a:lnTo>
                <a:lnTo>
                  <a:pt x="0" y="0"/>
                </a:lnTo>
                <a:close/>
              </a:path>
            </a:pathLst>
          </a:custGeom>
          <a:blipFill>
            <a:blip r:embed="rId6"/>
            <a:stretch>
              <a:fillRect l="0" t="0" r="0" b="0"/>
            </a:stretch>
          </a:blipFill>
        </p:spPr>
      </p:sp>
      <p:sp>
        <p:nvSpPr>
          <p:cNvPr name="TextBox 27" id="27"/>
          <p:cNvSpPr txBox="true"/>
          <p:nvPr/>
        </p:nvSpPr>
        <p:spPr>
          <a:xfrm rot="0">
            <a:off x="13572859" y="5981746"/>
            <a:ext cx="2869313" cy="2042971"/>
          </a:xfrm>
          <a:prstGeom prst="rect">
            <a:avLst/>
          </a:prstGeom>
        </p:spPr>
        <p:txBody>
          <a:bodyPr anchor="t" rtlCol="false" tIns="0" lIns="0" bIns="0" rIns="0">
            <a:spAutoFit/>
          </a:bodyPr>
          <a:lstStyle/>
          <a:p>
            <a:pPr algn="ctr">
              <a:lnSpc>
                <a:spcPts val="2004"/>
              </a:lnSpc>
            </a:pPr>
            <a:r>
              <a:rPr lang="en-US" sz="1773">
                <a:solidFill>
                  <a:srgbClr val="FFFFFF"/>
                </a:solidFill>
                <a:latin typeface="Garet"/>
                <a:ea typeface="Garet"/>
                <a:cs typeface="Garet"/>
                <a:sym typeface="Garet"/>
              </a:rPr>
              <a:t>Falta de un sistema que pueda coordinar las denuncias de los ciudadanos con las rutas de patrullaje, fortaleciendo la eficiencia operativa y un actuar rápido.</a:t>
            </a:r>
          </a:p>
        </p:txBody>
      </p:sp>
      <p:sp>
        <p:nvSpPr>
          <p:cNvPr name="TextBox 28" id="28"/>
          <p:cNvSpPr txBox="true"/>
          <p:nvPr/>
        </p:nvSpPr>
        <p:spPr>
          <a:xfrm rot="0">
            <a:off x="9010343" y="5981746"/>
            <a:ext cx="2869313" cy="1789570"/>
          </a:xfrm>
          <a:prstGeom prst="rect">
            <a:avLst/>
          </a:prstGeom>
        </p:spPr>
        <p:txBody>
          <a:bodyPr anchor="t" rtlCol="false" tIns="0" lIns="0" bIns="0" rIns="0">
            <a:spAutoFit/>
          </a:bodyPr>
          <a:lstStyle/>
          <a:p>
            <a:pPr algn="ctr">
              <a:lnSpc>
                <a:spcPts val="2004"/>
              </a:lnSpc>
            </a:pPr>
            <a:r>
              <a:rPr lang="en-US" sz="1773">
                <a:solidFill>
                  <a:srgbClr val="FFFFFF"/>
                </a:solidFill>
                <a:latin typeface="Garet"/>
                <a:ea typeface="Garet"/>
                <a:cs typeface="Garet"/>
                <a:sym typeface="Garet"/>
              </a:rPr>
              <a:t>El proceso actual de denuncias se realiza de forma manual pasando por un interlocutor el cual posteriormente informa a los vehículos de seguridad.</a:t>
            </a:r>
          </a:p>
        </p:txBody>
      </p:sp>
      <p:sp>
        <p:nvSpPr>
          <p:cNvPr name="Freeform 29" id="29"/>
          <p:cNvSpPr/>
          <p:nvPr/>
        </p:nvSpPr>
        <p:spPr>
          <a:xfrm flipH="false" flipV="false" rot="0">
            <a:off x="517387" y="8781998"/>
            <a:ext cx="3447133" cy="952603"/>
          </a:xfrm>
          <a:custGeom>
            <a:avLst/>
            <a:gdLst/>
            <a:ahLst/>
            <a:cxnLst/>
            <a:rect r="r" b="b" t="t" l="l"/>
            <a:pathLst>
              <a:path h="952603" w="3447133">
                <a:moveTo>
                  <a:pt x="0" y="0"/>
                </a:moveTo>
                <a:lnTo>
                  <a:pt x="3447133" y="0"/>
                </a:lnTo>
                <a:lnTo>
                  <a:pt x="3447133" y="952604"/>
                </a:lnTo>
                <a:lnTo>
                  <a:pt x="0" y="952604"/>
                </a:lnTo>
                <a:lnTo>
                  <a:pt x="0" y="0"/>
                </a:lnTo>
                <a:close/>
              </a:path>
            </a:pathLst>
          </a:custGeom>
          <a:blipFill>
            <a:blip r:embed="rId7"/>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6699FF"/>
        </a:solidFill>
      </p:bgPr>
    </p:bg>
    <p:spTree>
      <p:nvGrpSpPr>
        <p:cNvPr id="1" name=""/>
        <p:cNvGrpSpPr/>
        <p:nvPr/>
      </p:nvGrpSpPr>
      <p:grpSpPr>
        <a:xfrm>
          <a:off x="0" y="0"/>
          <a:ext cx="0" cy="0"/>
          <a:chOff x="0" y="0"/>
          <a:chExt cx="0" cy="0"/>
        </a:xfrm>
      </p:grpSpPr>
      <p:grpSp>
        <p:nvGrpSpPr>
          <p:cNvPr name="Group 2" id="2"/>
          <p:cNvGrpSpPr/>
          <p:nvPr/>
        </p:nvGrpSpPr>
        <p:grpSpPr>
          <a:xfrm rot="0">
            <a:off x="188797" y="203992"/>
            <a:ext cx="17910406" cy="9879016"/>
            <a:chOff x="0" y="0"/>
            <a:chExt cx="4717144" cy="2601881"/>
          </a:xfrm>
        </p:grpSpPr>
        <p:sp>
          <p:nvSpPr>
            <p:cNvPr name="Freeform 3" id="3"/>
            <p:cNvSpPr/>
            <p:nvPr/>
          </p:nvSpPr>
          <p:spPr>
            <a:xfrm flipH="false" flipV="false" rot="0">
              <a:off x="0" y="0"/>
              <a:ext cx="4717144" cy="2601881"/>
            </a:xfrm>
            <a:custGeom>
              <a:avLst/>
              <a:gdLst/>
              <a:ahLst/>
              <a:cxnLst/>
              <a:rect r="r" b="b" t="t" l="l"/>
              <a:pathLst>
                <a:path h="2601881" w="4717144">
                  <a:moveTo>
                    <a:pt x="0" y="0"/>
                  </a:moveTo>
                  <a:lnTo>
                    <a:pt x="4717144" y="0"/>
                  </a:lnTo>
                  <a:lnTo>
                    <a:pt x="4717144" y="2601881"/>
                  </a:lnTo>
                  <a:lnTo>
                    <a:pt x="0" y="2601881"/>
                  </a:lnTo>
                  <a:close/>
                </a:path>
              </a:pathLst>
            </a:custGeom>
            <a:solidFill>
              <a:srgbClr val="FFFFFF"/>
            </a:solidFill>
          </p:spPr>
        </p:sp>
        <p:sp>
          <p:nvSpPr>
            <p:cNvPr name="TextBox 4" id="4"/>
            <p:cNvSpPr txBox="true"/>
            <p:nvPr/>
          </p:nvSpPr>
          <p:spPr>
            <a:xfrm>
              <a:off x="0" y="-38100"/>
              <a:ext cx="4717144" cy="263998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1849997"/>
            <a:ext cx="16230600" cy="1026161"/>
          </a:xfrm>
          <a:prstGeom prst="rect">
            <a:avLst/>
          </a:prstGeom>
        </p:spPr>
        <p:txBody>
          <a:bodyPr anchor="t" rtlCol="false" tIns="0" lIns="0" bIns="0" rIns="0">
            <a:spAutoFit/>
          </a:bodyPr>
          <a:lstStyle/>
          <a:p>
            <a:pPr algn="ctr" marL="0" indent="0" lvl="0">
              <a:lnSpc>
                <a:spcPts val="7520"/>
              </a:lnSpc>
              <a:spcBef>
                <a:spcPct val="0"/>
              </a:spcBef>
            </a:pPr>
            <a:r>
              <a:rPr lang="en-US" b="true" sz="8000" strike="noStrike" u="none">
                <a:solidFill>
                  <a:srgbClr val="000066"/>
                </a:solidFill>
                <a:latin typeface="Garet Bold"/>
                <a:ea typeface="Garet Bold"/>
                <a:cs typeface="Garet Bold"/>
                <a:sym typeface="Garet Bold"/>
              </a:rPr>
              <a:t>Objetivos</a:t>
            </a:r>
          </a:p>
        </p:txBody>
      </p:sp>
      <p:grpSp>
        <p:nvGrpSpPr>
          <p:cNvPr name="Group 6" id="6"/>
          <p:cNvGrpSpPr/>
          <p:nvPr/>
        </p:nvGrpSpPr>
        <p:grpSpPr>
          <a:xfrm rot="-2699999">
            <a:off x="-1934389" y="-747880"/>
            <a:ext cx="3868778" cy="3553160"/>
            <a:chOff x="0" y="0"/>
            <a:chExt cx="2679345" cy="2460762"/>
          </a:xfrm>
        </p:grpSpPr>
        <p:sp>
          <p:nvSpPr>
            <p:cNvPr name="Freeform 7" id="7"/>
            <p:cNvSpPr/>
            <p:nvPr/>
          </p:nvSpPr>
          <p:spPr>
            <a:xfrm flipH="false" flipV="false" rot="0">
              <a:off x="0" y="0"/>
              <a:ext cx="2679345" cy="2460762"/>
            </a:xfrm>
            <a:custGeom>
              <a:avLst/>
              <a:gdLst/>
              <a:ahLst/>
              <a:cxnLst/>
              <a:rect r="r" b="b" t="t" l="l"/>
              <a:pathLst>
                <a:path h="2460762" w="2679345">
                  <a:moveTo>
                    <a:pt x="0" y="0"/>
                  </a:moveTo>
                  <a:lnTo>
                    <a:pt x="2679345" y="0"/>
                  </a:lnTo>
                  <a:lnTo>
                    <a:pt x="2679345" y="2460762"/>
                  </a:lnTo>
                  <a:lnTo>
                    <a:pt x="0" y="2460762"/>
                  </a:lnTo>
                  <a:close/>
                </a:path>
              </a:pathLst>
            </a:custGeom>
            <a:solidFill>
              <a:srgbClr val="336699"/>
            </a:solidFill>
          </p:spPr>
        </p:sp>
        <p:sp>
          <p:nvSpPr>
            <p:cNvPr name="TextBox 8" id="8"/>
            <p:cNvSpPr txBox="true"/>
            <p:nvPr/>
          </p:nvSpPr>
          <p:spPr>
            <a:xfrm>
              <a:off x="0" y="-38100"/>
              <a:ext cx="2679345" cy="2498862"/>
            </a:xfrm>
            <a:prstGeom prst="rect">
              <a:avLst/>
            </a:prstGeom>
          </p:spPr>
          <p:txBody>
            <a:bodyPr anchor="ctr" rtlCol="false" tIns="46654" lIns="46654" bIns="46654" rIns="46654"/>
            <a:lstStyle/>
            <a:p>
              <a:pPr algn="ctr">
                <a:lnSpc>
                  <a:spcPts val="1800"/>
                </a:lnSpc>
                <a:spcBef>
                  <a:spcPct val="0"/>
                </a:spcBef>
              </a:pPr>
            </a:p>
          </p:txBody>
        </p:sp>
      </p:grpSp>
      <p:grpSp>
        <p:nvGrpSpPr>
          <p:cNvPr name="Group 9" id="9"/>
          <p:cNvGrpSpPr/>
          <p:nvPr/>
        </p:nvGrpSpPr>
        <p:grpSpPr>
          <a:xfrm rot="-2699999">
            <a:off x="16542837" y="1273066"/>
            <a:ext cx="3868778" cy="3553160"/>
            <a:chOff x="0" y="0"/>
            <a:chExt cx="2679345" cy="2460762"/>
          </a:xfrm>
        </p:grpSpPr>
        <p:sp>
          <p:nvSpPr>
            <p:cNvPr name="Freeform 10" id="10"/>
            <p:cNvSpPr/>
            <p:nvPr/>
          </p:nvSpPr>
          <p:spPr>
            <a:xfrm flipH="false" flipV="false" rot="0">
              <a:off x="0" y="0"/>
              <a:ext cx="2679345" cy="2460762"/>
            </a:xfrm>
            <a:custGeom>
              <a:avLst/>
              <a:gdLst/>
              <a:ahLst/>
              <a:cxnLst/>
              <a:rect r="r" b="b" t="t" l="l"/>
              <a:pathLst>
                <a:path h="2460762" w="2679345">
                  <a:moveTo>
                    <a:pt x="0" y="0"/>
                  </a:moveTo>
                  <a:lnTo>
                    <a:pt x="2679345" y="0"/>
                  </a:lnTo>
                  <a:lnTo>
                    <a:pt x="2679345" y="2460762"/>
                  </a:lnTo>
                  <a:lnTo>
                    <a:pt x="0" y="2460762"/>
                  </a:lnTo>
                  <a:close/>
                </a:path>
              </a:pathLst>
            </a:custGeom>
            <a:solidFill>
              <a:srgbClr val="000066"/>
            </a:solidFill>
          </p:spPr>
        </p:sp>
        <p:sp>
          <p:nvSpPr>
            <p:cNvPr name="TextBox 11" id="11"/>
            <p:cNvSpPr txBox="true"/>
            <p:nvPr/>
          </p:nvSpPr>
          <p:spPr>
            <a:xfrm>
              <a:off x="0" y="-38100"/>
              <a:ext cx="2679345" cy="2498862"/>
            </a:xfrm>
            <a:prstGeom prst="rect">
              <a:avLst/>
            </a:prstGeom>
          </p:spPr>
          <p:txBody>
            <a:bodyPr anchor="ctr" rtlCol="false" tIns="46654" lIns="46654" bIns="46654" rIns="46654"/>
            <a:lstStyle/>
            <a:p>
              <a:pPr algn="ctr">
                <a:lnSpc>
                  <a:spcPts val="1800"/>
                </a:lnSpc>
                <a:spcBef>
                  <a:spcPct val="0"/>
                </a:spcBef>
              </a:pPr>
            </a:p>
          </p:txBody>
        </p:sp>
      </p:grpSp>
      <p:grpSp>
        <p:nvGrpSpPr>
          <p:cNvPr name="Group 12" id="12"/>
          <p:cNvGrpSpPr/>
          <p:nvPr/>
        </p:nvGrpSpPr>
        <p:grpSpPr>
          <a:xfrm rot="-2699999">
            <a:off x="15004062" y="1282712"/>
            <a:ext cx="1545012" cy="1418968"/>
            <a:chOff x="0" y="0"/>
            <a:chExt cx="1070007" cy="982715"/>
          </a:xfrm>
        </p:grpSpPr>
        <p:sp>
          <p:nvSpPr>
            <p:cNvPr name="Freeform 13" id="13"/>
            <p:cNvSpPr/>
            <p:nvPr/>
          </p:nvSpPr>
          <p:spPr>
            <a:xfrm flipH="false" flipV="false" rot="0">
              <a:off x="0" y="0"/>
              <a:ext cx="1070007" cy="982715"/>
            </a:xfrm>
            <a:custGeom>
              <a:avLst/>
              <a:gdLst/>
              <a:ahLst/>
              <a:cxnLst/>
              <a:rect r="r" b="b" t="t" l="l"/>
              <a:pathLst>
                <a:path h="982715" w="1070007">
                  <a:moveTo>
                    <a:pt x="0" y="0"/>
                  </a:moveTo>
                  <a:lnTo>
                    <a:pt x="1070007" y="0"/>
                  </a:lnTo>
                  <a:lnTo>
                    <a:pt x="1070007" y="982715"/>
                  </a:lnTo>
                  <a:lnTo>
                    <a:pt x="0" y="982715"/>
                  </a:lnTo>
                  <a:close/>
                </a:path>
              </a:pathLst>
            </a:custGeom>
            <a:solidFill>
              <a:srgbClr val="336699"/>
            </a:solidFill>
          </p:spPr>
        </p:sp>
        <p:sp>
          <p:nvSpPr>
            <p:cNvPr name="TextBox 14" id="14"/>
            <p:cNvSpPr txBox="true"/>
            <p:nvPr/>
          </p:nvSpPr>
          <p:spPr>
            <a:xfrm>
              <a:off x="0" y="-38100"/>
              <a:ext cx="1070007" cy="1020815"/>
            </a:xfrm>
            <a:prstGeom prst="rect">
              <a:avLst/>
            </a:prstGeom>
          </p:spPr>
          <p:txBody>
            <a:bodyPr anchor="ctr" rtlCol="false" tIns="46654" lIns="46654" bIns="46654" rIns="46654"/>
            <a:lstStyle/>
            <a:p>
              <a:pPr algn="ctr">
                <a:lnSpc>
                  <a:spcPts val="1800"/>
                </a:lnSpc>
                <a:spcBef>
                  <a:spcPct val="0"/>
                </a:spcBef>
              </a:pPr>
            </a:p>
          </p:txBody>
        </p:sp>
      </p:grpSp>
      <p:grpSp>
        <p:nvGrpSpPr>
          <p:cNvPr name="Group 15" id="15"/>
          <p:cNvGrpSpPr/>
          <p:nvPr/>
        </p:nvGrpSpPr>
        <p:grpSpPr>
          <a:xfrm rot="-2699999">
            <a:off x="2168435" y="1098230"/>
            <a:ext cx="1967492" cy="1806982"/>
            <a:chOff x="0" y="0"/>
            <a:chExt cx="1362598" cy="1251436"/>
          </a:xfrm>
        </p:grpSpPr>
        <p:sp>
          <p:nvSpPr>
            <p:cNvPr name="Freeform 16" id="16"/>
            <p:cNvSpPr/>
            <p:nvPr/>
          </p:nvSpPr>
          <p:spPr>
            <a:xfrm flipH="false" flipV="false" rot="0">
              <a:off x="0" y="0"/>
              <a:ext cx="1362598" cy="1251436"/>
            </a:xfrm>
            <a:custGeom>
              <a:avLst/>
              <a:gdLst/>
              <a:ahLst/>
              <a:cxnLst/>
              <a:rect r="r" b="b" t="t" l="l"/>
              <a:pathLst>
                <a:path h="1251436" w="1362598">
                  <a:moveTo>
                    <a:pt x="0" y="0"/>
                  </a:moveTo>
                  <a:lnTo>
                    <a:pt x="1362598" y="0"/>
                  </a:lnTo>
                  <a:lnTo>
                    <a:pt x="1362598" y="1251436"/>
                  </a:lnTo>
                  <a:lnTo>
                    <a:pt x="0" y="1251436"/>
                  </a:lnTo>
                  <a:close/>
                </a:path>
              </a:pathLst>
            </a:custGeom>
            <a:solidFill>
              <a:srgbClr val="6699FF"/>
            </a:solidFill>
          </p:spPr>
        </p:sp>
        <p:sp>
          <p:nvSpPr>
            <p:cNvPr name="TextBox 17" id="17"/>
            <p:cNvSpPr txBox="true"/>
            <p:nvPr/>
          </p:nvSpPr>
          <p:spPr>
            <a:xfrm>
              <a:off x="0" y="-38100"/>
              <a:ext cx="1362598" cy="1289536"/>
            </a:xfrm>
            <a:prstGeom prst="rect">
              <a:avLst/>
            </a:prstGeom>
          </p:spPr>
          <p:txBody>
            <a:bodyPr anchor="ctr" rtlCol="false" tIns="46654" lIns="46654" bIns="46654" rIns="46654"/>
            <a:lstStyle/>
            <a:p>
              <a:pPr algn="ctr">
                <a:lnSpc>
                  <a:spcPts val="1800"/>
                </a:lnSpc>
                <a:spcBef>
                  <a:spcPct val="0"/>
                </a:spcBef>
              </a:pPr>
            </a:p>
          </p:txBody>
        </p:sp>
      </p:grpSp>
      <p:sp>
        <p:nvSpPr>
          <p:cNvPr name="Freeform 18" id="18"/>
          <p:cNvSpPr/>
          <p:nvPr/>
        </p:nvSpPr>
        <p:spPr>
          <a:xfrm flipH="false" flipV="false" rot="0">
            <a:off x="517387" y="8781998"/>
            <a:ext cx="3447133" cy="952603"/>
          </a:xfrm>
          <a:custGeom>
            <a:avLst/>
            <a:gdLst/>
            <a:ahLst/>
            <a:cxnLst/>
            <a:rect r="r" b="b" t="t" l="l"/>
            <a:pathLst>
              <a:path h="952603" w="3447133">
                <a:moveTo>
                  <a:pt x="0" y="0"/>
                </a:moveTo>
                <a:lnTo>
                  <a:pt x="3447133" y="0"/>
                </a:lnTo>
                <a:lnTo>
                  <a:pt x="3447133" y="952604"/>
                </a:lnTo>
                <a:lnTo>
                  <a:pt x="0" y="952604"/>
                </a:lnTo>
                <a:lnTo>
                  <a:pt x="0" y="0"/>
                </a:lnTo>
                <a:close/>
              </a:path>
            </a:pathLst>
          </a:custGeom>
          <a:blipFill>
            <a:blip r:embed="rId2"/>
            <a:stretch>
              <a:fillRect l="0" t="0" r="0" b="0"/>
            </a:stretch>
          </a:blipFill>
        </p:spPr>
      </p:sp>
      <p:sp>
        <p:nvSpPr>
          <p:cNvPr name="Freeform 19" id="19"/>
          <p:cNvSpPr/>
          <p:nvPr/>
        </p:nvSpPr>
        <p:spPr>
          <a:xfrm flipH="false" flipV="false" rot="0">
            <a:off x="7814644" y="3108843"/>
            <a:ext cx="2847938" cy="2484826"/>
          </a:xfrm>
          <a:custGeom>
            <a:avLst/>
            <a:gdLst/>
            <a:ahLst/>
            <a:cxnLst/>
            <a:rect r="r" b="b" t="t" l="l"/>
            <a:pathLst>
              <a:path h="2484826" w="2847938">
                <a:moveTo>
                  <a:pt x="0" y="0"/>
                </a:moveTo>
                <a:lnTo>
                  <a:pt x="2847938" y="0"/>
                </a:lnTo>
                <a:lnTo>
                  <a:pt x="2847938" y="2484826"/>
                </a:lnTo>
                <a:lnTo>
                  <a:pt x="0" y="24848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0" id="20"/>
          <p:cNvSpPr txBox="true"/>
          <p:nvPr/>
        </p:nvSpPr>
        <p:spPr>
          <a:xfrm rot="0">
            <a:off x="426231" y="5692748"/>
            <a:ext cx="7283669" cy="2200783"/>
          </a:xfrm>
          <a:prstGeom prst="rect">
            <a:avLst/>
          </a:prstGeom>
        </p:spPr>
        <p:txBody>
          <a:bodyPr anchor="t" rtlCol="false" tIns="0" lIns="0" bIns="0" rIns="0">
            <a:spAutoFit/>
          </a:bodyPr>
          <a:lstStyle/>
          <a:p>
            <a:pPr algn="ctr">
              <a:lnSpc>
                <a:spcPts val="2485"/>
              </a:lnSpc>
            </a:pPr>
            <a:r>
              <a:rPr lang="en-US" sz="2199">
                <a:solidFill>
                  <a:srgbClr val="000066"/>
                </a:solidFill>
                <a:latin typeface="Garet"/>
                <a:ea typeface="Garet"/>
                <a:cs typeface="Garet"/>
                <a:sym typeface="Garet"/>
              </a:rPr>
              <a:t>Diseñar e implementar un sistema para el monitoreo y gestión de vehículos para la Seguridad Ciudadana en la Municipalidad de San Bernardo, incluyendo una aplicación para realizar alertas, esto con el fin de optimizar recursos municipales, reducir tiempos de respuesta y aumentar la participación comunitaria.</a:t>
            </a:r>
          </a:p>
        </p:txBody>
      </p:sp>
      <p:sp>
        <p:nvSpPr>
          <p:cNvPr name="TextBox 21" id="21"/>
          <p:cNvSpPr txBox="true"/>
          <p:nvPr/>
        </p:nvSpPr>
        <p:spPr>
          <a:xfrm rot="0">
            <a:off x="1969136" y="4461393"/>
            <a:ext cx="4197860" cy="730250"/>
          </a:xfrm>
          <a:prstGeom prst="rect">
            <a:avLst/>
          </a:prstGeom>
        </p:spPr>
        <p:txBody>
          <a:bodyPr anchor="t" rtlCol="false" tIns="0" lIns="0" bIns="0" rIns="0">
            <a:spAutoFit/>
          </a:bodyPr>
          <a:lstStyle/>
          <a:p>
            <a:pPr algn="ctr">
              <a:lnSpc>
                <a:spcPts val="5650"/>
              </a:lnSpc>
            </a:pPr>
            <a:r>
              <a:rPr lang="en-US" sz="5000" b="true">
                <a:solidFill>
                  <a:srgbClr val="000066"/>
                </a:solidFill>
                <a:latin typeface="Garet Bold"/>
                <a:ea typeface="Garet Bold"/>
                <a:cs typeface="Garet Bold"/>
                <a:sym typeface="Garet Bold"/>
              </a:rPr>
              <a:t>General</a:t>
            </a:r>
          </a:p>
        </p:txBody>
      </p:sp>
      <p:sp>
        <p:nvSpPr>
          <p:cNvPr name="TextBox 22" id="22"/>
          <p:cNvSpPr txBox="true"/>
          <p:nvPr/>
        </p:nvSpPr>
        <p:spPr>
          <a:xfrm rot="0">
            <a:off x="10406211" y="5555569"/>
            <a:ext cx="7283669" cy="3496945"/>
          </a:xfrm>
          <a:prstGeom prst="rect">
            <a:avLst/>
          </a:prstGeom>
        </p:spPr>
        <p:txBody>
          <a:bodyPr anchor="t" rtlCol="false" tIns="0" lIns="0" bIns="0" rIns="0">
            <a:spAutoFit/>
          </a:bodyPr>
          <a:lstStyle/>
          <a:p>
            <a:pPr algn="l" marL="474979" indent="-237490" lvl="1">
              <a:lnSpc>
                <a:spcPts val="3079"/>
              </a:lnSpc>
              <a:buFont typeface="Arial"/>
              <a:buChar char="•"/>
            </a:pPr>
            <a:r>
              <a:rPr lang="en-US" sz="2199">
                <a:solidFill>
                  <a:srgbClr val="000066"/>
                </a:solidFill>
                <a:latin typeface="Garet"/>
                <a:ea typeface="Garet"/>
                <a:cs typeface="Garet"/>
                <a:sym typeface="Garet"/>
              </a:rPr>
              <a:t>Implementar un sistema de geolocalización en tiempo real.</a:t>
            </a:r>
          </a:p>
          <a:p>
            <a:pPr algn="l" marL="474979" indent="-237490" lvl="1">
              <a:lnSpc>
                <a:spcPts val="3079"/>
              </a:lnSpc>
              <a:buFont typeface="Arial"/>
              <a:buChar char="•"/>
            </a:pPr>
            <a:r>
              <a:rPr lang="en-US" sz="2199">
                <a:solidFill>
                  <a:srgbClr val="000066"/>
                </a:solidFill>
                <a:latin typeface="Garet"/>
                <a:ea typeface="Garet"/>
                <a:cs typeface="Garet"/>
                <a:sym typeface="Garet"/>
              </a:rPr>
              <a:t>Desar</a:t>
            </a:r>
            <a:r>
              <a:rPr lang="en-US" sz="2199">
                <a:solidFill>
                  <a:srgbClr val="000066"/>
                </a:solidFill>
                <a:latin typeface="Garet"/>
                <a:ea typeface="Garet"/>
                <a:cs typeface="Garet"/>
                <a:sym typeface="Garet"/>
              </a:rPr>
              <a:t>rollar una app móvil ciudadana de alertas.</a:t>
            </a:r>
          </a:p>
          <a:p>
            <a:pPr algn="l" marL="474979" indent="-237490" lvl="1">
              <a:lnSpc>
                <a:spcPts val="3079"/>
              </a:lnSpc>
              <a:buFont typeface="Arial"/>
              <a:buChar char="•"/>
            </a:pPr>
            <a:r>
              <a:rPr lang="en-US" sz="2199">
                <a:solidFill>
                  <a:srgbClr val="000066"/>
                </a:solidFill>
                <a:latin typeface="Garet"/>
                <a:ea typeface="Garet"/>
                <a:cs typeface="Garet"/>
                <a:sym typeface="Garet"/>
              </a:rPr>
              <a:t>C</a:t>
            </a:r>
            <a:r>
              <a:rPr lang="en-US" sz="2199">
                <a:solidFill>
                  <a:srgbClr val="000066"/>
                </a:solidFill>
                <a:latin typeface="Garet"/>
                <a:ea typeface="Garet"/>
                <a:cs typeface="Garet"/>
                <a:sym typeface="Garet"/>
              </a:rPr>
              <a:t>entralizar información de vehículos (uso, historial y mantenciones).</a:t>
            </a:r>
          </a:p>
          <a:p>
            <a:pPr algn="l" marL="474979" indent="-237490" lvl="1">
              <a:lnSpc>
                <a:spcPts val="3079"/>
              </a:lnSpc>
              <a:buFont typeface="Arial"/>
              <a:buChar char="•"/>
            </a:pPr>
            <a:r>
              <a:rPr lang="en-US" sz="2199">
                <a:solidFill>
                  <a:srgbClr val="000066"/>
                </a:solidFill>
                <a:latin typeface="Garet"/>
                <a:ea typeface="Garet"/>
                <a:cs typeface="Garet"/>
                <a:sym typeface="Garet"/>
              </a:rPr>
              <a:t>Crear </a:t>
            </a:r>
            <a:r>
              <a:rPr lang="en-US" sz="2199">
                <a:solidFill>
                  <a:srgbClr val="000066"/>
                </a:solidFill>
                <a:latin typeface="Garet"/>
                <a:ea typeface="Garet"/>
                <a:cs typeface="Garet"/>
                <a:sym typeface="Garet"/>
              </a:rPr>
              <a:t>reportes de incidentes en tiempo real.</a:t>
            </a:r>
          </a:p>
          <a:p>
            <a:pPr algn="l" marL="474979" indent="-237490" lvl="1">
              <a:lnSpc>
                <a:spcPts val="3079"/>
              </a:lnSpc>
              <a:buFont typeface="Arial"/>
              <a:buChar char="•"/>
            </a:pPr>
            <a:r>
              <a:rPr lang="en-US" sz="2199">
                <a:solidFill>
                  <a:srgbClr val="000066"/>
                </a:solidFill>
                <a:latin typeface="Garet"/>
                <a:ea typeface="Garet"/>
                <a:cs typeface="Garet"/>
                <a:sym typeface="Garet"/>
              </a:rPr>
              <a:t>Mejorar la coordinación y el trabajo de la seguridad ciudadana.</a:t>
            </a:r>
          </a:p>
        </p:txBody>
      </p:sp>
      <p:sp>
        <p:nvSpPr>
          <p:cNvPr name="TextBox 23" id="23"/>
          <p:cNvSpPr txBox="true"/>
          <p:nvPr/>
        </p:nvSpPr>
        <p:spPr>
          <a:xfrm rot="0">
            <a:off x="11949115" y="4461393"/>
            <a:ext cx="4197860" cy="730250"/>
          </a:xfrm>
          <a:prstGeom prst="rect">
            <a:avLst/>
          </a:prstGeom>
        </p:spPr>
        <p:txBody>
          <a:bodyPr anchor="t" rtlCol="false" tIns="0" lIns="0" bIns="0" rIns="0">
            <a:spAutoFit/>
          </a:bodyPr>
          <a:lstStyle/>
          <a:p>
            <a:pPr algn="ctr">
              <a:lnSpc>
                <a:spcPts val="5650"/>
              </a:lnSpc>
            </a:pPr>
            <a:r>
              <a:rPr lang="en-US" sz="5000" b="true">
                <a:solidFill>
                  <a:srgbClr val="000066"/>
                </a:solidFill>
                <a:latin typeface="Garet Bold"/>
                <a:ea typeface="Garet Bold"/>
                <a:cs typeface="Garet Bold"/>
                <a:sym typeface="Garet Bold"/>
              </a:rPr>
              <a:t>Específico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6699FF"/>
        </a:solidFill>
      </p:bgPr>
    </p:bg>
    <p:spTree>
      <p:nvGrpSpPr>
        <p:cNvPr id="1" name=""/>
        <p:cNvGrpSpPr/>
        <p:nvPr/>
      </p:nvGrpSpPr>
      <p:grpSpPr>
        <a:xfrm>
          <a:off x="0" y="0"/>
          <a:ext cx="0" cy="0"/>
          <a:chOff x="0" y="0"/>
          <a:chExt cx="0" cy="0"/>
        </a:xfrm>
      </p:grpSpPr>
      <p:grpSp>
        <p:nvGrpSpPr>
          <p:cNvPr name="Group 2" id="2"/>
          <p:cNvGrpSpPr/>
          <p:nvPr/>
        </p:nvGrpSpPr>
        <p:grpSpPr>
          <a:xfrm rot="0">
            <a:off x="0" y="203992"/>
            <a:ext cx="17910406" cy="9879016"/>
            <a:chOff x="0" y="0"/>
            <a:chExt cx="4717144" cy="2601881"/>
          </a:xfrm>
        </p:grpSpPr>
        <p:sp>
          <p:nvSpPr>
            <p:cNvPr name="Freeform 3" id="3"/>
            <p:cNvSpPr/>
            <p:nvPr/>
          </p:nvSpPr>
          <p:spPr>
            <a:xfrm flipH="false" flipV="false" rot="0">
              <a:off x="0" y="0"/>
              <a:ext cx="4717144" cy="2601881"/>
            </a:xfrm>
            <a:custGeom>
              <a:avLst/>
              <a:gdLst/>
              <a:ahLst/>
              <a:cxnLst/>
              <a:rect r="r" b="b" t="t" l="l"/>
              <a:pathLst>
                <a:path h="2601881" w="4717144">
                  <a:moveTo>
                    <a:pt x="0" y="0"/>
                  </a:moveTo>
                  <a:lnTo>
                    <a:pt x="4717144" y="0"/>
                  </a:lnTo>
                  <a:lnTo>
                    <a:pt x="4717144" y="2601881"/>
                  </a:lnTo>
                  <a:lnTo>
                    <a:pt x="0" y="2601881"/>
                  </a:lnTo>
                  <a:close/>
                </a:path>
              </a:pathLst>
            </a:custGeom>
            <a:solidFill>
              <a:srgbClr val="FFFFFF"/>
            </a:solidFill>
          </p:spPr>
        </p:sp>
        <p:sp>
          <p:nvSpPr>
            <p:cNvPr name="TextBox 4" id="4"/>
            <p:cNvSpPr txBox="true"/>
            <p:nvPr/>
          </p:nvSpPr>
          <p:spPr>
            <a:xfrm>
              <a:off x="0" y="-38100"/>
              <a:ext cx="4717144" cy="263998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8955203" y="2866633"/>
            <a:ext cx="2057180" cy="1044574"/>
            <a:chOff x="0" y="0"/>
            <a:chExt cx="541809" cy="275114"/>
          </a:xfrm>
        </p:grpSpPr>
        <p:sp>
          <p:nvSpPr>
            <p:cNvPr name="Freeform 6" id="6"/>
            <p:cNvSpPr/>
            <p:nvPr/>
          </p:nvSpPr>
          <p:spPr>
            <a:xfrm flipH="false" flipV="false" rot="0">
              <a:off x="0" y="0"/>
              <a:ext cx="541809" cy="275114"/>
            </a:xfrm>
            <a:custGeom>
              <a:avLst/>
              <a:gdLst/>
              <a:ahLst/>
              <a:cxnLst/>
              <a:rect r="r" b="b" t="t" l="l"/>
              <a:pathLst>
                <a:path h="275114" w="541809">
                  <a:moveTo>
                    <a:pt x="137557" y="0"/>
                  </a:moveTo>
                  <a:lnTo>
                    <a:pt x="404252" y="0"/>
                  </a:lnTo>
                  <a:cubicBezTo>
                    <a:pt x="440734" y="0"/>
                    <a:pt x="475722" y="14493"/>
                    <a:pt x="501519" y="40290"/>
                  </a:cubicBezTo>
                  <a:cubicBezTo>
                    <a:pt x="527316" y="66086"/>
                    <a:pt x="541809" y="101075"/>
                    <a:pt x="541809" y="137557"/>
                  </a:cubicBezTo>
                  <a:lnTo>
                    <a:pt x="541809" y="137557"/>
                  </a:lnTo>
                  <a:cubicBezTo>
                    <a:pt x="541809" y="213528"/>
                    <a:pt x="480222" y="275114"/>
                    <a:pt x="404252" y="275114"/>
                  </a:cubicBezTo>
                  <a:lnTo>
                    <a:pt x="137557" y="275114"/>
                  </a:lnTo>
                  <a:cubicBezTo>
                    <a:pt x="61586" y="275114"/>
                    <a:pt x="0" y="213528"/>
                    <a:pt x="0" y="137557"/>
                  </a:cubicBezTo>
                  <a:lnTo>
                    <a:pt x="0" y="137557"/>
                  </a:lnTo>
                  <a:cubicBezTo>
                    <a:pt x="0" y="61586"/>
                    <a:pt x="61586" y="0"/>
                    <a:pt x="137557" y="0"/>
                  </a:cubicBezTo>
                  <a:close/>
                </a:path>
              </a:pathLst>
            </a:custGeom>
            <a:solidFill>
              <a:srgbClr val="000000">
                <a:alpha val="0"/>
              </a:srgbClr>
            </a:solidFill>
          </p:spPr>
        </p:sp>
        <p:sp>
          <p:nvSpPr>
            <p:cNvPr name="TextBox 7" id="7"/>
            <p:cNvSpPr txBox="true"/>
            <p:nvPr/>
          </p:nvSpPr>
          <p:spPr>
            <a:xfrm>
              <a:off x="0" y="-47625"/>
              <a:ext cx="541809" cy="322739"/>
            </a:xfrm>
            <a:prstGeom prst="rect">
              <a:avLst/>
            </a:prstGeom>
          </p:spPr>
          <p:txBody>
            <a:bodyPr anchor="t" rtlCol="false" tIns="254000" lIns="254000" bIns="254000" rIns="254000"/>
            <a:lstStyle/>
            <a:p>
              <a:pPr algn="l">
                <a:lnSpc>
                  <a:spcPts val="4479"/>
                </a:lnSpc>
              </a:pPr>
              <a:r>
                <a:rPr lang="en-US" sz="3199" b="true">
                  <a:solidFill>
                    <a:srgbClr val="000066"/>
                  </a:solidFill>
                  <a:latin typeface="Garet Bold"/>
                  <a:ea typeface="Garet Bold"/>
                  <a:cs typeface="Garet Bold"/>
                  <a:sym typeface="Garet Bold"/>
                </a:rPr>
                <a:t>Scrum</a:t>
              </a:r>
            </a:p>
          </p:txBody>
        </p:sp>
      </p:grpSp>
      <p:sp>
        <p:nvSpPr>
          <p:cNvPr name="TextBox 8" id="8"/>
          <p:cNvSpPr txBox="true"/>
          <p:nvPr/>
        </p:nvSpPr>
        <p:spPr>
          <a:xfrm rot="0">
            <a:off x="1028700" y="1228725"/>
            <a:ext cx="16230600" cy="1016636"/>
          </a:xfrm>
          <a:prstGeom prst="rect">
            <a:avLst/>
          </a:prstGeom>
        </p:spPr>
        <p:txBody>
          <a:bodyPr anchor="t" rtlCol="false" tIns="0" lIns="0" bIns="0" rIns="0">
            <a:spAutoFit/>
          </a:bodyPr>
          <a:lstStyle/>
          <a:p>
            <a:pPr algn="ctr" marL="0" indent="0" lvl="0">
              <a:lnSpc>
                <a:spcPts val="7520"/>
              </a:lnSpc>
              <a:spcBef>
                <a:spcPct val="0"/>
              </a:spcBef>
            </a:pPr>
            <a:r>
              <a:rPr lang="en-US" b="true" sz="8000">
                <a:solidFill>
                  <a:srgbClr val="000066"/>
                </a:solidFill>
                <a:latin typeface="Garet Bold"/>
                <a:ea typeface="Garet Bold"/>
                <a:cs typeface="Garet Bold"/>
                <a:sym typeface="Garet Bold"/>
              </a:rPr>
              <a:t>Metodología</a:t>
            </a:r>
          </a:p>
        </p:txBody>
      </p:sp>
      <p:grpSp>
        <p:nvGrpSpPr>
          <p:cNvPr name="Group 9" id="9"/>
          <p:cNvGrpSpPr/>
          <p:nvPr/>
        </p:nvGrpSpPr>
        <p:grpSpPr>
          <a:xfrm rot="-2699999">
            <a:off x="-2726595" y="-227420"/>
            <a:ext cx="4906166" cy="4505918"/>
            <a:chOff x="0" y="0"/>
            <a:chExt cx="3397795" cy="3120600"/>
          </a:xfrm>
        </p:grpSpPr>
        <p:sp>
          <p:nvSpPr>
            <p:cNvPr name="Freeform 10" id="10"/>
            <p:cNvSpPr/>
            <p:nvPr/>
          </p:nvSpPr>
          <p:spPr>
            <a:xfrm flipH="false" flipV="false" rot="0">
              <a:off x="0" y="0"/>
              <a:ext cx="3397795" cy="3120600"/>
            </a:xfrm>
            <a:custGeom>
              <a:avLst/>
              <a:gdLst/>
              <a:ahLst/>
              <a:cxnLst/>
              <a:rect r="r" b="b" t="t" l="l"/>
              <a:pathLst>
                <a:path h="3120600" w="3397795">
                  <a:moveTo>
                    <a:pt x="0" y="0"/>
                  </a:moveTo>
                  <a:lnTo>
                    <a:pt x="3397795" y="0"/>
                  </a:lnTo>
                  <a:lnTo>
                    <a:pt x="3397795" y="3120600"/>
                  </a:lnTo>
                  <a:lnTo>
                    <a:pt x="0" y="3120600"/>
                  </a:lnTo>
                  <a:close/>
                </a:path>
              </a:pathLst>
            </a:custGeom>
            <a:solidFill>
              <a:srgbClr val="336699"/>
            </a:solidFill>
          </p:spPr>
        </p:sp>
        <p:sp>
          <p:nvSpPr>
            <p:cNvPr name="TextBox 11" id="11"/>
            <p:cNvSpPr txBox="true"/>
            <p:nvPr/>
          </p:nvSpPr>
          <p:spPr>
            <a:xfrm>
              <a:off x="0" y="-38100"/>
              <a:ext cx="3397795" cy="3158700"/>
            </a:xfrm>
            <a:prstGeom prst="rect">
              <a:avLst/>
            </a:prstGeom>
          </p:spPr>
          <p:txBody>
            <a:bodyPr anchor="ctr" rtlCol="false" tIns="46654" lIns="46654" bIns="46654" rIns="46654"/>
            <a:lstStyle/>
            <a:p>
              <a:pPr algn="ctr">
                <a:lnSpc>
                  <a:spcPts val="1800"/>
                </a:lnSpc>
                <a:spcBef>
                  <a:spcPct val="0"/>
                </a:spcBef>
              </a:pPr>
            </a:p>
          </p:txBody>
        </p:sp>
      </p:grpSp>
      <p:grpSp>
        <p:nvGrpSpPr>
          <p:cNvPr name="Group 12" id="12"/>
          <p:cNvGrpSpPr/>
          <p:nvPr/>
        </p:nvGrpSpPr>
        <p:grpSpPr>
          <a:xfrm rot="-2699999">
            <a:off x="16898333" y="6529039"/>
            <a:ext cx="4906166" cy="4505918"/>
            <a:chOff x="0" y="0"/>
            <a:chExt cx="3397795" cy="3120600"/>
          </a:xfrm>
        </p:grpSpPr>
        <p:sp>
          <p:nvSpPr>
            <p:cNvPr name="Freeform 13" id="13"/>
            <p:cNvSpPr/>
            <p:nvPr/>
          </p:nvSpPr>
          <p:spPr>
            <a:xfrm flipH="false" flipV="false" rot="0">
              <a:off x="0" y="0"/>
              <a:ext cx="3397795" cy="3120600"/>
            </a:xfrm>
            <a:custGeom>
              <a:avLst/>
              <a:gdLst/>
              <a:ahLst/>
              <a:cxnLst/>
              <a:rect r="r" b="b" t="t" l="l"/>
              <a:pathLst>
                <a:path h="3120600" w="3397795">
                  <a:moveTo>
                    <a:pt x="0" y="0"/>
                  </a:moveTo>
                  <a:lnTo>
                    <a:pt x="3397795" y="0"/>
                  </a:lnTo>
                  <a:lnTo>
                    <a:pt x="3397795" y="3120600"/>
                  </a:lnTo>
                  <a:lnTo>
                    <a:pt x="0" y="3120600"/>
                  </a:lnTo>
                  <a:close/>
                </a:path>
              </a:pathLst>
            </a:custGeom>
            <a:solidFill>
              <a:srgbClr val="6699FF"/>
            </a:solidFill>
          </p:spPr>
        </p:sp>
        <p:sp>
          <p:nvSpPr>
            <p:cNvPr name="TextBox 14" id="14"/>
            <p:cNvSpPr txBox="true"/>
            <p:nvPr/>
          </p:nvSpPr>
          <p:spPr>
            <a:xfrm>
              <a:off x="0" y="-38100"/>
              <a:ext cx="3397795" cy="3158700"/>
            </a:xfrm>
            <a:prstGeom prst="rect">
              <a:avLst/>
            </a:prstGeom>
          </p:spPr>
          <p:txBody>
            <a:bodyPr anchor="ctr" rtlCol="false" tIns="46654" lIns="46654" bIns="46654" rIns="46654"/>
            <a:lstStyle/>
            <a:p>
              <a:pPr algn="ctr">
                <a:lnSpc>
                  <a:spcPts val="1800"/>
                </a:lnSpc>
                <a:spcBef>
                  <a:spcPct val="0"/>
                </a:spcBef>
              </a:pPr>
            </a:p>
          </p:txBody>
        </p:sp>
      </p:grpSp>
      <p:grpSp>
        <p:nvGrpSpPr>
          <p:cNvPr name="Group 15" id="15"/>
          <p:cNvGrpSpPr/>
          <p:nvPr/>
        </p:nvGrpSpPr>
        <p:grpSpPr>
          <a:xfrm rot="7852822">
            <a:off x="17594005" y="683496"/>
            <a:ext cx="1918747" cy="1762214"/>
            <a:chOff x="0" y="0"/>
            <a:chExt cx="1328840" cy="1220432"/>
          </a:xfrm>
        </p:grpSpPr>
        <p:sp>
          <p:nvSpPr>
            <p:cNvPr name="Freeform 16" id="16"/>
            <p:cNvSpPr/>
            <p:nvPr/>
          </p:nvSpPr>
          <p:spPr>
            <a:xfrm flipH="false" flipV="false" rot="0">
              <a:off x="0" y="0"/>
              <a:ext cx="1328840" cy="1220432"/>
            </a:xfrm>
            <a:custGeom>
              <a:avLst/>
              <a:gdLst/>
              <a:ahLst/>
              <a:cxnLst/>
              <a:rect r="r" b="b" t="t" l="l"/>
              <a:pathLst>
                <a:path h="1220432" w="1328840">
                  <a:moveTo>
                    <a:pt x="0" y="0"/>
                  </a:moveTo>
                  <a:lnTo>
                    <a:pt x="1328840" y="0"/>
                  </a:lnTo>
                  <a:lnTo>
                    <a:pt x="1328840" y="1220432"/>
                  </a:lnTo>
                  <a:lnTo>
                    <a:pt x="0" y="1220432"/>
                  </a:lnTo>
                  <a:close/>
                </a:path>
              </a:pathLst>
            </a:custGeom>
            <a:solidFill>
              <a:srgbClr val="6699FF"/>
            </a:solidFill>
          </p:spPr>
        </p:sp>
        <p:sp>
          <p:nvSpPr>
            <p:cNvPr name="TextBox 17" id="17"/>
            <p:cNvSpPr txBox="true"/>
            <p:nvPr/>
          </p:nvSpPr>
          <p:spPr>
            <a:xfrm>
              <a:off x="0" y="-38100"/>
              <a:ext cx="1328840" cy="1258532"/>
            </a:xfrm>
            <a:prstGeom prst="rect">
              <a:avLst/>
            </a:prstGeom>
          </p:spPr>
          <p:txBody>
            <a:bodyPr anchor="ctr" rtlCol="false" tIns="46654" lIns="46654" bIns="46654" rIns="46654"/>
            <a:lstStyle/>
            <a:p>
              <a:pPr algn="ctr">
                <a:lnSpc>
                  <a:spcPts val="1800"/>
                </a:lnSpc>
                <a:spcBef>
                  <a:spcPct val="0"/>
                </a:spcBef>
              </a:pPr>
            </a:p>
          </p:txBody>
        </p:sp>
      </p:grpSp>
      <p:sp>
        <p:nvSpPr>
          <p:cNvPr name="Freeform 18" id="18"/>
          <p:cNvSpPr/>
          <p:nvPr/>
        </p:nvSpPr>
        <p:spPr>
          <a:xfrm flipH="false" flipV="false" rot="0">
            <a:off x="517387" y="8781998"/>
            <a:ext cx="3447133" cy="952603"/>
          </a:xfrm>
          <a:custGeom>
            <a:avLst/>
            <a:gdLst/>
            <a:ahLst/>
            <a:cxnLst/>
            <a:rect r="r" b="b" t="t" l="l"/>
            <a:pathLst>
              <a:path h="952603" w="3447133">
                <a:moveTo>
                  <a:pt x="0" y="0"/>
                </a:moveTo>
                <a:lnTo>
                  <a:pt x="3447133" y="0"/>
                </a:lnTo>
                <a:lnTo>
                  <a:pt x="3447133" y="952604"/>
                </a:lnTo>
                <a:lnTo>
                  <a:pt x="0" y="952604"/>
                </a:lnTo>
                <a:lnTo>
                  <a:pt x="0" y="0"/>
                </a:lnTo>
                <a:close/>
              </a:path>
            </a:pathLst>
          </a:custGeom>
          <a:blipFill>
            <a:blip r:embed="rId2"/>
            <a:stretch>
              <a:fillRect l="0" t="0" r="0" b="0"/>
            </a:stretch>
          </a:blipFill>
        </p:spPr>
      </p:sp>
      <p:sp>
        <p:nvSpPr>
          <p:cNvPr name="Freeform 19" id="19"/>
          <p:cNvSpPr/>
          <p:nvPr/>
        </p:nvSpPr>
        <p:spPr>
          <a:xfrm flipH="false" flipV="false" rot="0">
            <a:off x="1442021" y="3675195"/>
            <a:ext cx="6935774" cy="3676970"/>
          </a:xfrm>
          <a:custGeom>
            <a:avLst/>
            <a:gdLst/>
            <a:ahLst/>
            <a:cxnLst/>
            <a:rect r="r" b="b" t="t" l="l"/>
            <a:pathLst>
              <a:path h="3676970" w="6935774">
                <a:moveTo>
                  <a:pt x="0" y="0"/>
                </a:moveTo>
                <a:lnTo>
                  <a:pt x="6935774" y="0"/>
                </a:lnTo>
                <a:lnTo>
                  <a:pt x="6935774" y="3676969"/>
                </a:lnTo>
                <a:lnTo>
                  <a:pt x="0" y="3676969"/>
                </a:lnTo>
                <a:lnTo>
                  <a:pt x="0" y="0"/>
                </a:lnTo>
                <a:close/>
              </a:path>
            </a:pathLst>
          </a:custGeom>
          <a:blipFill>
            <a:blip r:embed="rId3"/>
            <a:stretch>
              <a:fillRect l="-14859" t="-37341" r="-10701" b="-9797"/>
            </a:stretch>
          </a:blipFill>
        </p:spPr>
      </p:sp>
      <p:sp>
        <p:nvSpPr>
          <p:cNvPr name="TextBox 20" id="20"/>
          <p:cNvSpPr txBox="true"/>
          <p:nvPr/>
        </p:nvSpPr>
        <p:spPr>
          <a:xfrm rot="0">
            <a:off x="8955203" y="4056598"/>
            <a:ext cx="8115300" cy="1141730"/>
          </a:xfrm>
          <a:prstGeom prst="rect">
            <a:avLst/>
          </a:prstGeom>
        </p:spPr>
        <p:txBody>
          <a:bodyPr anchor="t" rtlCol="false" tIns="0" lIns="0" bIns="0" rIns="0">
            <a:spAutoFit/>
          </a:bodyPr>
          <a:lstStyle/>
          <a:p>
            <a:pPr algn="l">
              <a:lnSpc>
                <a:spcPts val="2260"/>
              </a:lnSpc>
            </a:pPr>
            <a:r>
              <a:rPr lang="en-US" sz="2000">
                <a:solidFill>
                  <a:srgbClr val="000066"/>
                </a:solidFill>
                <a:latin typeface="Garet"/>
                <a:ea typeface="Garet"/>
                <a:cs typeface="Garet"/>
                <a:sym typeface="Garet"/>
              </a:rPr>
              <a:t>Para este proyecto se utilizara la metodología ágil (Scrum) para garantizar un desarrollo iterativo y flexible, además el trabajo se organiza mediante sprints para priorizar entregables funcionales por cada fase</a:t>
            </a:r>
          </a:p>
        </p:txBody>
      </p:sp>
      <p:grpSp>
        <p:nvGrpSpPr>
          <p:cNvPr name="Group 21" id="21"/>
          <p:cNvGrpSpPr/>
          <p:nvPr/>
        </p:nvGrpSpPr>
        <p:grpSpPr>
          <a:xfrm rot="0">
            <a:off x="8955203" y="5685130"/>
            <a:ext cx="5177448" cy="1000124"/>
            <a:chOff x="0" y="0"/>
            <a:chExt cx="1363608" cy="263407"/>
          </a:xfrm>
        </p:grpSpPr>
        <p:sp>
          <p:nvSpPr>
            <p:cNvPr name="Freeform 22" id="22"/>
            <p:cNvSpPr/>
            <p:nvPr/>
          </p:nvSpPr>
          <p:spPr>
            <a:xfrm flipH="false" flipV="false" rot="0">
              <a:off x="0" y="0"/>
              <a:ext cx="1363608" cy="263407"/>
            </a:xfrm>
            <a:custGeom>
              <a:avLst/>
              <a:gdLst/>
              <a:ahLst/>
              <a:cxnLst/>
              <a:rect r="r" b="b" t="t" l="l"/>
              <a:pathLst>
                <a:path h="263407" w="1363608">
                  <a:moveTo>
                    <a:pt x="76261" y="0"/>
                  </a:moveTo>
                  <a:lnTo>
                    <a:pt x="1287347" y="0"/>
                  </a:lnTo>
                  <a:cubicBezTo>
                    <a:pt x="1329464" y="0"/>
                    <a:pt x="1363608" y="34143"/>
                    <a:pt x="1363608" y="76261"/>
                  </a:cubicBezTo>
                  <a:lnTo>
                    <a:pt x="1363608" y="187146"/>
                  </a:lnTo>
                  <a:cubicBezTo>
                    <a:pt x="1363608" y="207372"/>
                    <a:pt x="1355573" y="226769"/>
                    <a:pt x="1341271" y="241071"/>
                  </a:cubicBezTo>
                  <a:cubicBezTo>
                    <a:pt x="1326970" y="255373"/>
                    <a:pt x="1307572" y="263407"/>
                    <a:pt x="1287347" y="263407"/>
                  </a:cubicBezTo>
                  <a:lnTo>
                    <a:pt x="76261" y="263407"/>
                  </a:lnTo>
                  <a:cubicBezTo>
                    <a:pt x="34143" y="263407"/>
                    <a:pt x="0" y="229264"/>
                    <a:pt x="0" y="187146"/>
                  </a:cubicBezTo>
                  <a:lnTo>
                    <a:pt x="0" y="76261"/>
                  </a:lnTo>
                  <a:cubicBezTo>
                    <a:pt x="0" y="34143"/>
                    <a:pt x="34143" y="0"/>
                    <a:pt x="76261" y="0"/>
                  </a:cubicBezTo>
                  <a:close/>
                </a:path>
              </a:pathLst>
            </a:custGeom>
            <a:solidFill>
              <a:srgbClr val="000000">
                <a:alpha val="0"/>
              </a:srgbClr>
            </a:solidFill>
          </p:spPr>
        </p:sp>
        <p:sp>
          <p:nvSpPr>
            <p:cNvPr name="TextBox 23" id="23"/>
            <p:cNvSpPr txBox="true"/>
            <p:nvPr/>
          </p:nvSpPr>
          <p:spPr>
            <a:xfrm>
              <a:off x="0" y="-47625"/>
              <a:ext cx="1363608" cy="311032"/>
            </a:xfrm>
            <a:prstGeom prst="rect">
              <a:avLst/>
            </a:prstGeom>
          </p:spPr>
          <p:txBody>
            <a:bodyPr anchor="t" rtlCol="false" tIns="254000" lIns="254000" bIns="254000" rIns="254000"/>
            <a:lstStyle/>
            <a:p>
              <a:pPr algn="l">
                <a:lnSpc>
                  <a:spcPts val="4199"/>
                </a:lnSpc>
              </a:pPr>
              <a:r>
                <a:rPr lang="en-US" sz="2999" b="true">
                  <a:solidFill>
                    <a:srgbClr val="000066"/>
                  </a:solidFill>
                  <a:latin typeface="Garet Bold"/>
                  <a:ea typeface="Garet Bold"/>
                  <a:cs typeface="Garet Bold"/>
                  <a:sym typeface="Garet Bold"/>
                </a:rPr>
                <a:t>¿Como lo aplicaremos?</a:t>
              </a:r>
            </a:p>
          </p:txBody>
        </p:sp>
      </p:grpSp>
      <p:sp>
        <p:nvSpPr>
          <p:cNvPr name="TextBox 24" id="24"/>
          <p:cNvSpPr txBox="true"/>
          <p:nvPr/>
        </p:nvSpPr>
        <p:spPr>
          <a:xfrm rot="0">
            <a:off x="8955203" y="6704304"/>
            <a:ext cx="8115300" cy="284480"/>
          </a:xfrm>
          <a:prstGeom prst="rect">
            <a:avLst/>
          </a:prstGeom>
        </p:spPr>
        <p:txBody>
          <a:bodyPr anchor="t" rtlCol="false" tIns="0" lIns="0" bIns="0" rIns="0">
            <a:spAutoFit/>
          </a:bodyPr>
          <a:lstStyle/>
          <a:p>
            <a:pPr algn="l" marL="431801" indent="-215900" lvl="1">
              <a:lnSpc>
                <a:spcPts val="2260"/>
              </a:lnSpc>
              <a:buFont typeface="Arial"/>
              <a:buChar char="•"/>
            </a:pPr>
            <a:r>
              <a:rPr lang="en-US" sz="2000">
                <a:solidFill>
                  <a:srgbClr val="000066"/>
                </a:solidFill>
                <a:latin typeface="Garet"/>
                <a:ea typeface="Garet"/>
                <a:cs typeface="Garet"/>
                <a:sym typeface="Garet"/>
              </a:rPr>
              <a:t>Trabajo por sprints con objetivos claros y funcionales.</a:t>
            </a:r>
          </a:p>
        </p:txBody>
      </p:sp>
      <p:sp>
        <p:nvSpPr>
          <p:cNvPr name="TextBox 25" id="25"/>
          <p:cNvSpPr txBox="true"/>
          <p:nvPr/>
        </p:nvSpPr>
        <p:spPr>
          <a:xfrm rot="0">
            <a:off x="8955203" y="7219449"/>
            <a:ext cx="8115300" cy="855980"/>
          </a:xfrm>
          <a:prstGeom prst="rect">
            <a:avLst/>
          </a:prstGeom>
        </p:spPr>
        <p:txBody>
          <a:bodyPr anchor="t" rtlCol="false" tIns="0" lIns="0" bIns="0" rIns="0">
            <a:spAutoFit/>
          </a:bodyPr>
          <a:lstStyle/>
          <a:p>
            <a:pPr algn="l" marL="431801" indent="-215900" lvl="1">
              <a:lnSpc>
                <a:spcPts val="2260"/>
              </a:lnSpc>
              <a:buFont typeface="Arial"/>
              <a:buChar char="•"/>
            </a:pPr>
            <a:r>
              <a:rPr lang="en-US" sz="2000">
                <a:solidFill>
                  <a:srgbClr val="000066"/>
                </a:solidFill>
                <a:latin typeface="Garet"/>
                <a:ea typeface="Garet"/>
                <a:cs typeface="Garet"/>
                <a:sym typeface="Garet"/>
              </a:rPr>
              <a:t>Entregas incrementales, donde cada sprint se presentara una versión mejorada del productos, permitiendo un feedback constante y ajustes rápidos.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6699FF"/>
        </a:solidFill>
      </p:bgPr>
    </p:bg>
    <p:spTree>
      <p:nvGrpSpPr>
        <p:cNvPr id="1" name=""/>
        <p:cNvGrpSpPr/>
        <p:nvPr/>
      </p:nvGrpSpPr>
      <p:grpSpPr>
        <a:xfrm>
          <a:off x="0" y="0"/>
          <a:ext cx="0" cy="0"/>
          <a:chOff x="0" y="0"/>
          <a:chExt cx="0" cy="0"/>
        </a:xfrm>
      </p:grpSpPr>
      <p:grpSp>
        <p:nvGrpSpPr>
          <p:cNvPr name="Group 2" id="2"/>
          <p:cNvGrpSpPr/>
          <p:nvPr/>
        </p:nvGrpSpPr>
        <p:grpSpPr>
          <a:xfrm rot="0">
            <a:off x="0" y="203992"/>
            <a:ext cx="17910406" cy="9879016"/>
            <a:chOff x="0" y="0"/>
            <a:chExt cx="4717144" cy="2601881"/>
          </a:xfrm>
        </p:grpSpPr>
        <p:sp>
          <p:nvSpPr>
            <p:cNvPr name="Freeform 3" id="3"/>
            <p:cNvSpPr/>
            <p:nvPr/>
          </p:nvSpPr>
          <p:spPr>
            <a:xfrm flipH="false" flipV="false" rot="0">
              <a:off x="0" y="0"/>
              <a:ext cx="4717144" cy="2601881"/>
            </a:xfrm>
            <a:custGeom>
              <a:avLst/>
              <a:gdLst/>
              <a:ahLst/>
              <a:cxnLst/>
              <a:rect r="r" b="b" t="t" l="l"/>
              <a:pathLst>
                <a:path h="2601881" w="4717144">
                  <a:moveTo>
                    <a:pt x="0" y="0"/>
                  </a:moveTo>
                  <a:lnTo>
                    <a:pt x="4717144" y="0"/>
                  </a:lnTo>
                  <a:lnTo>
                    <a:pt x="4717144" y="2601881"/>
                  </a:lnTo>
                  <a:lnTo>
                    <a:pt x="0" y="2601881"/>
                  </a:lnTo>
                  <a:close/>
                </a:path>
              </a:pathLst>
            </a:custGeom>
            <a:solidFill>
              <a:srgbClr val="FFFFFF"/>
            </a:solidFill>
          </p:spPr>
        </p:sp>
        <p:sp>
          <p:nvSpPr>
            <p:cNvPr name="TextBox 4" id="4"/>
            <p:cNvSpPr txBox="true"/>
            <p:nvPr/>
          </p:nvSpPr>
          <p:spPr>
            <a:xfrm>
              <a:off x="0" y="-38100"/>
              <a:ext cx="4717144" cy="263998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1228725"/>
            <a:ext cx="16230600" cy="1016636"/>
          </a:xfrm>
          <a:prstGeom prst="rect">
            <a:avLst/>
          </a:prstGeom>
        </p:spPr>
        <p:txBody>
          <a:bodyPr anchor="t" rtlCol="false" tIns="0" lIns="0" bIns="0" rIns="0">
            <a:spAutoFit/>
          </a:bodyPr>
          <a:lstStyle/>
          <a:p>
            <a:pPr algn="ctr" marL="0" indent="0" lvl="0">
              <a:lnSpc>
                <a:spcPts val="7520"/>
              </a:lnSpc>
              <a:spcBef>
                <a:spcPct val="0"/>
              </a:spcBef>
            </a:pPr>
            <a:r>
              <a:rPr lang="en-US" b="true" sz="8000">
                <a:solidFill>
                  <a:srgbClr val="000066"/>
                </a:solidFill>
                <a:latin typeface="Garet Bold"/>
                <a:ea typeface="Garet Bold"/>
                <a:cs typeface="Garet Bold"/>
                <a:sym typeface="Garet Bold"/>
              </a:rPr>
              <a:t>Metodología</a:t>
            </a:r>
          </a:p>
        </p:txBody>
      </p:sp>
      <p:grpSp>
        <p:nvGrpSpPr>
          <p:cNvPr name="Group 6" id="6"/>
          <p:cNvGrpSpPr/>
          <p:nvPr/>
        </p:nvGrpSpPr>
        <p:grpSpPr>
          <a:xfrm rot="-2699999">
            <a:off x="-2726595" y="-227420"/>
            <a:ext cx="4906166" cy="4505918"/>
            <a:chOff x="0" y="0"/>
            <a:chExt cx="3397795" cy="3120600"/>
          </a:xfrm>
        </p:grpSpPr>
        <p:sp>
          <p:nvSpPr>
            <p:cNvPr name="Freeform 7" id="7"/>
            <p:cNvSpPr/>
            <p:nvPr/>
          </p:nvSpPr>
          <p:spPr>
            <a:xfrm flipH="false" flipV="false" rot="0">
              <a:off x="0" y="0"/>
              <a:ext cx="3397795" cy="3120600"/>
            </a:xfrm>
            <a:custGeom>
              <a:avLst/>
              <a:gdLst/>
              <a:ahLst/>
              <a:cxnLst/>
              <a:rect r="r" b="b" t="t" l="l"/>
              <a:pathLst>
                <a:path h="3120600" w="3397795">
                  <a:moveTo>
                    <a:pt x="0" y="0"/>
                  </a:moveTo>
                  <a:lnTo>
                    <a:pt x="3397795" y="0"/>
                  </a:lnTo>
                  <a:lnTo>
                    <a:pt x="3397795" y="3120600"/>
                  </a:lnTo>
                  <a:lnTo>
                    <a:pt x="0" y="3120600"/>
                  </a:lnTo>
                  <a:close/>
                </a:path>
              </a:pathLst>
            </a:custGeom>
            <a:solidFill>
              <a:srgbClr val="336699"/>
            </a:solidFill>
          </p:spPr>
        </p:sp>
        <p:sp>
          <p:nvSpPr>
            <p:cNvPr name="TextBox 8" id="8"/>
            <p:cNvSpPr txBox="true"/>
            <p:nvPr/>
          </p:nvSpPr>
          <p:spPr>
            <a:xfrm>
              <a:off x="0" y="-38100"/>
              <a:ext cx="3397795" cy="3158700"/>
            </a:xfrm>
            <a:prstGeom prst="rect">
              <a:avLst/>
            </a:prstGeom>
          </p:spPr>
          <p:txBody>
            <a:bodyPr anchor="ctr" rtlCol="false" tIns="46654" lIns="46654" bIns="46654" rIns="46654"/>
            <a:lstStyle/>
            <a:p>
              <a:pPr algn="ctr">
                <a:lnSpc>
                  <a:spcPts val="1800"/>
                </a:lnSpc>
                <a:spcBef>
                  <a:spcPct val="0"/>
                </a:spcBef>
              </a:pPr>
            </a:p>
          </p:txBody>
        </p:sp>
      </p:grpSp>
      <p:grpSp>
        <p:nvGrpSpPr>
          <p:cNvPr name="Group 9" id="9"/>
          <p:cNvGrpSpPr/>
          <p:nvPr/>
        </p:nvGrpSpPr>
        <p:grpSpPr>
          <a:xfrm rot="-2699999">
            <a:off x="16898333" y="6529039"/>
            <a:ext cx="4906166" cy="4505918"/>
            <a:chOff x="0" y="0"/>
            <a:chExt cx="3397795" cy="3120600"/>
          </a:xfrm>
        </p:grpSpPr>
        <p:sp>
          <p:nvSpPr>
            <p:cNvPr name="Freeform 10" id="10"/>
            <p:cNvSpPr/>
            <p:nvPr/>
          </p:nvSpPr>
          <p:spPr>
            <a:xfrm flipH="false" flipV="false" rot="0">
              <a:off x="0" y="0"/>
              <a:ext cx="3397795" cy="3120600"/>
            </a:xfrm>
            <a:custGeom>
              <a:avLst/>
              <a:gdLst/>
              <a:ahLst/>
              <a:cxnLst/>
              <a:rect r="r" b="b" t="t" l="l"/>
              <a:pathLst>
                <a:path h="3120600" w="3397795">
                  <a:moveTo>
                    <a:pt x="0" y="0"/>
                  </a:moveTo>
                  <a:lnTo>
                    <a:pt x="3397795" y="0"/>
                  </a:lnTo>
                  <a:lnTo>
                    <a:pt x="3397795" y="3120600"/>
                  </a:lnTo>
                  <a:lnTo>
                    <a:pt x="0" y="3120600"/>
                  </a:lnTo>
                  <a:close/>
                </a:path>
              </a:pathLst>
            </a:custGeom>
            <a:solidFill>
              <a:srgbClr val="6699FF"/>
            </a:solidFill>
          </p:spPr>
        </p:sp>
        <p:sp>
          <p:nvSpPr>
            <p:cNvPr name="TextBox 11" id="11"/>
            <p:cNvSpPr txBox="true"/>
            <p:nvPr/>
          </p:nvSpPr>
          <p:spPr>
            <a:xfrm>
              <a:off x="0" y="-38100"/>
              <a:ext cx="3397795" cy="3158700"/>
            </a:xfrm>
            <a:prstGeom prst="rect">
              <a:avLst/>
            </a:prstGeom>
          </p:spPr>
          <p:txBody>
            <a:bodyPr anchor="ctr" rtlCol="false" tIns="46654" lIns="46654" bIns="46654" rIns="46654"/>
            <a:lstStyle/>
            <a:p>
              <a:pPr algn="ctr">
                <a:lnSpc>
                  <a:spcPts val="1800"/>
                </a:lnSpc>
                <a:spcBef>
                  <a:spcPct val="0"/>
                </a:spcBef>
              </a:pPr>
            </a:p>
          </p:txBody>
        </p:sp>
      </p:grpSp>
      <p:grpSp>
        <p:nvGrpSpPr>
          <p:cNvPr name="Group 12" id="12"/>
          <p:cNvGrpSpPr/>
          <p:nvPr/>
        </p:nvGrpSpPr>
        <p:grpSpPr>
          <a:xfrm rot="7852822">
            <a:off x="17594005" y="683496"/>
            <a:ext cx="1918747" cy="1762214"/>
            <a:chOff x="0" y="0"/>
            <a:chExt cx="1328840" cy="1220432"/>
          </a:xfrm>
        </p:grpSpPr>
        <p:sp>
          <p:nvSpPr>
            <p:cNvPr name="Freeform 13" id="13"/>
            <p:cNvSpPr/>
            <p:nvPr/>
          </p:nvSpPr>
          <p:spPr>
            <a:xfrm flipH="false" flipV="false" rot="0">
              <a:off x="0" y="0"/>
              <a:ext cx="1328840" cy="1220432"/>
            </a:xfrm>
            <a:custGeom>
              <a:avLst/>
              <a:gdLst/>
              <a:ahLst/>
              <a:cxnLst/>
              <a:rect r="r" b="b" t="t" l="l"/>
              <a:pathLst>
                <a:path h="1220432" w="1328840">
                  <a:moveTo>
                    <a:pt x="0" y="0"/>
                  </a:moveTo>
                  <a:lnTo>
                    <a:pt x="1328840" y="0"/>
                  </a:lnTo>
                  <a:lnTo>
                    <a:pt x="1328840" y="1220432"/>
                  </a:lnTo>
                  <a:lnTo>
                    <a:pt x="0" y="1220432"/>
                  </a:lnTo>
                  <a:close/>
                </a:path>
              </a:pathLst>
            </a:custGeom>
            <a:solidFill>
              <a:srgbClr val="6699FF"/>
            </a:solidFill>
          </p:spPr>
        </p:sp>
        <p:sp>
          <p:nvSpPr>
            <p:cNvPr name="TextBox 14" id="14"/>
            <p:cNvSpPr txBox="true"/>
            <p:nvPr/>
          </p:nvSpPr>
          <p:spPr>
            <a:xfrm>
              <a:off x="0" y="-38100"/>
              <a:ext cx="1328840" cy="1258532"/>
            </a:xfrm>
            <a:prstGeom prst="rect">
              <a:avLst/>
            </a:prstGeom>
          </p:spPr>
          <p:txBody>
            <a:bodyPr anchor="ctr" rtlCol="false" tIns="46654" lIns="46654" bIns="46654" rIns="46654"/>
            <a:lstStyle/>
            <a:p>
              <a:pPr algn="ctr">
                <a:lnSpc>
                  <a:spcPts val="1800"/>
                </a:lnSpc>
                <a:spcBef>
                  <a:spcPct val="0"/>
                </a:spcBef>
              </a:pPr>
            </a:p>
          </p:txBody>
        </p:sp>
      </p:grpSp>
      <p:sp>
        <p:nvSpPr>
          <p:cNvPr name="Freeform 15" id="15"/>
          <p:cNvSpPr/>
          <p:nvPr/>
        </p:nvSpPr>
        <p:spPr>
          <a:xfrm flipH="false" flipV="false" rot="0">
            <a:off x="517387" y="8781998"/>
            <a:ext cx="3447133" cy="952603"/>
          </a:xfrm>
          <a:custGeom>
            <a:avLst/>
            <a:gdLst/>
            <a:ahLst/>
            <a:cxnLst/>
            <a:rect r="r" b="b" t="t" l="l"/>
            <a:pathLst>
              <a:path h="952603" w="3447133">
                <a:moveTo>
                  <a:pt x="0" y="0"/>
                </a:moveTo>
                <a:lnTo>
                  <a:pt x="3447133" y="0"/>
                </a:lnTo>
                <a:lnTo>
                  <a:pt x="3447133" y="952604"/>
                </a:lnTo>
                <a:lnTo>
                  <a:pt x="0" y="952604"/>
                </a:lnTo>
                <a:lnTo>
                  <a:pt x="0" y="0"/>
                </a:lnTo>
                <a:close/>
              </a:path>
            </a:pathLst>
          </a:custGeom>
          <a:blipFill>
            <a:blip r:embed="rId2"/>
            <a:stretch>
              <a:fillRect l="0" t="0" r="0" b="0"/>
            </a:stretch>
          </a:blipFill>
        </p:spPr>
      </p:sp>
      <p:grpSp>
        <p:nvGrpSpPr>
          <p:cNvPr name="Group 16" id="16"/>
          <p:cNvGrpSpPr/>
          <p:nvPr/>
        </p:nvGrpSpPr>
        <p:grpSpPr>
          <a:xfrm rot="0">
            <a:off x="2240954" y="2548824"/>
            <a:ext cx="5629235" cy="1087395"/>
            <a:chOff x="0" y="0"/>
            <a:chExt cx="1363608" cy="263407"/>
          </a:xfrm>
        </p:grpSpPr>
        <p:sp>
          <p:nvSpPr>
            <p:cNvPr name="Freeform 17" id="17"/>
            <p:cNvSpPr/>
            <p:nvPr/>
          </p:nvSpPr>
          <p:spPr>
            <a:xfrm flipH="false" flipV="false" rot="0">
              <a:off x="0" y="0"/>
              <a:ext cx="1363608" cy="263407"/>
            </a:xfrm>
            <a:custGeom>
              <a:avLst/>
              <a:gdLst/>
              <a:ahLst/>
              <a:cxnLst/>
              <a:rect r="r" b="b" t="t" l="l"/>
              <a:pathLst>
                <a:path h="263407" w="1363608">
                  <a:moveTo>
                    <a:pt x="70141" y="0"/>
                  </a:moveTo>
                  <a:lnTo>
                    <a:pt x="1293467" y="0"/>
                  </a:lnTo>
                  <a:cubicBezTo>
                    <a:pt x="1332205" y="0"/>
                    <a:pt x="1363608" y="31403"/>
                    <a:pt x="1363608" y="70141"/>
                  </a:cubicBezTo>
                  <a:lnTo>
                    <a:pt x="1363608" y="193267"/>
                  </a:lnTo>
                  <a:cubicBezTo>
                    <a:pt x="1363608" y="211869"/>
                    <a:pt x="1356218" y="229710"/>
                    <a:pt x="1343064" y="242863"/>
                  </a:cubicBezTo>
                  <a:cubicBezTo>
                    <a:pt x="1329910" y="256017"/>
                    <a:pt x="1312070" y="263407"/>
                    <a:pt x="1293467" y="263407"/>
                  </a:cubicBezTo>
                  <a:lnTo>
                    <a:pt x="70141" y="263407"/>
                  </a:lnTo>
                  <a:cubicBezTo>
                    <a:pt x="31403" y="263407"/>
                    <a:pt x="0" y="232004"/>
                    <a:pt x="0" y="193267"/>
                  </a:cubicBezTo>
                  <a:lnTo>
                    <a:pt x="0" y="70141"/>
                  </a:lnTo>
                  <a:cubicBezTo>
                    <a:pt x="0" y="31403"/>
                    <a:pt x="31403" y="0"/>
                    <a:pt x="70141" y="0"/>
                  </a:cubicBezTo>
                  <a:close/>
                </a:path>
              </a:pathLst>
            </a:custGeom>
            <a:solidFill>
              <a:srgbClr val="000000">
                <a:alpha val="0"/>
              </a:srgbClr>
            </a:solidFill>
          </p:spPr>
        </p:sp>
        <p:sp>
          <p:nvSpPr>
            <p:cNvPr name="TextBox 18" id="18"/>
            <p:cNvSpPr txBox="true"/>
            <p:nvPr/>
          </p:nvSpPr>
          <p:spPr>
            <a:xfrm>
              <a:off x="0" y="-47625"/>
              <a:ext cx="1363608" cy="311032"/>
            </a:xfrm>
            <a:prstGeom prst="rect">
              <a:avLst/>
            </a:prstGeom>
          </p:spPr>
          <p:txBody>
            <a:bodyPr anchor="t" rtlCol="false" tIns="254000" lIns="254000" bIns="254000" rIns="254000"/>
            <a:lstStyle/>
            <a:p>
              <a:pPr algn="l">
                <a:lnSpc>
                  <a:spcPts val="4479"/>
                </a:lnSpc>
              </a:pPr>
              <a:r>
                <a:rPr lang="en-US" sz="3199" b="true">
                  <a:solidFill>
                    <a:srgbClr val="000066"/>
                  </a:solidFill>
                  <a:latin typeface="Garet Bold"/>
                  <a:ea typeface="Garet Bold"/>
                  <a:cs typeface="Garet Bold"/>
                  <a:sym typeface="Garet Bold"/>
                </a:rPr>
                <a:t>Roles</a:t>
              </a:r>
            </a:p>
          </p:txBody>
        </p:sp>
      </p:grpSp>
      <p:sp>
        <p:nvSpPr>
          <p:cNvPr name="Freeform 19" id="19"/>
          <p:cNvSpPr/>
          <p:nvPr/>
        </p:nvSpPr>
        <p:spPr>
          <a:xfrm flipH="false" flipV="false" rot="0">
            <a:off x="10307912" y="2763183"/>
            <a:ext cx="3034335" cy="2325059"/>
          </a:xfrm>
          <a:custGeom>
            <a:avLst/>
            <a:gdLst/>
            <a:ahLst/>
            <a:cxnLst/>
            <a:rect r="r" b="b" t="t" l="l"/>
            <a:pathLst>
              <a:path h="2325059" w="3034335">
                <a:moveTo>
                  <a:pt x="0" y="0"/>
                </a:moveTo>
                <a:lnTo>
                  <a:pt x="3034335" y="0"/>
                </a:lnTo>
                <a:lnTo>
                  <a:pt x="3034335" y="2325059"/>
                </a:lnTo>
                <a:lnTo>
                  <a:pt x="0" y="23250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0" id="20"/>
          <p:cNvGrpSpPr/>
          <p:nvPr/>
        </p:nvGrpSpPr>
        <p:grpSpPr>
          <a:xfrm rot="0">
            <a:off x="2240954" y="5641390"/>
            <a:ext cx="6244865" cy="1044574"/>
            <a:chOff x="0" y="0"/>
            <a:chExt cx="1512736" cy="253034"/>
          </a:xfrm>
        </p:grpSpPr>
        <p:sp>
          <p:nvSpPr>
            <p:cNvPr name="Freeform 21" id="21"/>
            <p:cNvSpPr/>
            <p:nvPr/>
          </p:nvSpPr>
          <p:spPr>
            <a:xfrm flipH="false" flipV="false" rot="0">
              <a:off x="0" y="0"/>
              <a:ext cx="1512736" cy="253034"/>
            </a:xfrm>
            <a:custGeom>
              <a:avLst/>
              <a:gdLst/>
              <a:ahLst/>
              <a:cxnLst/>
              <a:rect r="r" b="b" t="t" l="l"/>
              <a:pathLst>
                <a:path h="253034" w="1512736">
                  <a:moveTo>
                    <a:pt x="63226" y="0"/>
                  </a:moveTo>
                  <a:lnTo>
                    <a:pt x="1449510" y="0"/>
                  </a:lnTo>
                  <a:cubicBezTo>
                    <a:pt x="1466279" y="0"/>
                    <a:pt x="1482360" y="6661"/>
                    <a:pt x="1494218" y="18518"/>
                  </a:cubicBezTo>
                  <a:cubicBezTo>
                    <a:pt x="1506075" y="30376"/>
                    <a:pt x="1512736" y="46457"/>
                    <a:pt x="1512736" y="63226"/>
                  </a:cubicBezTo>
                  <a:lnTo>
                    <a:pt x="1512736" y="189808"/>
                  </a:lnTo>
                  <a:cubicBezTo>
                    <a:pt x="1512736" y="224727"/>
                    <a:pt x="1484429" y="253034"/>
                    <a:pt x="1449510" y="253034"/>
                  </a:cubicBezTo>
                  <a:lnTo>
                    <a:pt x="63226" y="253034"/>
                  </a:lnTo>
                  <a:cubicBezTo>
                    <a:pt x="28307" y="253034"/>
                    <a:pt x="0" y="224727"/>
                    <a:pt x="0" y="189808"/>
                  </a:cubicBezTo>
                  <a:lnTo>
                    <a:pt x="0" y="63226"/>
                  </a:lnTo>
                  <a:cubicBezTo>
                    <a:pt x="0" y="28307"/>
                    <a:pt x="28307" y="0"/>
                    <a:pt x="63226" y="0"/>
                  </a:cubicBezTo>
                  <a:close/>
                </a:path>
              </a:pathLst>
            </a:custGeom>
            <a:solidFill>
              <a:srgbClr val="000000">
                <a:alpha val="0"/>
              </a:srgbClr>
            </a:solidFill>
          </p:spPr>
        </p:sp>
        <p:sp>
          <p:nvSpPr>
            <p:cNvPr name="TextBox 22" id="22"/>
            <p:cNvSpPr txBox="true"/>
            <p:nvPr/>
          </p:nvSpPr>
          <p:spPr>
            <a:xfrm>
              <a:off x="0" y="-47625"/>
              <a:ext cx="1512736" cy="300659"/>
            </a:xfrm>
            <a:prstGeom prst="rect">
              <a:avLst/>
            </a:prstGeom>
          </p:spPr>
          <p:txBody>
            <a:bodyPr anchor="t" rtlCol="false" tIns="254000" lIns="254000" bIns="254000" rIns="254000"/>
            <a:lstStyle/>
            <a:p>
              <a:pPr algn="l">
                <a:lnSpc>
                  <a:spcPts val="4479"/>
                </a:lnSpc>
              </a:pPr>
              <a:r>
                <a:rPr lang="en-US" sz="3199" b="true">
                  <a:solidFill>
                    <a:srgbClr val="000066"/>
                  </a:solidFill>
                  <a:latin typeface="Garet Bold"/>
                  <a:ea typeface="Garet Bold"/>
                  <a:cs typeface="Garet Bold"/>
                  <a:sym typeface="Garet Bold"/>
                </a:rPr>
                <a:t>Ventajas para el proyecto</a:t>
              </a:r>
            </a:p>
          </p:txBody>
        </p:sp>
      </p:grpSp>
      <p:sp>
        <p:nvSpPr>
          <p:cNvPr name="Freeform 23" id="23"/>
          <p:cNvSpPr/>
          <p:nvPr/>
        </p:nvSpPr>
        <p:spPr>
          <a:xfrm flipH="false" flipV="false" rot="0">
            <a:off x="10456550" y="6163677"/>
            <a:ext cx="2737059" cy="2466775"/>
          </a:xfrm>
          <a:custGeom>
            <a:avLst/>
            <a:gdLst/>
            <a:ahLst/>
            <a:cxnLst/>
            <a:rect r="r" b="b" t="t" l="l"/>
            <a:pathLst>
              <a:path h="2466775" w="2737059">
                <a:moveTo>
                  <a:pt x="0" y="0"/>
                </a:moveTo>
                <a:lnTo>
                  <a:pt x="2737059" y="0"/>
                </a:lnTo>
                <a:lnTo>
                  <a:pt x="2737059" y="2466775"/>
                </a:lnTo>
                <a:lnTo>
                  <a:pt x="0" y="246677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4" id="24"/>
          <p:cNvSpPr txBox="true"/>
          <p:nvPr/>
        </p:nvSpPr>
        <p:spPr>
          <a:xfrm rot="0">
            <a:off x="2240954" y="3655269"/>
            <a:ext cx="6903046" cy="325247"/>
          </a:xfrm>
          <a:prstGeom prst="rect">
            <a:avLst/>
          </a:prstGeom>
        </p:spPr>
        <p:txBody>
          <a:bodyPr anchor="t" rtlCol="false" tIns="0" lIns="0" bIns="0" rIns="0">
            <a:spAutoFit/>
          </a:bodyPr>
          <a:lstStyle/>
          <a:p>
            <a:pPr algn="l" marL="496571" indent="-248285" lvl="1">
              <a:lnSpc>
                <a:spcPts val="2599"/>
              </a:lnSpc>
              <a:buFont typeface="Arial"/>
              <a:buChar char="•"/>
            </a:pPr>
            <a:r>
              <a:rPr lang="en-US" b="true" sz="2300">
                <a:solidFill>
                  <a:srgbClr val="000066"/>
                </a:solidFill>
                <a:latin typeface="Garet Bold"/>
                <a:ea typeface="Garet Bold"/>
                <a:cs typeface="Garet Bold"/>
                <a:sym typeface="Garet Bold"/>
              </a:rPr>
              <a:t>Product Owner:</a:t>
            </a:r>
            <a:r>
              <a:rPr lang="en-US" sz="2300">
                <a:solidFill>
                  <a:srgbClr val="000066"/>
                </a:solidFill>
                <a:latin typeface="Garet"/>
                <a:ea typeface="Garet"/>
                <a:cs typeface="Garet"/>
                <a:sym typeface="Garet"/>
              </a:rPr>
              <a:t> Sebastián Olmedo</a:t>
            </a:r>
          </a:p>
        </p:txBody>
      </p:sp>
      <p:sp>
        <p:nvSpPr>
          <p:cNvPr name="TextBox 25" id="25"/>
          <p:cNvSpPr txBox="true"/>
          <p:nvPr/>
        </p:nvSpPr>
        <p:spPr>
          <a:xfrm rot="0">
            <a:off x="2240954" y="4215366"/>
            <a:ext cx="6903046" cy="325247"/>
          </a:xfrm>
          <a:prstGeom prst="rect">
            <a:avLst/>
          </a:prstGeom>
        </p:spPr>
        <p:txBody>
          <a:bodyPr anchor="t" rtlCol="false" tIns="0" lIns="0" bIns="0" rIns="0">
            <a:spAutoFit/>
          </a:bodyPr>
          <a:lstStyle/>
          <a:p>
            <a:pPr algn="l" marL="496571" indent="-248285" lvl="1">
              <a:lnSpc>
                <a:spcPts val="2599"/>
              </a:lnSpc>
              <a:buFont typeface="Arial"/>
              <a:buChar char="•"/>
            </a:pPr>
            <a:r>
              <a:rPr lang="en-US" b="true" sz="2300">
                <a:solidFill>
                  <a:srgbClr val="000066"/>
                </a:solidFill>
                <a:latin typeface="Garet Bold"/>
                <a:ea typeface="Garet Bold"/>
                <a:cs typeface="Garet Bold"/>
                <a:sym typeface="Garet Bold"/>
              </a:rPr>
              <a:t>Scrum Master: </a:t>
            </a:r>
            <a:r>
              <a:rPr lang="en-US" sz="2300">
                <a:solidFill>
                  <a:srgbClr val="000066"/>
                </a:solidFill>
                <a:latin typeface="Garet"/>
                <a:ea typeface="Garet"/>
                <a:cs typeface="Garet"/>
                <a:sym typeface="Garet"/>
              </a:rPr>
              <a:t>José Acevedo</a:t>
            </a:r>
          </a:p>
        </p:txBody>
      </p:sp>
      <p:sp>
        <p:nvSpPr>
          <p:cNvPr name="TextBox 26" id="26"/>
          <p:cNvSpPr txBox="true"/>
          <p:nvPr/>
        </p:nvSpPr>
        <p:spPr>
          <a:xfrm rot="0">
            <a:off x="2240954" y="4773218"/>
            <a:ext cx="6903046" cy="649097"/>
          </a:xfrm>
          <a:prstGeom prst="rect">
            <a:avLst/>
          </a:prstGeom>
        </p:spPr>
        <p:txBody>
          <a:bodyPr anchor="t" rtlCol="false" tIns="0" lIns="0" bIns="0" rIns="0">
            <a:spAutoFit/>
          </a:bodyPr>
          <a:lstStyle/>
          <a:p>
            <a:pPr algn="l" marL="496571" indent="-248285" lvl="1">
              <a:lnSpc>
                <a:spcPts val="2599"/>
              </a:lnSpc>
              <a:buFont typeface="Arial"/>
              <a:buChar char="•"/>
            </a:pPr>
            <a:r>
              <a:rPr lang="en-US" b="true" sz="2300">
                <a:solidFill>
                  <a:srgbClr val="000066"/>
                </a:solidFill>
                <a:latin typeface="Garet Bold"/>
                <a:ea typeface="Garet Bold"/>
                <a:cs typeface="Garet Bold"/>
                <a:sym typeface="Garet Bold"/>
              </a:rPr>
              <a:t>Equipo de Desarrollo:</a:t>
            </a:r>
            <a:r>
              <a:rPr lang="en-US" sz="2300">
                <a:solidFill>
                  <a:srgbClr val="000066"/>
                </a:solidFill>
                <a:latin typeface="Garet"/>
                <a:ea typeface="Garet"/>
                <a:cs typeface="Garet"/>
                <a:sym typeface="Garet"/>
              </a:rPr>
              <a:t> Sebastian Reveco y Benjamin Cerón</a:t>
            </a:r>
          </a:p>
        </p:txBody>
      </p:sp>
      <p:sp>
        <p:nvSpPr>
          <p:cNvPr name="TextBox 27" id="27"/>
          <p:cNvSpPr txBox="true"/>
          <p:nvPr/>
        </p:nvSpPr>
        <p:spPr>
          <a:xfrm rot="0">
            <a:off x="2240954" y="6810575"/>
            <a:ext cx="6903046" cy="325247"/>
          </a:xfrm>
          <a:prstGeom prst="rect">
            <a:avLst/>
          </a:prstGeom>
        </p:spPr>
        <p:txBody>
          <a:bodyPr anchor="t" rtlCol="false" tIns="0" lIns="0" bIns="0" rIns="0">
            <a:spAutoFit/>
          </a:bodyPr>
          <a:lstStyle/>
          <a:p>
            <a:pPr algn="l" marL="496571" indent="-248285" lvl="1">
              <a:lnSpc>
                <a:spcPts val="2599"/>
              </a:lnSpc>
              <a:buFont typeface="Arial"/>
              <a:buChar char="•"/>
            </a:pPr>
            <a:r>
              <a:rPr lang="en-US" sz="2300">
                <a:solidFill>
                  <a:srgbClr val="000066"/>
                </a:solidFill>
                <a:latin typeface="Garet"/>
                <a:ea typeface="Garet"/>
                <a:cs typeface="Garet"/>
                <a:sym typeface="Garet"/>
              </a:rPr>
              <a:t>Detección temprana de problemas.</a:t>
            </a:r>
          </a:p>
        </p:txBody>
      </p:sp>
      <p:sp>
        <p:nvSpPr>
          <p:cNvPr name="TextBox 28" id="28"/>
          <p:cNvSpPr txBox="true"/>
          <p:nvPr/>
        </p:nvSpPr>
        <p:spPr>
          <a:xfrm rot="0">
            <a:off x="2240954" y="7315160"/>
            <a:ext cx="6903046" cy="649097"/>
          </a:xfrm>
          <a:prstGeom prst="rect">
            <a:avLst/>
          </a:prstGeom>
        </p:spPr>
        <p:txBody>
          <a:bodyPr anchor="t" rtlCol="false" tIns="0" lIns="0" bIns="0" rIns="0">
            <a:spAutoFit/>
          </a:bodyPr>
          <a:lstStyle/>
          <a:p>
            <a:pPr algn="l" marL="496571" indent="-248285" lvl="1">
              <a:lnSpc>
                <a:spcPts val="2599"/>
              </a:lnSpc>
              <a:buFont typeface="Arial"/>
              <a:buChar char="•"/>
            </a:pPr>
            <a:r>
              <a:rPr lang="en-US" sz="2300">
                <a:solidFill>
                  <a:srgbClr val="000066"/>
                </a:solidFill>
                <a:latin typeface="Garet"/>
                <a:ea typeface="Garet"/>
                <a:cs typeface="Garet"/>
                <a:sym typeface="Garet"/>
              </a:rPr>
              <a:t>Máxima adaptabilidad a cambios en los requisitos.</a:t>
            </a:r>
          </a:p>
        </p:txBody>
      </p:sp>
      <p:sp>
        <p:nvSpPr>
          <p:cNvPr name="TextBox 29" id="29"/>
          <p:cNvSpPr txBox="true"/>
          <p:nvPr/>
        </p:nvSpPr>
        <p:spPr>
          <a:xfrm rot="0">
            <a:off x="2240954" y="8143595"/>
            <a:ext cx="6903046" cy="649097"/>
          </a:xfrm>
          <a:prstGeom prst="rect">
            <a:avLst/>
          </a:prstGeom>
        </p:spPr>
        <p:txBody>
          <a:bodyPr anchor="t" rtlCol="false" tIns="0" lIns="0" bIns="0" rIns="0">
            <a:spAutoFit/>
          </a:bodyPr>
          <a:lstStyle/>
          <a:p>
            <a:pPr algn="l" marL="496571" indent="-248285" lvl="1">
              <a:lnSpc>
                <a:spcPts val="2599"/>
              </a:lnSpc>
              <a:buFont typeface="Arial"/>
              <a:buChar char="•"/>
            </a:pPr>
            <a:r>
              <a:rPr lang="en-US" sz="2300">
                <a:solidFill>
                  <a:srgbClr val="000066"/>
                </a:solidFill>
                <a:latin typeface="Garet"/>
                <a:ea typeface="Garet"/>
                <a:cs typeface="Garet"/>
                <a:sym typeface="Garet"/>
              </a:rPr>
              <a:t>Entrega continua de valor, enfocándose en la funcionalidades claves.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6699FF"/>
        </a:solidFill>
      </p:bgPr>
    </p:bg>
    <p:spTree>
      <p:nvGrpSpPr>
        <p:cNvPr id="1" name=""/>
        <p:cNvGrpSpPr/>
        <p:nvPr/>
      </p:nvGrpSpPr>
      <p:grpSpPr>
        <a:xfrm>
          <a:off x="0" y="0"/>
          <a:ext cx="0" cy="0"/>
          <a:chOff x="0" y="0"/>
          <a:chExt cx="0" cy="0"/>
        </a:xfrm>
      </p:grpSpPr>
      <p:grpSp>
        <p:nvGrpSpPr>
          <p:cNvPr name="Group 2" id="2"/>
          <p:cNvGrpSpPr/>
          <p:nvPr/>
        </p:nvGrpSpPr>
        <p:grpSpPr>
          <a:xfrm rot="0">
            <a:off x="188797" y="203992"/>
            <a:ext cx="17910406" cy="9879016"/>
            <a:chOff x="0" y="0"/>
            <a:chExt cx="4717144" cy="2601881"/>
          </a:xfrm>
        </p:grpSpPr>
        <p:sp>
          <p:nvSpPr>
            <p:cNvPr name="Freeform 3" id="3"/>
            <p:cNvSpPr/>
            <p:nvPr/>
          </p:nvSpPr>
          <p:spPr>
            <a:xfrm flipH="false" flipV="false" rot="0">
              <a:off x="0" y="0"/>
              <a:ext cx="4717144" cy="2601881"/>
            </a:xfrm>
            <a:custGeom>
              <a:avLst/>
              <a:gdLst/>
              <a:ahLst/>
              <a:cxnLst/>
              <a:rect r="r" b="b" t="t" l="l"/>
              <a:pathLst>
                <a:path h="2601881" w="4717144">
                  <a:moveTo>
                    <a:pt x="0" y="0"/>
                  </a:moveTo>
                  <a:lnTo>
                    <a:pt x="4717144" y="0"/>
                  </a:lnTo>
                  <a:lnTo>
                    <a:pt x="4717144" y="2601881"/>
                  </a:lnTo>
                  <a:lnTo>
                    <a:pt x="0" y="2601881"/>
                  </a:lnTo>
                  <a:close/>
                </a:path>
              </a:pathLst>
            </a:custGeom>
            <a:solidFill>
              <a:srgbClr val="FFFFFF"/>
            </a:solidFill>
          </p:spPr>
        </p:sp>
        <p:sp>
          <p:nvSpPr>
            <p:cNvPr name="TextBox 4" id="4"/>
            <p:cNvSpPr txBox="true"/>
            <p:nvPr/>
          </p:nvSpPr>
          <p:spPr>
            <a:xfrm>
              <a:off x="0" y="-38100"/>
              <a:ext cx="4717144" cy="263998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2699999">
            <a:off x="14493811" y="-2434568"/>
            <a:ext cx="5530977" cy="5761459"/>
            <a:chOff x="0" y="0"/>
            <a:chExt cx="3830511" cy="3990133"/>
          </a:xfrm>
        </p:grpSpPr>
        <p:sp>
          <p:nvSpPr>
            <p:cNvPr name="Freeform 6" id="6"/>
            <p:cNvSpPr/>
            <p:nvPr/>
          </p:nvSpPr>
          <p:spPr>
            <a:xfrm flipH="false" flipV="false" rot="0">
              <a:off x="0" y="0"/>
              <a:ext cx="3830511" cy="3990133"/>
            </a:xfrm>
            <a:custGeom>
              <a:avLst/>
              <a:gdLst/>
              <a:ahLst/>
              <a:cxnLst/>
              <a:rect r="r" b="b" t="t" l="l"/>
              <a:pathLst>
                <a:path h="3990133" w="3830511">
                  <a:moveTo>
                    <a:pt x="0" y="0"/>
                  </a:moveTo>
                  <a:lnTo>
                    <a:pt x="3830511" y="0"/>
                  </a:lnTo>
                  <a:lnTo>
                    <a:pt x="3830511" y="3990133"/>
                  </a:lnTo>
                  <a:lnTo>
                    <a:pt x="0" y="3990133"/>
                  </a:lnTo>
                  <a:close/>
                </a:path>
              </a:pathLst>
            </a:custGeom>
            <a:solidFill>
              <a:srgbClr val="6699FF"/>
            </a:solidFill>
          </p:spPr>
        </p:sp>
        <p:sp>
          <p:nvSpPr>
            <p:cNvPr name="TextBox 7" id="7"/>
            <p:cNvSpPr txBox="true"/>
            <p:nvPr/>
          </p:nvSpPr>
          <p:spPr>
            <a:xfrm>
              <a:off x="0" y="-38100"/>
              <a:ext cx="3830511" cy="4028233"/>
            </a:xfrm>
            <a:prstGeom prst="rect">
              <a:avLst/>
            </a:prstGeom>
          </p:spPr>
          <p:txBody>
            <a:bodyPr anchor="ctr" rtlCol="false" tIns="46654" lIns="46654" bIns="46654" rIns="46654"/>
            <a:lstStyle/>
            <a:p>
              <a:pPr algn="ctr">
                <a:lnSpc>
                  <a:spcPts val="1800"/>
                </a:lnSpc>
                <a:spcBef>
                  <a:spcPct val="0"/>
                </a:spcBef>
              </a:pPr>
            </a:p>
          </p:txBody>
        </p:sp>
      </p:grpSp>
      <p:grpSp>
        <p:nvGrpSpPr>
          <p:cNvPr name="Group 8" id="8"/>
          <p:cNvGrpSpPr/>
          <p:nvPr/>
        </p:nvGrpSpPr>
        <p:grpSpPr>
          <a:xfrm rot="-2699999">
            <a:off x="16065840" y="4831270"/>
            <a:ext cx="4066725" cy="3734959"/>
            <a:chOff x="0" y="0"/>
            <a:chExt cx="2816434" cy="2586668"/>
          </a:xfrm>
        </p:grpSpPr>
        <p:sp>
          <p:nvSpPr>
            <p:cNvPr name="Freeform 9" id="9"/>
            <p:cNvSpPr/>
            <p:nvPr/>
          </p:nvSpPr>
          <p:spPr>
            <a:xfrm flipH="false" flipV="false" rot="0">
              <a:off x="0" y="0"/>
              <a:ext cx="2816434" cy="2586668"/>
            </a:xfrm>
            <a:custGeom>
              <a:avLst/>
              <a:gdLst/>
              <a:ahLst/>
              <a:cxnLst/>
              <a:rect r="r" b="b" t="t" l="l"/>
              <a:pathLst>
                <a:path h="2586668" w="2816434">
                  <a:moveTo>
                    <a:pt x="0" y="0"/>
                  </a:moveTo>
                  <a:lnTo>
                    <a:pt x="2816434" y="0"/>
                  </a:lnTo>
                  <a:lnTo>
                    <a:pt x="2816434" y="2586668"/>
                  </a:lnTo>
                  <a:lnTo>
                    <a:pt x="0" y="2586668"/>
                  </a:lnTo>
                  <a:close/>
                </a:path>
              </a:pathLst>
            </a:custGeom>
            <a:solidFill>
              <a:srgbClr val="000066"/>
            </a:solidFill>
          </p:spPr>
        </p:sp>
        <p:sp>
          <p:nvSpPr>
            <p:cNvPr name="TextBox 10" id="10"/>
            <p:cNvSpPr txBox="true"/>
            <p:nvPr/>
          </p:nvSpPr>
          <p:spPr>
            <a:xfrm>
              <a:off x="0" y="-38100"/>
              <a:ext cx="2816434" cy="2624768"/>
            </a:xfrm>
            <a:prstGeom prst="rect">
              <a:avLst/>
            </a:prstGeom>
          </p:spPr>
          <p:txBody>
            <a:bodyPr anchor="ctr" rtlCol="false" tIns="46654" lIns="46654" bIns="46654" rIns="46654"/>
            <a:lstStyle/>
            <a:p>
              <a:pPr algn="ctr">
                <a:lnSpc>
                  <a:spcPts val="1800"/>
                </a:lnSpc>
                <a:spcBef>
                  <a:spcPct val="0"/>
                </a:spcBef>
              </a:pPr>
            </a:p>
          </p:txBody>
        </p:sp>
      </p:grpSp>
      <p:grpSp>
        <p:nvGrpSpPr>
          <p:cNvPr name="Group 11" id="11"/>
          <p:cNvGrpSpPr/>
          <p:nvPr/>
        </p:nvGrpSpPr>
        <p:grpSpPr>
          <a:xfrm rot="-2699999">
            <a:off x="13390925" y="8720387"/>
            <a:ext cx="4076115" cy="3476410"/>
            <a:chOff x="0" y="0"/>
            <a:chExt cx="2822938" cy="2407608"/>
          </a:xfrm>
        </p:grpSpPr>
        <p:sp>
          <p:nvSpPr>
            <p:cNvPr name="Freeform 12" id="12"/>
            <p:cNvSpPr/>
            <p:nvPr/>
          </p:nvSpPr>
          <p:spPr>
            <a:xfrm flipH="false" flipV="false" rot="0">
              <a:off x="0" y="0"/>
              <a:ext cx="2822938" cy="2407608"/>
            </a:xfrm>
            <a:custGeom>
              <a:avLst/>
              <a:gdLst/>
              <a:ahLst/>
              <a:cxnLst/>
              <a:rect r="r" b="b" t="t" l="l"/>
              <a:pathLst>
                <a:path h="2407608" w="2822938">
                  <a:moveTo>
                    <a:pt x="0" y="0"/>
                  </a:moveTo>
                  <a:lnTo>
                    <a:pt x="2822938" y="0"/>
                  </a:lnTo>
                  <a:lnTo>
                    <a:pt x="2822938" y="2407608"/>
                  </a:lnTo>
                  <a:lnTo>
                    <a:pt x="0" y="2407608"/>
                  </a:lnTo>
                  <a:close/>
                </a:path>
              </a:pathLst>
            </a:custGeom>
            <a:solidFill>
              <a:srgbClr val="6699FF"/>
            </a:solidFill>
          </p:spPr>
        </p:sp>
        <p:sp>
          <p:nvSpPr>
            <p:cNvPr name="TextBox 13" id="13"/>
            <p:cNvSpPr txBox="true"/>
            <p:nvPr/>
          </p:nvSpPr>
          <p:spPr>
            <a:xfrm>
              <a:off x="0" y="-38100"/>
              <a:ext cx="2822938" cy="2445708"/>
            </a:xfrm>
            <a:prstGeom prst="rect">
              <a:avLst/>
            </a:prstGeom>
          </p:spPr>
          <p:txBody>
            <a:bodyPr anchor="ctr" rtlCol="false" tIns="46654" lIns="46654" bIns="46654" rIns="46654"/>
            <a:lstStyle/>
            <a:p>
              <a:pPr algn="ctr">
                <a:lnSpc>
                  <a:spcPts val="1800"/>
                </a:lnSpc>
                <a:spcBef>
                  <a:spcPct val="0"/>
                </a:spcBef>
              </a:pPr>
            </a:p>
          </p:txBody>
        </p:sp>
      </p:grpSp>
      <p:sp>
        <p:nvSpPr>
          <p:cNvPr name="Freeform 14" id="14"/>
          <p:cNvSpPr/>
          <p:nvPr/>
        </p:nvSpPr>
        <p:spPr>
          <a:xfrm flipH="false" flipV="false" rot="0">
            <a:off x="517387" y="8781998"/>
            <a:ext cx="3447133" cy="952603"/>
          </a:xfrm>
          <a:custGeom>
            <a:avLst/>
            <a:gdLst/>
            <a:ahLst/>
            <a:cxnLst/>
            <a:rect r="r" b="b" t="t" l="l"/>
            <a:pathLst>
              <a:path h="952603" w="3447133">
                <a:moveTo>
                  <a:pt x="0" y="0"/>
                </a:moveTo>
                <a:lnTo>
                  <a:pt x="3447133" y="0"/>
                </a:lnTo>
                <a:lnTo>
                  <a:pt x="3447133" y="952604"/>
                </a:lnTo>
                <a:lnTo>
                  <a:pt x="0" y="952604"/>
                </a:lnTo>
                <a:lnTo>
                  <a:pt x="0" y="0"/>
                </a:lnTo>
                <a:close/>
              </a:path>
            </a:pathLst>
          </a:custGeom>
          <a:blipFill>
            <a:blip r:embed="rId2"/>
            <a:stretch>
              <a:fillRect l="0" t="0" r="0" b="0"/>
            </a:stretch>
          </a:blipFill>
        </p:spPr>
      </p:sp>
      <p:sp>
        <p:nvSpPr>
          <p:cNvPr name="Freeform 15" id="15"/>
          <p:cNvSpPr/>
          <p:nvPr/>
        </p:nvSpPr>
        <p:spPr>
          <a:xfrm flipH="false" flipV="false" rot="0">
            <a:off x="10074223" y="1984021"/>
            <a:ext cx="4336446" cy="6946134"/>
          </a:xfrm>
          <a:custGeom>
            <a:avLst/>
            <a:gdLst/>
            <a:ahLst/>
            <a:cxnLst/>
            <a:rect r="r" b="b" t="t" l="l"/>
            <a:pathLst>
              <a:path h="6946134" w="4336446">
                <a:moveTo>
                  <a:pt x="0" y="0"/>
                </a:moveTo>
                <a:lnTo>
                  <a:pt x="4336445" y="0"/>
                </a:lnTo>
                <a:lnTo>
                  <a:pt x="4336445" y="6946134"/>
                </a:lnTo>
                <a:lnTo>
                  <a:pt x="0" y="6946134"/>
                </a:lnTo>
                <a:lnTo>
                  <a:pt x="0" y="0"/>
                </a:lnTo>
                <a:close/>
              </a:path>
            </a:pathLst>
          </a:custGeom>
          <a:blipFill>
            <a:blip r:embed="rId3"/>
            <a:stretch>
              <a:fillRect l="0" t="-11563" r="-24618" b="0"/>
            </a:stretch>
          </a:blipFill>
        </p:spPr>
      </p:sp>
      <p:sp>
        <p:nvSpPr>
          <p:cNvPr name="Freeform 16" id="16"/>
          <p:cNvSpPr/>
          <p:nvPr/>
        </p:nvSpPr>
        <p:spPr>
          <a:xfrm flipH="false" flipV="false" rot="0">
            <a:off x="5752664" y="6515851"/>
            <a:ext cx="3863438" cy="2545040"/>
          </a:xfrm>
          <a:custGeom>
            <a:avLst/>
            <a:gdLst/>
            <a:ahLst/>
            <a:cxnLst/>
            <a:rect r="r" b="b" t="t" l="l"/>
            <a:pathLst>
              <a:path h="2545040" w="3863438">
                <a:moveTo>
                  <a:pt x="0" y="0"/>
                </a:moveTo>
                <a:lnTo>
                  <a:pt x="3863438" y="0"/>
                </a:lnTo>
                <a:lnTo>
                  <a:pt x="3863438" y="2545040"/>
                </a:lnTo>
                <a:lnTo>
                  <a:pt x="0" y="25450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1028700" y="1228725"/>
            <a:ext cx="8855550" cy="1969136"/>
          </a:xfrm>
          <a:prstGeom prst="rect">
            <a:avLst/>
          </a:prstGeom>
        </p:spPr>
        <p:txBody>
          <a:bodyPr anchor="t" rtlCol="false" tIns="0" lIns="0" bIns="0" rIns="0">
            <a:spAutoFit/>
          </a:bodyPr>
          <a:lstStyle/>
          <a:p>
            <a:pPr algn="l" marL="0" indent="0" lvl="0">
              <a:lnSpc>
                <a:spcPts val="7520"/>
              </a:lnSpc>
              <a:spcBef>
                <a:spcPct val="0"/>
              </a:spcBef>
            </a:pPr>
            <a:r>
              <a:rPr lang="en-US" b="true" sz="8000">
                <a:solidFill>
                  <a:srgbClr val="000066"/>
                </a:solidFill>
                <a:latin typeface="Garet Bold"/>
                <a:ea typeface="Garet Bold"/>
                <a:cs typeface="Garet Bold"/>
                <a:sym typeface="Garet Bold"/>
              </a:rPr>
              <a:t>Propuesta de Planificación</a:t>
            </a:r>
          </a:p>
        </p:txBody>
      </p:sp>
      <p:sp>
        <p:nvSpPr>
          <p:cNvPr name="TextBox 18" id="18"/>
          <p:cNvSpPr txBox="true"/>
          <p:nvPr/>
        </p:nvSpPr>
        <p:spPr>
          <a:xfrm rot="0">
            <a:off x="1028700" y="3991463"/>
            <a:ext cx="8115300" cy="3796908"/>
          </a:xfrm>
          <a:prstGeom prst="rect">
            <a:avLst/>
          </a:prstGeom>
        </p:spPr>
        <p:txBody>
          <a:bodyPr anchor="t" rtlCol="false" tIns="0" lIns="0" bIns="0" rIns="0">
            <a:spAutoFit/>
          </a:bodyPr>
          <a:lstStyle/>
          <a:p>
            <a:pPr algn="l">
              <a:lnSpc>
                <a:spcPts val="4408"/>
              </a:lnSpc>
            </a:pPr>
            <a:r>
              <a:rPr lang="en-US" sz="1900" b="true">
                <a:solidFill>
                  <a:srgbClr val="000066"/>
                </a:solidFill>
                <a:latin typeface="Garet Bold"/>
                <a:ea typeface="Garet Bold"/>
                <a:cs typeface="Garet Bold"/>
                <a:sym typeface="Garet Bold"/>
              </a:rPr>
              <a:t>Desarrollo dividido en fases e hitos:</a:t>
            </a:r>
          </a:p>
          <a:p>
            <a:pPr algn="l" marL="410227" indent="-205114" lvl="1">
              <a:lnSpc>
                <a:spcPts val="4408"/>
              </a:lnSpc>
              <a:buFont typeface="Arial"/>
              <a:buChar char="•"/>
            </a:pPr>
            <a:r>
              <a:rPr lang="en-US" b="true" sz="1900">
                <a:solidFill>
                  <a:srgbClr val="000066"/>
                </a:solidFill>
                <a:latin typeface="Garet Bold"/>
                <a:ea typeface="Garet Bold"/>
                <a:cs typeface="Garet Bold"/>
                <a:sym typeface="Garet Bold"/>
              </a:rPr>
              <a:t>Inicio y levantamiento de requerimientos.</a:t>
            </a:r>
          </a:p>
          <a:p>
            <a:pPr algn="l" marL="410227" indent="-205114" lvl="1">
              <a:lnSpc>
                <a:spcPts val="4408"/>
              </a:lnSpc>
              <a:buFont typeface="Arial"/>
              <a:buChar char="•"/>
            </a:pPr>
            <a:r>
              <a:rPr lang="en-US" b="true" sz="1900">
                <a:solidFill>
                  <a:srgbClr val="000066"/>
                </a:solidFill>
                <a:latin typeface="Garet Bold"/>
                <a:ea typeface="Garet Bold"/>
                <a:cs typeface="Garet Bold"/>
                <a:sym typeface="Garet Bold"/>
              </a:rPr>
              <a:t>Diseño y prototipo.</a:t>
            </a:r>
          </a:p>
          <a:p>
            <a:pPr algn="l" marL="410227" indent="-205114" lvl="1">
              <a:lnSpc>
                <a:spcPts val="4408"/>
              </a:lnSpc>
              <a:buFont typeface="Arial"/>
              <a:buChar char="•"/>
            </a:pPr>
            <a:r>
              <a:rPr lang="en-US" b="true" sz="1900">
                <a:solidFill>
                  <a:srgbClr val="000066"/>
                </a:solidFill>
                <a:latin typeface="Garet Bold"/>
                <a:ea typeface="Garet Bold"/>
                <a:cs typeface="Garet Bold"/>
                <a:sym typeface="Garet Bold"/>
              </a:rPr>
              <a:t>Desarrollo del MVP.</a:t>
            </a:r>
          </a:p>
          <a:p>
            <a:pPr algn="l" marL="410227" indent="-205114" lvl="1">
              <a:lnSpc>
                <a:spcPts val="4408"/>
              </a:lnSpc>
              <a:buFont typeface="Arial"/>
              <a:buChar char="•"/>
            </a:pPr>
            <a:r>
              <a:rPr lang="en-US" b="true" sz="1900">
                <a:solidFill>
                  <a:srgbClr val="000066"/>
                </a:solidFill>
                <a:latin typeface="Garet Bold"/>
                <a:ea typeface="Garet Bold"/>
                <a:cs typeface="Garet Bold"/>
                <a:sym typeface="Garet Bold"/>
              </a:rPr>
              <a:t>Pruebas de integración.</a:t>
            </a:r>
          </a:p>
          <a:p>
            <a:pPr algn="l" marL="410227" indent="-205114" lvl="1">
              <a:lnSpc>
                <a:spcPts val="4408"/>
              </a:lnSpc>
              <a:buFont typeface="Arial"/>
              <a:buChar char="•"/>
            </a:pPr>
            <a:r>
              <a:rPr lang="en-US" b="true" sz="1900">
                <a:solidFill>
                  <a:srgbClr val="000066"/>
                </a:solidFill>
                <a:latin typeface="Garet Bold"/>
                <a:ea typeface="Garet Bold"/>
                <a:cs typeface="Garet Bold"/>
                <a:sym typeface="Garet Bold"/>
              </a:rPr>
              <a:t>Implementación y entrega fin</a:t>
            </a:r>
          </a:p>
          <a:p>
            <a:pPr algn="l">
              <a:lnSpc>
                <a:spcPts val="4408"/>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6699FF"/>
        </a:solidFill>
      </p:bgPr>
    </p:bg>
    <p:spTree>
      <p:nvGrpSpPr>
        <p:cNvPr id="1" name=""/>
        <p:cNvGrpSpPr/>
        <p:nvPr/>
      </p:nvGrpSpPr>
      <p:grpSpPr>
        <a:xfrm>
          <a:off x="0" y="0"/>
          <a:ext cx="0" cy="0"/>
          <a:chOff x="0" y="0"/>
          <a:chExt cx="0" cy="0"/>
        </a:xfrm>
      </p:grpSpPr>
      <p:grpSp>
        <p:nvGrpSpPr>
          <p:cNvPr name="Group 2" id="2"/>
          <p:cNvGrpSpPr/>
          <p:nvPr/>
        </p:nvGrpSpPr>
        <p:grpSpPr>
          <a:xfrm rot="0">
            <a:off x="188797" y="203992"/>
            <a:ext cx="17910406" cy="9879016"/>
            <a:chOff x="0" y="0"/>
            <a:chExt cx="4717144" cy="2601881"/>
          </a:xfrm>
        </p:grpSpPr>
        <p:sp>
          <p:nvSpPr>
            <p:cNvPr name="Freeform 3" id="3"/>
            <p:cNvSpPr/>
            <p:nvPr/>
          </p:nvSpPr>
          <p:spPr>
            <a:xfrm flipH="false" flipV="false" rot="0">
              <a:off x="0" y="0"/>
              <a:ext cx="4717144" cy="2601881"/>
            </a:xfrm>
            <a:custGeom>
              <a:avLst/>
              <a:gdLst/>
              <a:ahLst/>
              <a:cxnLst/>
              <a:rect r="r" b="b" t="t" l="l"/>
              <a:pathLst>
                <a:path h="2601881" w="4717144">
                  <a:moveTo>
                    <a:pt x="0" y="0"/>
                  </a:moveTo>
                  <a:lnTo>
                    <a:pt x="4717144" y="0"/>
                  </a:lnTo>
                  <a:lnTo>
                    <a:pt x="4717144" y="2601881"/>
                  </a:lnTo>
                  <a:lnTo>
                    <a:pt x="0" y="2601881"/>
                  </a:lnTo>
                  <a:close/>
                </a:path>
              </a:pathLst>
            </a:custGeom>
            <a:solidFill>
              <a:srgbClr val="FFFFFF"/>
            </a:solidFill>
          </p:spPr>
        </p:sp>
        <p:sp>
          <p:nvSpPr>
            <p:cNvPr name="TextBox 4" id="4"/>
            <p:cNvSpPr txBox="true"/>
            <p:nvPr/>
          </p:nvSpPr>
          <p:spPr>
            <a:xfrm>
              <a:off x="0" y="-38100"/>
              <a:ext cx="4717144" cy="263998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217497" y="1181100"/>
            <a:ext cx="16230600" cy="833761"/>
          </a:xfrm>
          <a:prstGeom prst="rect">
            <a:avLst/>
          </a:prstGeom>
        </p:spPr>
        <p:txBody>
          <a:bodyPr anchor="t" rtlCol="false" tIns="0" lIns="0" bIns="0" rIns="0">
            <a:spAutoFit/>
          </a:bodyPr>
          <a:lstStyle/>
          <a:p>
            <a:pPr algn="ctr" marL="0" indent="0" lvl="0">
              <a:lnSpc>
                <a:spcPts val="6110"/>
              </a:lnSpc>
              <a:spcBef>
                <a:spcPct val="0"/>
              </a:spcBef>
            </a:pPr>
            <a:r>
              <a:rPr lang="en-US" b="true" sz="6500">
                <a:solidFill>
                  <a:srgbClr val="000066"/>
                </a:solidFill>
                <a:latin typeface="Garet Bold"/>
                <a:ea typeface="Garet Bold"/>
                <a:cs typeface="Garet Bold"/>
                <a:sym typeface="Garet Bold"/>
              </a:rPr>
              <a:t>Desarrollo de Actividades</a:t>
            </a:r>
          </a:p>
        </p:txBody>
      </p:sp>
      <p:grpSp>
        <p:nvGrpSpPr>
          <p:cNvPr name="Group 6" id="6"/>
          <p:cNvGrpSpPr/>
          <p:nvPr/>
        </p:nvGrpSpPr>
        <p:grpSpPr>
          <a:xfrm rot="-2699999">
            <a:off x="16940536" y="7527576"/>
            <a:ext cx="4066725" cy="3734959"/>
            <a:chOff x="0" y="0"/>
            <a:chExt cx="2816434" cy="2586668"/>
          </a:xfrm>
        </p:grpSpPr>
        <p:sp>
          <p:nvSpPr>
            <p:cNvPr name="Freeform 7" id="7"/>
            <p:cNvSpPr/>
            <p:nvPr/>
          </p:nvSpPr>
          <p:spPr>
            <a:xfrm flipH="false" flipV="false" rot="0">
              <a:off x="0" y="0"/>
              <a:ext cx="2816434" cy="2586668"/>
            </a:xfrm>
            <a:custGeom>
              <a:avLst/>
              <a:gdLst/>
              <a:ahLst/>
              <a:cxnLst/>
              <a:rect r="r" b="b" t="t" l="l"/>
              <a:pathLst>
                <a:path h="2586668" w="2816434">
                  <a:moveTo>
                    <a:pt x="0" y="0"/>
                  </a:moveTo>
                  <a:lnTo>
                    <a:pt x="2816434" y="0"/>
                  </a:lnTo>
                  <a:lnTo>
                    <a:pt x="2816434" y="2586668"/>
                  </a:lnTo>
                  <a:lnTo>
                    <a:pt x="0" y="2586668"/>
                  </a:lnTo>
                  <a:close/>
                </a:path>
              </a:pathLst>
            </a:custGeom>
            <a:solidFill>
              <a:srgbClr val="000066"/>
            </a:solidFill>
          </p:spPr>
        </p:sp>
        <p:sp>
          <p:nvSpPr>
            <p:cNvPr name="TextBox 8" id="8"/>
            <p:cNvSpPr txBox="true"/>
            <p:nvPr/>
          </p:nvSpPr>
          <p:spPr>
            <a:xfrm>
              <a:off x="0" y="-38100"/>
              <a:ext cx="2816434" cy="2624768"/>
            </a:xfrm>
            <a:prstGeom prst="rect">
              <a:avLst/>
            </a:prstGeom>
          </p:spPr>
          <p:txBody>
            <a:bodyPr anchor="ctr" rtlCol="false" tIns="46654" lIns="46654" bIns="46654" rIns="46654"/>
            <a:lstStyle/>
            <a:p>
              <a:pPr algn="ctr">
                <a:lnSpc>
                  <a:spcPts val="1800"/>
                </a:lnSpc>
                <a:spcBef>
                  <a:spcPct val="0"/>
                </a:spcBef>
              </a:pPr>
            </a:p>
          </p:txBody>
        </p:sp>
      </p:grpSp>
      <p:grpSp>
        <p:nvGrpSpPr>
          <p:cNvPr name="Group 9" id="9"/>
          <p:cNvGrpSpPr/>
          <p:nvPr/>
        </p:nvGrpSpPr>
        <p:grpSpPr>
          <a:xfrm rot="-2699999">
            <a:off x="-2033362" y="-643107"/>
            <a:ext cx="4066725" cy="3734959"/>
            <a:chOff x="0" y="0"/>
            <a:chExt cx="2816434" cy="2586668"/>
          </a:xfrm>
        </p:grpSpPr>
        <p:sp>
          <p:nvSpPr>
            <p:cNvPr name="Freeform 10" id="10"/>
            <p:cNvSpPr/>
            <p:nvPr/>
          </p:nvSpPr>
          <p:spPr>
            <a:xfrm flipH="false" flipV="false" rot="0">
              <a:off x="0" y="0"/>
              <a:ext cx="2816434" cy="2586668"/>
            </a:xfrm>
            <a:custGeom>
              <a:avLst/>
              <a:gdLst/>
              <a:ahLst/>
              <a:cxnLst/>
              <a:rect r="r" b="b" t="t" l="l"/>
              <a:pathLst>
                <a:path h="2586668" w="2816434">
                  <a:moveTo>
                    <a:pt x="0" y="0"/>
                  </a:moveTo>
                  <a:lnTo>
                    <a:pt x="2816434" y="0"/>
                  </a:lnTo>
                  <a:lnTo>
                    <a:pt x="2816434" y="2586668"/>
                  </a:lnTo>
                  <a:lnTo>
                    <a:pt x="0" y="2586668"/>
                  </a:lnTo>
                  <a:close/>
                </a:path>
              </a:pathLst>
            </a:custGeom>
            <a:solidFill>
              <a:srgbClr val="6699FF"/>
            </a:solidFill>
          </p:spPr>
        </p:sp>
        <p:sp>
          <p:nvSpPr>
            <p:cNvPr name="TextBox 11" id="11"/>
            <p:cNvSpPr txBox="true"/>
            <p:nvPr/>
          </p:nvSpPr>
          <p:spPr>
            <a:xfrm>
              <a:off x="0" y="-38100"/>
              <a:ext cx="2816434" cy="2624768"/>
            </a:xfrm>
            <a:prstGeom prst="rect">
              <a:avLst/>
            </a:prstGeom>
          </p:spPr>
          <p:txBody>
            <a:bodyPr anchor="ctr" rtlCol="false" tIns="46654" lIns="46654" bIns="46654" rIns="46654"/>
            <a:lstStyle/>
            <a:p>
              <a:pPr algn="ctr">
                <a:lnSpc>
                  <a:spcPts val="1800"/>
                </a:lnSpc>
                <a:spcBef>
                  <a:spcPct val="0"/>
                </a:spcBef>
              </a:pPr>
            </a:p>
          </p:txBody>
        </p:sp>
      </p:grpSp>
      <p:grpSp>
        <p:nvGrpSpPr>
          <p:cNvPr name="Group 12" id="12"/>
          <p:cNvGrpSpPr/>
          <p:nvPr/>
        </p:nvGrpSpPr>
        <p:grpSpPr>
          <a:xfrm rot="-2699999">
            <a:off x="2357437" y="-973775"/>
            <a:ext cx="1932482" cy="1774829"/>
            <a:chOff x="0" y="0"/>
            <a:chExt cx="1338352" cy="1229168"/>
          </a:xfrm>
        </p:grpSpPr>
        <p:sp>
          <p:nvSpPr>
            <p:cNvPr name="Freeform 13" id="13"/>
            <p:cNvSpPr/>
            <p:nvPr/>
          </p:nvSpPr>
          <p:spPr>
            <a:xfrm flipH="false" flipV="false" rot="0">
              <a:off x="0" y="0"/>
              <a:ext cx="1338352" cy="1229168"/>
            </a:xfrm>
            <a:custGeom>
              <a:avLst/>
              <a:gdLst/>
              <a:ahLst/>
              <a:cxnLst/>
              <a:rect r="r" b="b" t="t" l="l"/>
              <a:pathLst>
                <a:path h="1229168" w="1338352">
                  <a:moveTo>
                    <a:pt x="0" y="0"/>
                  </a:moveTo>
                  <a:lnTo>
                    <a:pt x="1338352" y="0"/>
                  </a:lnTo>
                  <a:lnTo>
                    <a:pt x="1338352" y="1229168"/>
                  </a:lnTo>
                  <a:lnTo>
                    <a:pt x="0" y="1229168"/>
                  </a:lnTo>
                  <a:close/>
                </a:path>
              </a:pathLst>
            </a:custGeom>
            <a:solidFill>
              <a:srgbClr val="336699"/>
            </a:solidFill>
          </p:spPr>
        </p:sp>
        <p:sp>
          <p:nvSpPr>
            <p:cNvPr name="TextBox 14" id="14"/>
            <p:cNvSpPr txBox="true"/>
            <p:nvPr/>
          </p:nvSpPr>
          <p:spPr>
            <a:xfrm>
              <a:off x="0" y="-38100"/>
              <a:ext cx="1338352" cy="1267268"/>
            </a:xfrm>
            <a:prstGeom prst="rect">
              <a:avLst/>
            </a:prstGeom>
          </p:spPr>
          <p:txBody>
            <a:bodyPr anchor="ctr" rtlCol="false" tIns="46654" lIns="46654" bIns="46654" rIns="46654"/>
            <a:lstStyle/>
            <a:p>
              <a:pPr algn="ctr">
                <a:lnSpc>
                  <a:spcPts val="1800"/>
                </a:lnSpc>
                <a:spcBef>
                  <a:spcPct val="0"/>
                </a:spcBef>
              </a:pPr>
            </a:p>
          </p:txBody>
        </p:sp>
      </p:grpSp>
      <p:sp>
        <p:nvSpPr>
          <p:cNvPr name="Freeform 15" id="15"/>
          <p:cNvSpPr/>
          <p:nvPr/>
        </p:nvSpPr>
        <p:spPr>
          <a:xfrm flipH="false" flipV="false" rot="0">
            <a:off x="517387" y="8781998"/>
            <a:ext cx="3447133" cy="952603"/>
          </a:xfrm>
          <a:custGeom>
            <a:avLst/>
            <a:gdLst/>
            <a:ahLst/>
            <a:cxnLst/>
            <a:rect r="r" b="b" t="t" l="l"/>
            <a:pathLst>
              <a:path h="952603" w="3447133">
                <a:moveTo>
                  <a:pt x="0" y="0"/>
                </a:moveTo>
                <a:lnTo>
                  <a:pt x="3447133" y="0"/>
                </a:lnTo>
                <a:lnTo>
                  <a:pt x="3447133" y="952604"/>
                </a:lnTo>
                <a:lnTo>
                  <a:pt x="0" y="952604"/>
                </a:lnTo>
                <a:lnTo>
                  <a:pt x="0" y="0"/>
                </a:lnTo>
                <a:close/>
              </a:path>
            </a:pathLst>
          </a:custGeom>
          <a:blipFill>
            <a:blip r:embed="rId2"/>
            <a:stretch>
              <a:fillRect l="0" t="0" r="0" b="0"/>
            </a:stretch>
          </a:blipFill>
        </p:spPr>
      </p:sp>
      <p:sp>
        <p:nvSpPr>
          <p:cNvPr name="Freeform 16" id="16"/>
          <p:cNvSpPr/>
          <p:nvPr/>
        </p:nvSpPr>
        <p:spPr>
          <a:xfrm flipH="false" flipV="false" rot="0">
            <a:off x="9144000" y="3831077"/>
            <a:ext cx="6600697" cy="3134705"/>
          </a:xfrm>
          <a:custGeom>
            <a:avLst/>
            <a:gdLst/>
            <a:ahLst/>
            <a:cxnLst/>
            <a:rect r="r" b="b" t="t" l="l"/>
            <a:pathLst>
              <a:path h="3134705" w="6600697">
                <a:moveTo>
                  <a:pt x="0" y="0"/>
                </a:moveTo>
                <a:lnTo>
                  <a:pt x="6600697" y="0"/>
                </a:lnTo>
                <a:lnTo>
                  <a:pt x="6600697" y="3134705"/>
                </a:lnTo>
                <a:lnTo>
                  <a:pt x="0" y="3134705"/>
                </a:lnTo>
                <a:lnTo>
                  <a:pt x="0" y="0"/>
                </a:lnTo>
                <a:close/>
              </a:path>
            </a:pathLst>
          </a:custGeom>
          <a:blipFill>
            <a:blip r:embed="rId3"/>
            <a:stretch>
              <a:fillRect l="0" t="-276014" r="0" b="0"/>
            </a:stretch>
          </a:blipFill>
        </p:spPr>
      </p:sp>
      <p:sp>
        <p:nvSpPr>
          <p:cNvPr name="TextBox 17" id="17"/>
          <p:cNvSpPr txBox="true"/>
          <p:nvPr/>
        </p:nvSpPr>
        <p:spPr>
          <a:xfrm rot="0">
            <a:off x="936851" y="4228638"/>
            <a:ext cx="5390446" cy="2139558"/>
          </a:xfrm>
          <a:prstGeom prst="rect">
            <a:avLst/>
          </a:prstGeom>
        </p:spPr>
        <p:txBody>
          <a:bodyPr anchor="t" rtlCol="false" tIns="0" lIns="0" bIns="0" rIns="0">
            <a:spAutoFit/>
          </a:bodyPr>
          <a:lstStyle/>
          <a:p>
            <a:pPr algn="l" marL="410227" indent="-205114" lvl="1">
              <a:lnSpc>
                <a:spcPts val="4408"/>
              </a:lnSpc>
              <a:buFont typeface="Arial"/>
              <a:buChar char="•"/>
            </a:pPr>
            <a:r>
              <a:rPr lang="en-US" b="true" sz="1900">
                <a:solidFill>
                  <a:srgbClr val="000066"/>
                </a:solidFill>
                <a:latin typeface="Garet Bold"/>
                <a:ea typeface="Garet Bold"/>
                <a:cs typeface="Garet Bold"/>
                <a:sym typeface="Garet Bold"/>
              </a:rPr>
              <a:t>Reunión inicial con la Municipalidad.</a:t>
            </a:r>
          </a:p>
          <a:p>
            <a:pPr algn="l" marL="410227" indent="-205114" lvl="1">
              <a:lnSpc>
                <a:spcPts val="4408"/>
              </a:lnSpc>
              <a:buFont typeface="Arial"/>
              <a:buChar char="•"/>
            </a:pPr>
            <a:r>
              <a:rPr lang="en-US" b="true" sz="1900">
                <a:solidFill>
                  <a:srgbClr val="000066"/>
                </a:solidFill>
                <a:latin typeface="Garet Bold"/>
                <a:ea typeface="Garet Bold"/>
                <a:cs typeface="Garet Bold"/>
                <a:sym typeface="Garet Bold"/>
              </a:rPr>
              <a:t>Definición de objetivos y alcance.</a:t>
            </a:r>
          </a:p>
          <a:p>
            <a:pPr algn="l" marL="410227" indent="-205114" lvl="1">
              <a:lnSpc>
                <a:spcPts val="4408"/>
              </a:lnSpc>
              <a:buFont typeface="Arial"/>
              <a:buChar char="•"/>
            </a:pPr>
            <a:r>
              <a:rPr lang="en-US" b="true" sz="1900">
                <a:solidFill>
                  <a:srgbClr val="000066"/>
                </a:solidFill>
                <a:latin typeface="Garet Bold"/>
                <a:ea typeface="Garet Bold"/>
                <a:cs typeface="Garet Bold"/>
                <a:sym typeface="Garet Bold"/>
              </a:rPr>
              <a:t>Levantamiento de requerimientos.</a:t>
            </a:r>
          </a:p>
          <a:p>
            <a:pPr algn="l" marL="410227" indent="-205114" lvl="1">
              <a:lnSpc>
                <a:spcPts val="4408"/>
              </a:lnSpc>
              <a:buFont typeface="Arial"/>
              <a:buChar char="•"/>
            </a:pPr>
            <a:r>
              <a:rPr lang="en-US" b="true" sz="1900">
                <a:solidFill>
                  <a:srgbClr val="000066"/>
                </a:solidFill>
                <a:latin typeface="Garet Bold"/>
                <a:ea typeface="Garet Bold"/>
                <a:cs typeface="Garet Bold"/>
                <a:sym typeface="Garet Bold"/>
              </a:rPr>
              <a:t>Planificación inicial del proyecto.</a:t>
            </a:r>
          </a:p>
        </p:txBody>
      </p:sp>
      <p:sp>
        <p:nvSpPr>
          <p:cNvPr name="TextBox 18" id="18"/>
          <p:cNvSpPr txBox="true"/>
          <p:nvPr/>
        </p:nvSpPr>
        <p:spPr>
          <a:xfrm rot="0">
            <a:off x="1724067" y="3370290"/>
            <a:ext cx="5820689" cy="426720"/>
          </a:xfrm>
          <a:prstGeom prst="rect">
            <a:avLst/>
          </a:prstGeom>
        </p:spPr>
        <p:txBody>
          <a:bodyPr anchor="t" rtlCol="false" tIns="0" lIns="0" bIns="0" rIns="0">
            <a:spAutoFit/>
          </a:bodyPr>
          <a:lstStyle/>
          <a:p>
            <a:pPr algn="just" marL="0" indent="0" lvl="0">
              <a:lnSpc>
                <a:spcPts val="3390"/>
              </a:lnSpc>
              <a:spcBef>
                <a:spcPct val="0"/>
              </a:spcBef>
            </a:pPr>
            <a:r>
              <a:rPr lang="en-US" b="true" sz="3000">
                <a:solidFill>
                  <a:srgbClr val="000066"/>
                </a:solidFill>
                <a:latin typeface="Garet Bold"/>
                <a:ea typeface="Garet Bold"/>
                <a:cs typeface="Garet Bold"/>
                <a:sym typeface="Garet Bold"/>
              </a:rPr>
              <a:t>Hito 1 (Inicio del Proyecto)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6699FF"/>
        </a:solidFill>
      </p:bgPr>
    </p:bg>
    <p:spTree>
      <p:nvGrpSpPr>
        <p:cNvPr id="1" name=""/>
        <p:cNvGrpSpPr/>
        <p:nvPr/>
      </p:nvGrpSpPr>
      <p:grpSpPr>
        <a:xfrm>
          <a:off x="0" y="0"/>
          <a:ext cx="0" cy="0"/>
          <a:chOff x="0" y="0"/>
          <a:chExt cx="0" cy="0"/>
        </a:xfrm>
      </p:grpSpPr>
      <p:grpSp>
        <p:nvGrpSpPr>
          <p:cNvPr name="Group 2" id="2"/>
          <p:cNvGrpSpPr/>
          <p:nvPr/>
        </p:nvGrpSpPr>
        <p:grpSpPr>
          <a:xfrm rot="0">
            <a:off x="188797" y="203992"/>
            <a:ext cx="17910406" cy="9879016"/>
            <a:chOff x="0" y="0"/>
            <a:chExt cx="4717144" cy="2601881"/>
          </a:xfrm>
        </p:grpSpPr>
        <p:sp>
          <p:nvSpPr>
            <p:cNvPr name="Freeform 3" id="3"/>
            <p:cNvSpPr/>
            <p:nvPr/>
          </p:nvSpPr>
          <p:spPr>
            <a:xfrm flipH="false" flipV="false" rot="0">
              <a:off x="0" y="0"/>
              <a:ext cx="4717144" cy="2601881"/>
            </a:xfrm>
            <a:custGeom>
              <a:avLst/>
              <a:gdLst/>
              <a:ahLst/>
              <a:cxnLst/>
              <a:rect r="r" b="b" t="t" l="l"/>
              <a:pathLst>
                <a:path h="2601881" w="4717144">
                  <a:moveTo>
                    <a:pt x="0" y="0"/>
                  </a:moveTo>
                  <a:lnTo>
                    <a:pt x="4717144" y="0"/>
                  </a:lnTo>
                  <a:lnTo>
                    <a:pt x="4717144" y="2601881"/>
                  </a:lnTo>
                  <a:lnTo>
                    <a:pt x="0" y="2601881"/>
                  </a:lnTo>
                  <a:close/>
                </a:path>
              </a:pathLst>
            </a:custGeom>
            <a:solidFill>
              <a:srgbClr val="FFFFFF"/>
            </a:solidFill>
          </p:spPr>
        </p:sp>
        <p:sp>
          <p:nvSpPr>
            <p:cNvPr name="TextBox 4" id="4"/>
            <p:cNvSpPr txBox="true"/>
            <p:nvPr/>
          </p:nvSpPr>
          <p:spPr>
            <a:xfrm>
              <a:off x="0" y="-38100"/>
              <a:ext cx="4717144" cy="263998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217497" y="1181100"/>
            <a:ext cx="16230600" cy="833761"/>
          </a:xfrm>
          <a:prstGeom prst="rect">
            <a:avLst/>
          </a:prstGeom>
        </p:spPr>
        <p:txBody>
          <a:bodyPr anchor="t" rtlCol="false" tIns="0" lIns="0" bIns="0" rIns="0">
            <a:spAutoFit/>
          </a:bodyPr>
          <a:lstStyle/>
          <a:p>
            <a:pPr algn="ctr" marL="0" indent="0" lvl="0">
              <a:lnSpc>
                <a:spcPts val="6110"/>
              </a:lnSpc>
              <a:spcBef>
                <a:spcPct val="0"/>
              </a:spcBef>
            </a:pPr>
            <a:r>
              <a:rPr lang="en-US" b="true" sz="6500">
                <a:solidFill>
                  <a:srgbClr val="000066"/>
                </a:solidFill>
                <a:latin typeface="Garet Bold"/>
                <a:ea typeface="Garet Bold"/>
                <a:cs typeface="Garet Bold"/>
                <a:sym typeface="Garet Bold"/>
              </a:rPr>
              <a:t>Desarrollo de Actividades</a:t>
            </a:r>
          </a:p>
        </p:txBody>
      </p:sp>
      <p:grpSp>
        <p:nvGrpSpPr>
          <p:cNvPr name="Group 6" id="6"/>
          <p:cNvGrpSpPr/>
          <p:nvPr/>
        </p:nvGrpSpPr>
        <p:grpSpPr>
          <a:xfrm rot="-2699999">
            <a:off x="16940536" y="7527576"/>
            <a:ext cx="4066725" cy="3734959"/>
            <a:chOff x="0" y="0"/>
            <a:chExt cx="2816434" cy="2586668"/>
          </a:xfrm>
        </p:grpSpPr>
        <p:sp>
          <p:nvSpPr>
            <p:cNvPr name="Freeform 7" id="7"/>
            <p:cNvSpPr/>
            <p:nvPr/>
          </p:nvSpPr>
          <p:spPr>
            <a:xfrm flipH="false" flipV="false" rot="0">
              <a:off x="0" y="0"/>
              <a:ext cx="2816434" cy="2586668"/>
            </a:xfrm>
            <a:custGeom>
              <a:avLst/>
              <a:gdLst/>
              <a:ahLst/>
              <a:cxnLst/>
              <a:rect r="r" b="b" t="t" l="l"/>
              <a:pathLst>
                <a:path h="2586668" w="2816434">
                  <a:moveTo>
                    <a:pt x="0" y="0"/>
                  </a:moveTo>
                  <a:lnTo>
                    <a:pt x="2816434" y="0"/>
                  </a:lnTo>
                  <a:lnTo>
                    <a:pt x="2816434" y="2586668"/>
                  </a:lnTo>
                  <a:lnTo>
                    <a:pt x="0" y="2586668"/>
                  </a:lnTo>
                  <a:close/>
                </a:path>
              </a:pathLst>
            </a:custGeom>
            <a:solidFill>
              <a:srgbClr val="000066"/>
            </a:solidFill>
          </p:spPr>
        </p:sp>
        <p:sp>
          <p:nvSpPr>
            <p:cNvPr name="TextBox 8" id="8"/>
            <p:cNvSpPr txBox="true"/>
            <p:nvPr/>
          </p:nvSpPr>
          <p:spPr>
            <a:xfrm>
              <a:off x="0" y="-38100"/>
              <a:ext cx="2816434" cy="2624768"/>
            </a:xfrm>
            <a:prstGeom prst="rect">
              <a:avLst/>
            </a:prstGeom>
          </p:spPr>
          <p:txBody>
            <a:bodyPr anchor="ctr" rtlCol="false" tIns="46654" lIns="46654" bIns="46654" rIns="46654"/>
            <a:lstStyle/>
            <a:p>
              <a:pPr algn="ctr">
                <a:lnSpc>
                  <a:spcPts val="1800"/>
                </a:lnSpc>
                <a:spcBef>
                  <a:spcPct val="0"/>
                </a:spcBef>
              </a:pPr>
            </a:p>
          </p:txBody>
        </p:sp>
      </p:grpSp>
      <p:grpSp>
        <p:nvGrpSpPr>
          <p:cNvPr name="Group 9" id="9"/>
          <p:cNvGrpSpPr/>
          <p:nvPr/>
        </p:nvGrpSpPr>
        <p:grpSpPr>
          <a:xfrm rot="-2699999">
            <a:off x="-2033362" y="-643107"/>
            <a:ext cx="4066725" cy="3734959"/>
            <a:chOff x="0" y="0"/>
            <a:chExt cx="2816434" cy="2586668"/>
          </a:xfrm>
        </p:grpSpPr>
        <p:sp>
          <p:nvSpPr>
            <p:cNvPr name="Freeform 10" id="10"/>
            <p:cNvSpPr/>
            <p:nvPr/>
          </p:nvSpPr>
          <p:spPr>
            <a:xfrm flipH="false" flipV="false" rot="0">
              <a:off x="0" y="0"/>
              <a:ext cx="2816434" cy="2586668"/>
            </a:xfrm>
            <a:custGeom>
              <a:avLst/>
              <a:gdLst/>
              <a:ahLst/>
              <a:cxnLst/>
              <a:rect r="r" b="b" t="t" l="l"/>
              <a:pathLst>
                <a:path h="2586668" w="2816434">
                  <a:moveTo>
                    <a:pt x="0" y="0"/>
                  </a:moveTo>
                  <a:lnTo>
                    <a:pt x="2816434" y="0"/>
                  </a:lnTo>
                  <a:lnTo>
                    <a:pt x="2816434" y="2586668"/>
                  </a:lnTo>
                  <a:lnTo>
                    <a:pt x="0" y="2586668"/>
                  </a:lnTo>
                  <a:close/>
                </a:path>
              </a:pathLst>
            </a:custGeom>
            <a:solidFill>
              <a:srgbClr val="6699FF"/>
            </a:solidFill>
          </p:spPr>
        </p:sp>
        <p:sp>
          <p:nvSpPr>
            <p:cNvPr name="TextBox 11" id="11"/>
            <p:cNvSpPr txBox="true"/>
            <p:nvPr/>
          </p:nvSpPr>
          <p:spPr>
            <a:xfrm>
              <a:off x="0" y="-38100"/>
              <a:ext cx="2816434" cy="2624768"/>
            </a:xfrm>
            <a:prstGeom prst="rect">
              <a:avLst/>
            </a:prstGeom>
          </p:spPr>
          <p:txBody>
            <a:bodyPr anchor="ctr" rtlCol="false" tIns="46654" lIns="46654" bIns="46654" rIns="46654"/>
            <a:lstStyle/>
            <a:p>
              <a:pPr algn="ctr">
                <a:lnSpc>
                  <a:spcPts val="1800"/>
                </a:lnSpc>
                <a:spcBef>
                  <a:spcPct val="0"/>
                </a:spcBef>
              </a:pPr>
            </a:p>
          </p:txBody>
        </p:sp>
      </p:grpSp>
      <p:grpSp>
        <p:nvGrpSpPr>
          <p:cNvPr name="Group 12" id="12"/>
          <p:cNvGrpSpPr/>
          <p:nvPr/>
        </p:nvGrpSpPr>
        <p:grpSpPr>
          <a:xfrm rot="-2699999">
            <a:off x="2357437" y="-973775"/>
            <a:ext cx="1932482" cy="1774829"/>
            <a:chOff x="0" y="0"/>
            <a:chExt cx="1338352" cy="1229168"/>
          </a:xfrm>
        </p:grpSpPr>
        <p:sp>
          <p:nvSpPr>
            <p:cNvPr name="Freeform 13" id="13"/>
            <p:cNvSpPr/>
            <p:nvPr/>
          </p:nvSpPr>
          <p:spPr>
            <a:xfrm flipH="false" flipV="false" rot="0">
              <a:off x="0" y="0"/>
              <a:ext cx="1338352" cy="1229168"/>
            </a:xfrm>
            <a:custGeom>
              <a:avLst/>
              <a:gdLst/>
              <a:ahLst/>
              <a:cxnLst/>
              <a:rect r="r" b="b" t="t" l="l"/>
              <a:pathLst>
                <a:path h="1229168" w="1338352">
                  <a:moveTo>
                    <a:pt x="0" y="0"/>
                  </a:moveTo>
                  <a:lnTo>
                    <a:pt x="1338352" y="0"/>
                  </a:lnTo>
                  <a:lnTo>
                    <a:pt x="1338352" y="1229168"/>
                  </a:lnTo>
                  <a:lnTo>
                    <a:pt x="0" y="1229168"/>
                  </a:lnTo>
                  <a:close/>
                </a:path>
              </a:pathLst>
            </a:custGeom>
            <a:solidFill>
              <a:srgbClr val="336699"/>
            </a:solidFill>
          </p:spPr>
        </p:sp>
        <p:sp>
          <p:nvSpPr>
            <p:cNvPr name="TextBox 14" id="14"/>
            <p:cNvSpPr txBox="true"/>
            <p:nvPr/>
          </p:nvSpPr>
          <p:spPr>
            <a:xfrm>
              <a:off x="0" y="-38100"/>
              <a:ext cx="1338352" cy="1267268"/>
            </a:xfrm>
            <a:prstGeom prst="rect">
              <a:avLst/>
            </a:prstGeom>
          </p:spPr>
          <p:txBody>
            <a:bodyPr anchor="ctr" rtlCol="false" tIns="46654" lIns="46654" bIns="46654" rIns="46654"/>
            <a:lstStyle/>
            <a:p>
              <a:pPr algn="ctr">
                <a:lnSpc>
                  <a:spcPts val="1800"/>
                </a:lnSpc>
                <a:spcBef>
                  <a:spcPct val="0"/>
                </a:spcBef>
              </a:pPr>
            </a:p>
          </p:txBody>
        </p:sp>
      </p:grpSp>
      <p:sp>
        <p:nvSpPr>
          <p:cNvPr name="Freeform 15" id="15"/>
          <p:cNvSpPr/>
          <p:nvPr/>
        </p:nvSpPr>
        <p:spPr>
          <a:xfrm flipH="false" flipV="false" rot="0">
            <a:off x="517387" y="8781998"/>
            <a:ext cx="3447133" cy="952603"/>
          </a:xfrm>
          <a:custGeom>
            <a:avLst/>
            <a:gdLst/>
            <a:ahLst/>
            <a:cxnLst/>
            <a:rect r="r" b="b" t="t" l="l"/>
            <a:pathLst>
              <a:path h="952603" w="3447133">
                <a:moveTo>
                  <a:pt x="0" y="0"/>
                </a:moveTo>
                <a:lnTo>
                  <a:pt x="3447133" y="0"/>
                </a:lnTo>
                <a:lnTo>
                  <a:pt x="3447133" y="952604"/>
                </a:lnTo>
                <a:lnTo>
                  <a:pt x="0" y="952604"/>
                </a:lnTo>
                <a:lnTo>
                  <a:pt x="0" y="0"/>
                </a:lnTo>
                <a:close/>
              </a:path>
            </a:pathLst>
          </a:custGeom>
          <a:blipFill>
            <a:blip r:embed="rId2"/>
            <a:stretch>
              <a:fillRect l="0" t="0" r="0" b="0"/>
            </a:stretch>
          </a:blipFill>
        </p:spPr>
      </p:sp>
      <p:sp>
        <p:nvSpPr>
          <p:cNvPr name="Freeform 16" id="16"/>
          <p:cNvSpPr/>
          <p:nvPr/>
        </p:nvSpPr>
        <p:spPr>
          <a:xfrm flipH="false" flipV="false" rot="0">
            <a:off x="8147054" y="3767953"/>
            <a:ext cx="8427411" cy="3813403"/>
          </a:xfrm>
          <a:custGeom>
            <a:avLst/>
            <a:gdLst/>
            <a:ahLst/>
            <a:cxnLst/>
            <a:rect r="r" b="b" t="t" l="l"/>
            <a:pathLst>
              <a:path h="3813403" w="8427411">
                <a:moveTo>
                  <a:pt x="0" y="0"/>
                </a:moveTo>
                <a:lnTo>
                  <a:pt x="8427410" y="0"/>
                </a:lnTo>
                <a:lnTo>
                  <a:pt x="8427410" y="3813403"/>
                </a:lnTo>
                <a:lnTo>
                  <a:pt x="0" y="3813403"/>
                </a:lnTo>
                <a:lnTo>
                  <a:pt x="0" y="0"/>
                </a:lnTo>
                <a:close/>
              </a:path>
            </a:pathLst>
          </a:custGeom>
          <a:blipFill>
            <a:blip r:embed="rId3"/>
            <a:stretch>
              <a:fillRect l="0" t="0" r="0" b="0"/>
            </a:stretch>
          </a:blipFill>
          <a:ln w="9525" cap="sq">
            <a:solidFill>
              <a:srgbClr val="000000"/>
            </a:solidFill>
            <a:prstDash val="solid"/>
            <a:miter/>
          </a:ln>
        </p:spPr>
      </p:sp>
      <p:sp>
        <p:nvSpPr>
          <p:cNvPr name="TextBox 17" id="17"/>
          <p:cNvSpPr txBox="true"/>
          <p:nvPr/>
        </p:nvSpPr>
        <p:spPr>
          <a:xfrm rot="0">
            <a:off x="1028700" y="4228638"/>
            <a:ext cx="5390446" cy="2692008"/>
          </a:xfrm>
          <a:prstGeom prst="rect">
            <a:avLst/>
          </a:prstGeom>
        </p:spPr>
        <p:txBody>
          <a:bodyPr anchor="t" rtlCol="false" tIns="0" lIns="0" bIns="0" rIns="0">
            <a:spAutoFit/>
          </a:bodyPr>
          <a:lstStyle/>
          <a:p>
            <a:pPr algn="l" marL="410227" indent="-205114" lvl="1">
              <a:lnSpc>
                <a:spcPts val="4408"/>
              </a:lnSpc>
              <a:buFont typeface="Arial"/>
              <a:buChar char="•"/>
            </a:pPr>
            <a:r>
              <a:rPr lang="en-US" b="true" sz="1900">
                <a:solidFill>
                  <a:srgbClr val="000066"/>
                </a:solidFill>
                <a:latin typeface="Garet Bold"/>
                <a:ea typeface="Garet Bold"/>
                <a:cs typeface="Garet Bold"/>
                <a:sym typeface="Garet Bold"/>
              </a:rPr>
              <a:t>Prototipos de la plataforma web y apps móviles.</a:t>
            </a:r>
          </a:p>
          <a:p>
            <a:pPr algn="l" marL="410227" indent="-205114" lvl="1">
              <a:lnSpc>
                <a:spcPts val="4408"/>
              </a:lnSpc>
              <a:buFont typeface="Arial"/>
              <a:buChar char="•"/>
            </a:pPr>
            <a:r>
              <a:rPr lang="en-US" b="true" sz="1900">
                <a:solidFill>
                  <a:srgbClr val="000066"/>
                </a:solidFill>
                <a:latin typeface="Garet Bold"/>
                <a:ea typeface="Garet Bold"/>
                <a:cs typeface="Garet Bold"/>
                <a:sym typeface="Garet Bold"/>
              </a:rPr>
              <a:t>Selección de Base de Datos</a:t>
            </a:r>
          </a:p>
          <a:p>
            <a:pPr algn="l" marL="410227" indent="-205114" lvl="1">
              <a:lnSpc>
                <a:spcPts val="4408"/>
              </a:lnSpc>
              <a:buFont typeface="Arial"/>
              <a:buChar char="•"/>
            </a:pPr>
            <a:r>
              <a:rPr lang="en-US" b="true" sz="1900">
                <a:solidFill>
                  <a:srgbClr val="000066"/>
                </a:solidFill>
                <a:latin typeface="Garet Bold"/>
                <a:ea typeface="Garet Bold"/>
                <a:cs typeface="Garet Bold"/>
                <a:sym typeface="Garet Bold"/>
              </a:rPr>
              <a:t>Historias de Usuario (Web)</a:t>
            </a:r>
          </a:p>
          <a:p>
            <a:pPr algn="l" marL="410227" indent="-205114" lvl="1">
              <a:lnSpc>
                <a:spcPts val="4408"/>
              </a:lnSpc>
              <a:buFont typeface="Arial"/>
              <a:buChar char="•"/>
            </a:pPr>
            <a:r>
              <a:rPr lang="en-US" b="true" sz="1900">
                <a:solidFill>
                  <a:srgbClr val="000066"/>
                </a:solidFill>
                <a:latin typeface="Garet Bold"/>
                <a:ea typeface="Garet Bold"/>
                <a:cs typeface="Garet Bold"/>
                <a:sym typeface="Garet Bold"/>
              </a:rPr>
              <a:t>Levantamiento de Pagina Web</a:t>
            </a:r>
          </a:p>
        </p:txBody>
      </p:sp>
      <p:sp>
        <p:nvSpPr>
          <p:cNvPr name="TextBox 18" id="18"/>
          <p:cNvSpPr txBox="true"/>
          <p:nvPr/>
        </p:nvSpPr>
        <p:spPr>
          <a:xfrm rot="0">
            <a:off x="1217497" y="3341232"/>
            <a:ext cx="5820689" cy="426720"/>
          </a:xfrm>
          <a:prstGeom prst="rect">
            <a:avLst/>
          </a:prstGeom>
        </p:spPr>
        <p:txBody>
          <a:bodyPr anchor="t" rtlCol="false" tIns="0" lIns="0" bIns="0" rIns="0">
            <a:spAutoFit/>
          </a:bodyPr>
          <a:lstStyle/>
          <a:p>
            <a:pPr algn="just" marL="0" indent="0" lvl="0">
              <a:lnSpc>
                <a:spcPts val="3390"/>
              </a:lnSpc>
              <a:spcBef>
                <a:spcPct val="0"/>
              </a:spcBef>
            </a:pPr>
            <a:r>
              <a:rPr lang="en-US" b="true" sz="3000">
                <a:solidFill>
                  <a:srgbClr val="000066"/>
                </a:solidFill>
                <a:latin typeface="Garet Bold"/>
                <a:ea typeface="Garet Bold"/>
                <a:cs typeface="Garet Bold"/>
                <a:sym typeface="Garet Bold"/>
              </a:rPr>
              <a:t>Hito 2 (Análisis y Diseño)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DAGys-xycFs</dc:identifier>
  <dcterms:modified xsi:type="dcterms:W3CDTF">2011-08-01T06:04:30Z</dcterms:modified>
  <cp:revision>1</cp:revision>
  <dc:title>Presentación proyecto</dc:title>
</cp:coreProperties>
</file>