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FD3BA-AA02-4940-A9BD-0F140365A151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402D6-D99E-47A3-8B8A-FAD711F2A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12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402D6-D99E-47A3-8B8A-FAD711F2A2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1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402D6-D99E-47A3-8B8A-FAD711F2A2A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15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6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5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1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7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3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6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8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8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6687-1C61-48FC-8FB9-E94CA202AA5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1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6687-1C61-48FC-8FB9-E94CA202AA5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5CFC-EE95-4CBB-9952-1496A44EC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4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6949" y="905691"/>
            <a:ext cx="68797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/>
              <a:t>회귀모델을 이용한 </a:t>
            </a:r>
            <a:r>
              <a:rPr lang="ko-KR" altLang="en-US" sz="6000" dirty="0" smtClean="0"/>
              <a:t>데이터 분석</a:t>
            </a:r>
            <a:endParaRPr lang="en-US" altLang="ko-KR" sz="6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778239" y="4798423"/>
            <a:ext cx="29386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</a:t>
            </a:r>
            <a:r>
              <a:rPr lang="en-US" altLang="ko-KR" dirty="0" smtClean="0"/>
              <a:t>: </a:t>
            </a:r>
            <a:r>
              <a:rPr lang="ko-KR" altLang="en-US" smtClean="0"/>
              <a:t>산업인공지능개론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mtClean="0"/>
              <a:t>학과 </a:t>
            </a:r>
            <a:r>
              <a:rPr lang="en-US" altLang="ko-KR" dirty="0" smtClean="0"/>
              <a:t>: </a:t>
            </a:r>
            <a:r>
              <a:rPr lang="ko-KR" altLang="en-US" smtClean="0"/>
              <a:t>산업인공지능공학과</a:t>
            </a:r>
            <a:endParaRPr lang="en-US" altLang="ko-KR" dirty="0" smtClean="0"/>
          </a:p>
          <a:p>
            <a:r>
              <a:rPr lang="ko-KR" altLang="en-US" dirty="0" smtClean="0"/>
              <a:t>학번 </a:t>
            </a:r>
            <a:r>
              <a:rPr lang="en-US" altLang="ko-KR" dirty="0" smtClean="0"/>
              <a:t>: 2021254011</a:t>
            </a:r>
          </a:p>
          <a:p>
            <a:r>
              <a:rPr lang="ko-KR" altLang="en-US" dirty="0" smtClean="0"/>
              <a:t>성명 </a:t>
            </a:r>
            <a:r>
              <a:rPr lang="en-US" altLang="ko-KR" dirty="0" smtClean="0"/>
              <a:t>: </a:t>
            </a:r>
            <a:r>
              <a:rPr lang="ko-KR" altLang="en-US" smtClean="0"/>
              <a:t>방창현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82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920" y="566056"/>
            <a:ext cx="119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" y="130628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OBD2 </a:t>
            </a:r>
            <a:r>
              <a:rPr lang="ko-KR" altLang="en-US" smtClean="0"/>
              <a:t>소개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04723"/>
              </p:ext>
            </p:extLst>
          </p:nvPr>
        </p:nvGraphicFramePr>
        <p:xfrm>
          <a:off x="7152324" y="785813"/>
          <a:ext cx="4885596" cy="5632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8730"/>
                <a:gridCol w="691440"/>
                <a:gridCol w="1656529"/>
                <a:gridCol w="1848897"/>
              </a:tblGrid>
              <a:tr h="8037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상품명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제조사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가격</a:t>
                      </a:r>
                      <a:r>
                        <a:rPr lang="en-US" sz="1000" kern="100">
                          <a:effectLst/>
                        </a:rPr>
                        <a:t> (</a:t>
                      </a:r>
                      <a:r>
                        <a:rPr lang="ko-KR" sz="1000" kern="100">
                          <a:effectLst/>
                        </a:rPr>
                        <a:t>인터넷 가격</a:t>
                      </a:r>
                      <a:r>
                        <a:rPr lang="en-US" sz="10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제품 이미지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8037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이노카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로힘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\33,00~\98,000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05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몬스터게이지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몬스터게이지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\130,000~\160,000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037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DriveX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아이나비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\23,500~\30,000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05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아프로뷰</a:t>
                      </a:r>
                      <a:r>
                        <a:rPr lang="en-US" sz="1000" kern="100">
                          <a:effectLst/>
                        </a:rPr>
                        <a:t>SO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에이치엘비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\30,000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05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카스텔라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\42,000~\47,000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05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ELM327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중국산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\10,000~\43,000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1030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361" y="1647690"/>
            <a:ext cx="694476" cy="68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그림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486" y="2553654"/>
            <a:ext cx="10382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그림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486" y="3248845"/>
            <a:ext cx="971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그림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019" y="4066777"/>
            <a:ext cx="7715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그림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286" y="4884469"/>
            <a:ext cx="11239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그림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996" y="5659898"/>
            <a:ext cx="781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04948" y="84549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OBD </a:t>
            </a:r>
            <a:r>
              <a:rPr lang="en-US" altLang="ko-KR" b="1" dirty="0" smtClean="0"/>
              <a:t>: On-board </a:t>
            </a:r>
            <a:r>
              <a:rPr lang="en-US" altLang="ko-KR" b="1" dirty="0"/>
              <a:t>diagnostics</a:t>
            </a:r>
            <a:r>
              <a:rPr lang="en-US" altLang="ko-KR" dirty="0"/>
              <a:t> </a:t>
            </a:r>
            <a:endParaRPr lang="en-US" altLang="ko-KR" b="1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altLang="ko-KR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b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온보드</a:t>
            </a:r>
            <a:r>
              <a:rPr lang="ko-KR" altLang="en-US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진단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 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OBD</a:t>
            </a:r>
            <a:r>
              <a:rPr lang="ko-KR" altLang="en-US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ko-KR" altLang="en-US">
                <a:solidFill>
                  <a:srgbClr val="202122"/>
                </a:solidFill>
                <a:latin typeface="Arial" panose="020B0604020202020204" pitchFamily="34" charset="0"/>
              </a:rPr>
              <a:t>은 차량의자가 진단 및보고 기능을 나타내는 </a:t>
            </a:r>
            <a:r>
              <a:rPr lang="ko-KR" altLang="en-US">
                <a:solidFill>
                  <a:srgbClr val="0645AD"/>
                </a:solidFill>
                <a:latin typeface="Arial" panose="020B0604020202020204" pitchFamily="34" charset="0"/>
              </a:rPr>
              <a:t>자동차</a:t>
            </a:r>
            <a:r>
              <a:rPr lang="ko-KR" altLang="en-US">
                <a:solidFill>
                  <a:srgbClr val="202122"/>
                </a:solidFill>
                <a:latin typeface="Arial" panose="020B0604020202020204" pitchFamily="34" charset="0"/>
              </a:rPr>
              <a:t> 용어입니다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 OBD </a:t>
            </a:r>
            <a:r>
              <a:rPr lang="ko-KR" altLang="en-US">
                <a:solidFill>
                  <a:srgbClr val="202122"/>
                </a:solidFill>
                <a:latin typeface="Arial" panose="020B0604020202020204" pitchFamily="34" charset="0"/>
              </a:rPr>
              <a:t>시스템은 차량 소유자 또는 수리 기술자에게 다양한 차량 하위 시스템의 상태에 대한 액세스를 제공합니다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 </a:t>
            </a:r>
            <a:r>
              <a:rPr lang="ko-KR" altLang="en-US" smtClean="0">
                <a:solidFill>
                  <a:srgbClr val="202122"/>
                </a:solidFill>
                <a:latin typeface="Arial" panose="020B0604020202020204" pitchFamily="34" charset="0"/>
              </a:rPr>
              <a:t>최신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OBD </a:t>
            </a:r>
            <a:r>
              <a:rPr lang="ko-KR" altLang="en-US">
                <a:solidFill>
                  <a:srgbClr val="202122"/>
                </a:solidFill>
                <a:latin typeface="Arial" panose="020B0604020202020204" pitchFamily="34" charset="0"/>
              </a:rPr>
              <a:t>구현은 표준화 된 디지털 통신 포트를 사용 하여 표준화 된 일련의 </a:t>
            </a:r>
            <a:r>
              <a:rPr lang="ko-KR" altLang="en-US">
                <a:solidFill>
                  <a:srgbClr val="0645AD"/>
                </a:solidFill>
                <a:latin typeface="Arial" panose="020B0604020202020204" pitchFamily="34" charset="0"/>
              </a:rPr>
              <a:t>진단 문제 코드</a:t>
            </a:r>
            <a:r>
              <a:rPr lang="ko-KR" altLang="en-US">
                <a:solidFill>
                  <a:srgbClr val="202122"/>
                </a:solidFill>
                <a:latin typeface="Arial" panose="020B0604020202020204" pitchFamily="34" charset="0"/>
              </a:rPr>
              <a:t> 와 함께 </a:t>
            </a:r>
            <a:r>
              <a:rPr lang="ko-KR" altLang="en-US">
                <a:solidFill>
                  <a:srgbClr val="0645AD"/>
                </a:solidFill>
                <a:latin typeface="Arial" panose="020B0604020202020204" pitchFamily="34" charset="0"/>
              </a:rPr>
              <a:t>실시간 데이터</a:t>
            </a:r>
            <a:r>
              <a:rPr lang="ko-KR" altLang="en-US">
                <a:solidFill>
                  <a:srgbClr val="202122"/>
                </a:solidFill>
                <a:latin typeface="Arial" panose="020B0604020202020204" pitchFamily="34" charset="0"/>
              </a:rPr>
              <a:t> 를 제공합니다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., </a:t>
            </a:r>
            <a:r>
              <a:rPr lang="ko-KR" altLang="en-US">
                <a:solidFill>
                  <a:srgbClr val="202122"/>
                </a:solidFill>
                <a:latin typeface="Arial" panose="020B0604020202020204" pitchFamily="34" charset="0"/>
              </a:rPr>
              <a:t>또는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DTC</a:t>
            </a:r>
            <a:r>
              <a:rPr lang="ko-KR" altLang="en-US">
                <a:solidFill>
                  <a:srgbClr val="202122"/>
                </a:solidFill>
                <a:latin typeface="Arial" panose="020B0604020202020204" pitchFamily="34" charset="0"/>
              </a:rPr>
              <a:t>를 사용하여 사람이 차량 내 오작동을 신속하게 식별하고 해결할 수 있습니다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ko-KR" altLang="en-US"/>
          </a:p>
        </p:txBody>
      </p:sp>
      <p:pic>
        <p:nvPicPr>
          <p:cNvPr id="1032" name="Picture 8" descr="https://upload.wikimedia.org/wikipedia/commons/thumb/8/85/OBD_002.jpg/270px-OBD_00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82" y="4069222"/>
            <a:ext cx="257175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thumb/c/c7/OBD_connector_shape.svg/220px-OBD_connector_shape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662" y="4616909"/>
            <a:ext cx="20955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1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920" y="566056"/>
            <a:ext cx="119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" y="130628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데이터의 종류 및 특성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3806" y="766355"/>
            <a:ext cx="9323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수집 데이터 정의 </a:t>
            </a:r>
            <a:r>
              <a:rPr lang="en-US" altLang="ko-KR" dirty="0" smtClean="0"/>
              <a:t>: </a:t>
            </a:r>
            <a:r>
              <a:rPr lang="ko-KR" altLang="en-US" smtClean="0"/>
              <a:t>차량의 </a:t>
            </a:r>
            <a:r>
              <a:rPr lang="en-US" altLang="ko-KR" dirty="0" smtClean="0"/>
              <a:t>OBD</a:t>
            </a:r>
            <a:r>
              <a:rPr lang="ko-KR" altLang="en-US" smtClean="0"/>
              <a:t>단자를 이용한 차량 정보 수집 데이터를 활용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데이터 항목 </a:t>
            </a:r>
            <a:r>
              <a:rPr lang="en-US" altLang="ko-KR" dirty="0" smtClean="0"/>
              <a:t>: OBD2 </a:t>
            </a:r>
            <a:r>
              <a:rPr lang="ko-KR" altLang="en-US" smtClean="0"/>
              <a:t>프로토콜에 정의된 항목 중 아래의 항목을 수집하여 분석에 사용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34968"/>
              </p:ext>
            </p:extLst>
          </p:nvPr>
        </p:nvGraphicFramePr>
        <p:xfrm>
          <a:off x="957943" y="1481574"/>
          <a:ext cx="10384313" cy="496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0260"/>
                <a:gridCol w="1952458"/>
                <a:gridCol w="4244726"/>
                <a:gridCol w="3206869"/>
              </a:tblGrid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Full 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설명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CAR_PLATE_NO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Car Plate 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차량 번호판 번호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CAR_NO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Car No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차대번호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VSS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Vehicle speed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차량속도</a:t>
                      </a:r>
                      <a:r>
                        <a:rPr lang="en-US" sz="1000" kern="100">
                          <a:effectLst/>
                        </a:rPr>
                        <a:t>(Km/h)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RPM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Engine speed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엔진속도</a:t>
                      </a:r>
                      <a:r>
                        <a:rPr lang="en-US" sz="1000" kern="100">
                          <a:effectLst/>
                        </a:rPr>
                        <a:t>(rpm)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MAP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Intake manifold absolute pressure(kPa)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흡기 매니폴드 절대 압력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IAT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Intake air temperature(°C)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흡기온도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MAF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Mass air flow rate(g/s)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흡입공기량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FSS1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Fuel system status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연료시스템상태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SFT_B1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Short term fuel % trim?Bank 1(%)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단기연료보정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LOAD_PCT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Calculated engine load value(%)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엔진로드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TP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Throttle position(%)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쓰로틀 밸브 위치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TP_REL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Relative throttle position(%)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상대적인 쓰토틀 밸브 위치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ACCEL_D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Accelerator pedal position D(%)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가속패달위치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MIL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Malfunction Indicator Lamp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오작동 표시등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ECT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Engine coolant temperature(°C)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냉각수 온도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DIST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Time since trouble codes cleared(km)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DTC</a:t>
                      </a:r>
                      <a:r>
                        <a:rPr lang="ko-KR" sz="1000" kern="100">
                          <a:effectLst/>
                        </a:rPr>
                        <a:t>가 삭제된 이후의 시간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AUX_BAT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Aux. battery level(volts)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베터리 전압 레벨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FLI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Fuel Level Input(%)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연료탱크 레벨 입력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O2S2_V_B1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O2 Sensor Monitor Bank 1 Sensor 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O2</a:t>
                      </a:r>
                      <a:r>
                        <a:rPr lang="ko-KR" sz="1000" kern="100">
                          <a:effectLst/>
                        </a:rPr>
                        <a:t>센서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FRP_D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Fuel Rail Pressure(relative to manifold vacuum)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연료 레일 압력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LFT_B1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Fuel term fuel % trim-Bank1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장기 연료 보정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FP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Fuel Pressure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연료압력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  <a:tr h="206892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DTC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Diagnostic Trouble Codes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고장코드 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591" marR="4159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24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920" y="566056"/>
            <a:ext cx="119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07932"/>
              </p:ext>
            </p:extLst>
          </p:nvPr>
        </p:nvGraphicFramePr>
        <p:xfrm>
          <a:off x="243840" y="1344695"/>
          <a:ext cx="11794082" cy="4577139"/>
        </p:xfrm>
        <a:graphic>
          <a:graphicData uri="http://schemas.openxmlformats.org/drawingml/2006/table">
            <a:tbl>
              <a:tblPr/>
              <a:tblGrid>
                <a:gridCol w="447040"/>
                <a:gridCol w="738984"/>
                <a:gridCol w="498844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</a:tblGrid>
              <a:tr h="364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PID_NO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REPORT_DATE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CAR_NO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VSS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RPM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IAT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MAF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CER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FSS1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SFT_B1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LOAD_PCT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LOAD_ABS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TP_REL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ACCEL_D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ECT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AUX_BAT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FLI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REG_DATE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0.78125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14.16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3.90625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40.7843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14.16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40.7843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25.098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14.16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41.5686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787.5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3.90625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40.7843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25.098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3.90625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41.5686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40.3922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25.098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812.5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0.78125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812.5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41.5686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3.90625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787.5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3.90625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40.3922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40.7843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787.5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3840" y="130628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데이터의 종류 및 특성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83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920" y="566056"/>
            <a:ext cx="119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43840" y="944099"/>
          <a:ext cx="11794082" cy="4577139"/>
        </p:xfrm>
        <a:graphic>
          <a:graphicData uri="http://schemas.openxmlformats.org/drawingml/2006/table">
            <a:tbl>
              <a:tblPr/>
              <a:tblGrid>
                <a:gridCol w="447040"/>
                <a:gridCol w="738984"/>
                <a:gridCol w="498844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  <a:gridCol w="561623"/>
              </a:tblGrid>
              <a:tr h="364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PID_NO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REPORT_DATE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CAR_NO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VSS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RPM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IAT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MAF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CER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FSS1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SFT_B1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LOAD_PCT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LOAD_ABS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TP_REL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ACCEL_D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ECT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AUX_BAT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FLI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REG_DATE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0.78125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14.16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3.90625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40.7843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14.16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40.7843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25.098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14.16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41.5686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787.5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3.90625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40.7843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25.098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3.90625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41.5686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40.3922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25.098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812.5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0.78125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812.5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41.5686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3.90625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787.5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3.90625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40.3922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1.5625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40.7843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787.5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3.125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1556244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2.34375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41.1765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25.8824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6.27451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26847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14.08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2020/1/20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9" marR="6639" marT="66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0328366" y="944099"/>
            <a:ext cx="600891" cy="45771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" y="5705904"/>
            <a:ext cx="3183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분석에 사용할 데이터 종류 </a:t>
            </a:r>
            <a:r>
              <a:rPr lang="en-US" altLang="ko-KR" dirty="0" smtClean="0"/>
              <a:t>: 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PID_NO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AUX_BAT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840" y="944098"/>
            <a:ext cx="435429" cy="45771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3840" y="130628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데이터의 종류 및 특성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19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920" y="566056"/>
            <a:ext cx="119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05847"/>
              </p:ext>
            </p:extLst>
          </p:nvPr>
        </p:nvGraphicFramePr>
        <p:xfrm>
          <a:off x="620485" y="1607912"/>
          <a:ext cx="7591697" cy="1640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883"/>
                <a:gridCol w="1938306"/>
                <a:gridCol w="3230508"/>
              </a:tblGrid>
              <a:tr h="820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구분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정상 범위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예측 범위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820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배터리전압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13.5 ~ 14.6V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12V</a:t>
                      </a:r>
                      <a:r>
                        <a:rPr lang="ko-KR" altLang="en-US" sz="1800" dirty="0" smtClean="0"/>
                        <a:t>미만</a:t>
                      </a:r>
                      <a:r>
                        <a:rPr lang="en-US" altLang="ko-KR" sz="1800" dirty="0" smtClean="0"/>
                        <a:t>, 15V</a:t>
                      </a:r>
                      <a:r>
                        <a:rPr lang="ko-KR" altLang="en-US" sz="1800" dirty="0" smtClean="0"/>
                        <a:t>이상</a:t>
                      </a:r>
                      <a:endParaRPr lang="ko-KR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0485" y="3413762"/>
            <a:ext cx="8065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12V</a:t>
            </a:r>
            <a:r>
              <a:rPr lang="ko-KR" altLang="en-US" smtClean="0"/>
              <a:t>미만이면 방전 위험도가 높으며</a:t>
            </a:r>
            <a:endParaRPr lang="en-US" altLang="ko-KR" dirty="0" smtClean="0"/>
          </a:p>
          <a:p>
            <a:r>
              <a:rPr lang="en-US" altLang="ko-KR" dirty="0" smtClean="0"/>
              <a:t>15V</a:t>
            </a:r>
            <a:r>
              <a:rPr lang="ko-KR" altLang="en-US" smtClean="0"/>
              <a:t>이상이면 과전압 위험도가 높아 차량에 문제가 발생할 소지 또한 높아짐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" y="13062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smtClean="0"/>
              <a:t>데이터 분석 목적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0485" y="960710"/>
            <a:ext cx="682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AUX_BAT : </a:t>
            </a:r>
            <a:r>
              <a:rPr lang="ko-KR" altLang="en-US" smtClean="0"/>
              <a:t>배터리의 변화를 분석하여 과부하나 방전등을 예측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0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920" y="566056"/>
            <a:ext cx="119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" y="13062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smtClean="0"/>
              <a:t>선형회귀 모델 적용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485" y="792477"/>
            <a:ext cx="4644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r>
              <a:rPr lang="ko-KR" altLang="en-US" smtClean="0"/>
              <a:t>자동차 배터리 전압 레벨</a:t>
            </a:r>
            <a:endParaRPr lang="en-US" altLang="ko-KR" dirty="0" smtClean="0"/>
          </a:p>
          <a:p>
            <a:r>
              <a:rPr lang="ko-KR" altLang="en-US" dirty="0" smtClean="0"/>
              <a:t>출력 </a:t>
            </a:r>
            <a:r>
              <a:rPr lang="en-US" altLang="ko-KR" dirty="0" smtClean="0"/>
              <a:t>: </a:t>
            </a:r>
            <a:r>
              <a:rPr lang="ko-KR" altLang="en-US" smtClean="0"/>
              <a:t>자동차 주행 시간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파라미터에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1</a:t>
            </a:r>
            <a:r>
              <a:rPr lang="ko-KR" altLang="en-US" smtClean="0"/>
              <a:t>차 방정식을 사용한 회귀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65" y="2143941"/>
            <a:ext cx="5181600" cy="4381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508" y="2143941"/>
            <a:ext cx="5238750" cy="3552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271508" y="5696766"/>
            <a:ext cx="529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시간이</a:t>
            </a:r>
            <a:r>
              <a:rPr lang="en-US" altLang="ko-KR" dirty="0" smtClean="0"/>
              <a:t> </a:t>
            </a:r>
            <a:r>
              <a:rPr lang="ko-KR" altLang="en-US" smtClean="0"/>
              <a:t>지날수록 베터리 전압이 낮아지고 있음을 </a:t>
            </a:r>
            <a:endParaRPr lang="en-US" altLang="ko-KR" dirty="0" smtClean="0"/>
          </a:p>
          <a:p>
            <a:r>
              <a:rPr lang="ko-KR" altLang="en-US" smtClean="0"/>
              <a:t>확인할 수 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27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920" y="566056"/>
            <a:ext cx="119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" y="130628"/>
            <a:ext cx="679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/>
              <a:t>선형회귀</a:t>
            </a:r>
            <a:r>
              <a:rPr lang="en-US" altLang="ko-KR" dirty="0"/>
              <a:t>, </a:t>
            </a:r>
            <a:r>
              <a:rPr lang="ko-KR" altLang="en-US"/>
              <a:t>리지회귀</a:t>
            </a:r>
            <a:r>
              <a:rPr lang="en-US" altLang="ko-KR" dirty="0"/>
              <a:t>, </a:t>
            </a:r>
            <a:r>
              <a:rPr lang="ko-KR" altLang="en-US"/>
              <a:t>라소회귀</a:t>
            </a:r>
            <a:r>
              <a:rPr lang="en-US" altLang="ko-KR" dirty="0"/>
              <a:t>, </a:t>
            </a:r>
            <a:r>
              <a:rPr lang="ko-KR" altLang="en-US"/>
              <a:t>일렉스틱 넷 반 회귀 모델 적용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14" y="1360323"/>
            <a:ext cx="5442799" cy="53814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651" y="1360323"/>
            <a:ext cx="4200525" cy="1428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56651" y="92489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분석 결과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4742" y="92489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분석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43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1260</Words>
  <Application>Microsoft Office PowerPoint</Application>
  <PresentationFormat>와이드스크린</PresentationFormat>
  <Paragraphs>997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18</cp:revision>
  <dcterms:created xsi:type="dcterms:W3CDTF">2021-03-31T09:44:28Z</dcterms:created>
  <dcterms:modified xsi:type="dcterms:W3CDTF">2021-05-07T03:20:28Z</dcterms:modified>
</cp:coreProperties>
</file>