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7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6687-1C61-48FC-8FB9-E94CA202AA5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948" y="905691"/>
            <a:ext cx="74146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MINI PROJECT No. </a:t>
            </a:r>
            <a:r>
              <a:rPr lang="en-US" altLang="ko-KR" sz="6000" dirty="0" smtClean="0"/>
              <a:t>3</a:t>
            </a:r>
            <a:endParaRPr lang="en-US" altLang="ko-KR" sz="6000" dirty="0" smtClean="0"/>
          </a:p>
          <a:p>
            <a:r>
              <a:rPr lang="en-US" altLang="ko-KR" dirty="0" err="1"/>
              <a:t>ResNet</a:t>
            </a:r>
            <a:r>
              <a:rPr lang="ko-KR" altLang="en-US"/>
              <a:t>을 이용한 전이 학습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78239" y="4798423"/>
            <a:ext cx="270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산업인공지능개론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산업인공지능학과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2021254011</a:t>
            </a:r>
          </a:p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smtClean="0"/>
              <a:t>방창현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391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smtClean="0"/>
              <a:t>모델 </a:t>
            </a:r>
            <a:r>
              <a:rPr lang="en-US" altLang="ko-KR" dirty="0" smtClean="0"/>
              <a:t>(</a:t>
            </a:r>
            <a:r>
              <a:rPr lang="ko-KR" altLang="en-US" smtClean="0"/>
              <a:t>물체인식 </a:t>
            </a:r>
            <a:r>
              <a:rPr lang="en-US" altLang="ko-KR" dirty="0" smtClean="0"/>
              <a:t>CNN</a:t>
            </a:r>
            <a:r>
              <a:rPr lang="ko-KR" altLang="en-US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632154"/>
            <a:ext cx="4034594" cy="3025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95" y="632153"/>
            <a:ext cx="4007187" cy="3025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17" y="3724196"/>
            <a:ext cx="4039949" cy="30147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595" y="3724196"/>
            <a:ext cx="4007187" cy="30040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183117" y="7141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55266" y="7141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83117" y="381842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55266" y="381842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4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smtClean="0"/>
              <a:t>학습 데이터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0424"/>
              </p:ext>
            </p:extLst>
          </p:nvPr>
        </p:nvGraphicFramePr>
        <p:xfrm>
          <a:off x="383176" y="857906"/>
          <a:ext cx="11399520" cy="5725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1418"/>
                <a:gridCol w="2194560"/>
                <a:gridCol w="1811383"/>
                <a:gridCol w="1584960"/>
                <a:gridCol w="4267199"/>
              </a:tblGrid>
              <a:tr h="570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가스통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133</a:t>
                      </a:r>
                      <a:r>
                        <a:rPr lang="ko-KR" altLang="en-US" sz="1000" smtClean="0"/>
                        <a:t>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smtClean="0"/>
                        <a:t>장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충청북도 규제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자유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특구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혁신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사업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육성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실증 및 기술개발 사업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 가스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안전제어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 개발에 참여하고 있음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가스시설물의 안전유무를 판단하기 위해서 건물주변의 가스통들을 인식하고 기울기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 등의 측정하여 위험 유무를 판단함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이에 가스통 이미지들을 수집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맨홀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130</a:t>
                      </a:r>
                      <a:r>
                        <a:rPr lang="ko-KR" altLang="en-US" sz="1000" smtClean="0"/>
                        <a:t>장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smtClean="0"/>
                        <a:t>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가스통 주변의 시설물 중에 맨홀 위치를 파악하고 지도 내 표시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4585" y="2102613"/>
            <a:ext cx="2115860" cy="1190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15" y="4169069"/>
            <a:ext cx="1502139" cy="22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imshow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67" y="2414374"/>
            <a:ext cx="4761905" cy="16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31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visualize_model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model_ft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02" y="726050"/>
            <a:ext cx="1828571" cy="1193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469" y="726050"/>
            <a:ext cx="1612698" cy="11936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69" y="2201131"/>
            <a:ext cx="1612698" cy="11936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469" y="5151293"/>
            <a:ext cx="1612698" cy="1193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469" y="3676212"/>
            <a:ext cx="1612698" cy="11936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502" y="2194946"/>
            <a:ext cx="1828571" cy="11936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1920" y="632152"/>
            <a:ext cx="16285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Epoch 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 smtClean="0"/>
              <a:t>train </a:t>
            </a:r>
            <a:r>
              <a:rPr lang="ko-KR" altLang="en-US" sz="800" dirty="0"/>
              <a:t>Loss:0.3154 Acc:0.8175</a:t>
            </a:r>
          </a:p>
          <a:p>
            <a:r>
              <a:rPr lang="ko-KR" altLang="en-US" sz="800" dirty="0"/>
              <a:t>val Loss:0.0024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Loss:0.1923 Acc:0.9316</a:t>
            </a:r>
          </a:p>
          <a:p>
            <a:r>
              <a:rPr lang="ko-KR" altLang="en-US" sz="800" dirty="0"/>
              <a:t>val Loss:0.0026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Loss:0.1774 Acc:0.9430</a:t>
            </a:r>
          </a:p>
          <a:p>
            <a:r>
              <a:rPr lang="ko-KR" altLang="en-US" sz="800" dirty="0"/>
              <a:t>val Loss:0.0018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Loss:0.1512 Acc:0.9278</a:t>
            </a:r>
          </a:p>
          <a:p>
            <a:r>
              <a:rPr lang="ko-KR" altLang="en-US" sz="800" dirty="0"/>
              <a:t>val Loss:0.0037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Loss:0.1953 Acc:0.9316</a:t>
            </a:r>
          </a:p>
          <a:p>
            <a:r>
              <a:rPr lang="ko-KR" altLang="en-US" sz="800" dirty="0"/>
              <a:t>val Loss:0.0037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5/24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Loss:0.1799 Acc:0.9316</a:t>
            </a:r>
          </a:p>
          <a:p>
            <a:r>
              <a:rPr lang="ko-KR" altLang="en-US" sz="800" dirty="0"/>
              <a:t>val Loss:0.0274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6/24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Loss:0.3209 Acc:0.9049</a:t>
            </a:r>
          </a:p>
          <a:p>
            <a:r>
              <a:rPr lang="ko-KR" altLang="en-US" sz="800" dirty="0"/>
              <a:t>val Loss:0.0015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7/24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Loss:0.2089 Acc:0.9163</a:t>
            </a:r>
          </a:p>
          <a:p>
            <a:r>
              <a:rPr lang="ko-KR" altLang="en-US" sz="800" dirty="0"/>
              <a:t>val Loss:0.0027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8/24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Loss:0.1134 Acc:0.9696</a:t>
            </a:r>
          </a:p>
          <a:p>
            <a:r>
              <a:rPr lang="ko-KR" altLang="en-US" sz="800" dirty="0"/>
              <a:t>val Loss:0.0022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9/24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Loss:0.1533 Acc:0.9544</a:t>
            </a:r>
          </a:p>
          <a:p>
            <a:r>
              <a:rPr lang="ko-KR" altLang="en-US" sz="800" dirty="0"/>
              <a:t>val Loss:0.0025 </a:t>
            </a:r>
            <a:r>
              <a:rPr lang="ko-KR" altLang="en-US" sz="800" dirty="0" smtClean="0"/>
              <a:t>Acc:1.0000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851211" y="632152"/>
            <a:ext cx="16285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Epoch </a:t>
            </a:r>
            <a:r>
              <a:rPr lang="ko-KR" altLang="en-US" sz="800" dirty="0"/>
              <a:t>10/24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Loss:0.2259 Acc:0.9087</a:t>
            </a:r>
          </a:p>
          <a:p>
            <a:r>
              <a:rPr lang="ko-KR" altLang="en-US" sz="800" dirty="0"/>
              <a:t>val Loss:0.0025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Loss:0.2110 Acc:0.9278</a:t>
            </a:r>
          </a:p>
          <a:p>
            <a:r>
              <a:rPr lang="ko-KR" altLang="en-US" sz="800" dirty="0"/>
              <a:t>val Loss:0.0023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Loss:0.1703 Acc:0.9354</a:t>
            </a:r>
          </a:p>
          <a:p>
            <a:r>
              <a:rPr lang="ko-KR" altLang="en-US" sz="800" dirty="0"/>
              <a:t>val Loss:0.0029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Loss:0.2075 Acc:0.9163</a:t>
            </a:r>
          </a:p>
          <a:p>
            <a:r>
              <a:rPr lang="ko-KR" altLang="en-US" sz="800" dirty="0"/>
              <a:t>val Loss:0.0021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Loss:0.2043 Acc:0.8973</a:t>
            </a:r>
          </a:p>
          <a:p>
            <a:r>
              <a:rPr lang="ko-KR" altLang="en-US" sz="800" dirty="0"/>
              <a:t>val Loss:0.0049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15/24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Loss:0.2030 Acc:0.9202</a:t>
            </a:r>
          </a:p>
          <a:p>
            <a:r>
              <a:rPr lang="ko-KR" altLang="en-US" sz="800" dirty="0"/>
              <a:t>val Loss:0.0025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16/24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Loss:0.1495 Acc:0.9468</a:t>
            </a:r>
          </a:p>
          <a:p>
            <a:r>
              <a:rPr lang="ko-KR" altLang="en-US" sz="800" dirty="0"/>
              <a:t>val Loss:0.0044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17/24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Loss:0.1071 Acc:0.9658</a:t>
            </a:r>
          </a:p>
          <a:p>
            <a:r>
              <a:rPr lang="ko-KR" altLang="en-US" sz="800" dirty="0"/>
              <a:t>val Loss:0.0022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18/24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Loss:0.1987 Acc:0.9163</a:t>
            </a:r>
          </a:p>
          <a:p>
            <a:r>
              <a:rPr lang="ko-KR" altLang="en-US" sz="800" dirty="0"/>
              <a:t>val Loss:0.0027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19/24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Loss:0.1276 Acc:0.9468</a:t>
            </a:r>
          </a:p>
          <a:p>
            <a:r>
              <a:rPr lang="ko-KR" altLang="en-US" sz="800" dirty="0"/>
              <a:t>val Loss:0.0018 </a:t>
            </a:r>
            <a:r>
              <a:rPr lang="ko-KR" altLang="en-US" sz="800" dirty="0" smtClean="0"/>
              <a:t>Acc:1.0000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580501" y="632152"/>
            <a:ext cx="19176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Epoch </a:t>
            </a:r>
            <a:r>
              <a:rPr lang="ko-KR" altLang="en-US" sz="800" dirty="0"/>
              <a:t>20/24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Loss:0.1494 Acc:0.9354</a:t>
            </a:r>
          </a:p>
          <a:p>
            <a:r>
              <a:rPr lang="ko-KR" altLang="en-US" sz="800" dirty="0"/>
              <a:t>val Loss:0.0048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Loss:0.1705 Acc:0.9430</a:t>
            </a:r>
          </a:p>
          <a:p>
            <a:r>
              <a:rPr lang="ko-KR" altLang="en-US" sz="800" dirty="0"/>
              <a:t>val Loss:0.0029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Loss:0.1787 Acc:0.9316</a:t>
            </a:r>
          </a:p>
          <a:p>
            <a:r>
              <a:rPr lang="ko-KR" altLang="en-US" sz="800" dirty="0"/>
              <a:t>val Loss:0.0023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Loss:0.1341 Acc:0.9430</a:t>
            </a:r>
          </a:p>
          <a:p>
            <a:r>
              <a:rPr lang="ko-KR" altLang="en-US" sz="800" dirty="0"/>
              <a:t>val Loss:0.0029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Loss:0.1541 Acc:0.9506</a:t>
            </a:r>
          </a:p>
          <a:p>
            <a:r>
              <a:rPr lang="ko-KR" altLang="en-US" sz="800" dirty="0"/>
              <a:t>val Loss:0.0018 Acc:1.0000</a:t>
            </a:r>
          </a:p>
          <a:p>
            <a:endParaRPr lang="ko-KR" altLang="en-US" sz="800" dirty="0"/>
          </a:p>
          <a:p>
            <a:r>
              <a:rPr lang="ko-KR" altLang="en-US" sz="800" b="1" dirty="0"/>
              <a:t>Training complete in 26m 11s</a:t>
            </a:r>
          </a:p>
          <a:p>
            <a:r>
              <a:rPr lang="ko-KR" altLang="en-US" sz="800" b="1" dirty="0"/>
              <a:t>Best val Acc: 1.000000</a:t>
            </a:r>
          </a:p>
        </p:txBody>
      </p:sp>
    </p:spTree>
    <p:extLst>
      <p:ext uri="{BB962C8B-B14F-4D97-AF65-F5344CB8AC3E}">
        <p14:creationId xmlns:p14="http://schemas.microsoft.com/office/powerpoint/2010/main" val="496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/>
              <a:t>visualize_model</a:t>
            </a:r>
            <a:r>
              <a:rPr lang="en-US" altLang="ko-KR" dirty="0"/>
              <a:t>(</a:t>
            </a:r>
            <a:r>
              <a:rPr lang="en-US" altLang="ko-KR" dirty="0" err="1"/>
              <a:t>model_conv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31" y="2071694"/>
            <a:ext cx="1612698" cy="1193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31" y="776662"/>
            <a:ext cx="1612698" cy="1193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200" y="5057291"/>
            <a:ext cx="1828571" cy="1193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200" y="3630414"/>
            <a:ext cx="1828571" cy="11936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200" y="2203538"/>
            <a:ext cx="1828571" cy="11936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200" y="776662"/>
            <a:ext cx="1828571" cy="119365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1920" y="632153"/>
            <a:ext cx="1828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Epoch 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Loss:0.3869 Acc:0.8099</a:t>
            </a:r>
          </a:p>
          <a:p>
            <a:r>
              <a:rPr lang="ko-KR" altLang="en-US" sz="800" dirty="0"/>
              <a:t>val Loss:0.0115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Loss:0.3036 Acc:0.8897</a:t>
            </a:r>
          </a:p>
          <a:p>
            <a:r>
              <a:rPr lang="ko-KR" altLang="en-US" sz="800" dirty="0"/>
              <a:t>val Loss:0.0144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Loss:0.2771 Acc:0.8631</a:t>
            </a:r>
          </a:p>
          <a:p>
            <a:r>
              <a:rPr lang="ko-KR" altLang="en-US" sz="800" dirty="0"/>
              <a:t>val Loss:0.0078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Loss:0.2585 Acc:0.8935</a:t>
            </a:r>
          </a:p>
          <a:p>
            <a:r>
              <a:rPr lang="ko-KR" altLang="en-US" sz="800" dirty="0"/>
              <a:t>val Loss:0.0041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Loss:0.2386 Acc:0.8935</a:t>
            </a:r>
          </a:p>
          <a:p>
            <a:r>
              <a:rPr lang="ko-KR" altLang="en-US" sz="800" dirty="0"/>
              <a:t>val Loss:0.0037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5/24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Loss:0.2840 Acc:0.8897</a:t>
            </a:r>
          </a:p>
          <a:p>
            <a:r>
              <a:rPr lang="ko-KR" altLang="en-US" sz="800" dirty="0"/>
              <a:t>val Loss:0.0037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6/24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Loss:0.1892 Acc:0.9202</a:t>
            </a:r>
          </a:p>
          <a:p>
            <a:r>
              <a:rPr lang="ko-KR" altLang="en-US" sz="800" dirty="0"/>
              <a:t>val Loss:0.0033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7/24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Loss:0.2607 Acc:0.8783</a:t>
            </a:r>
          </a:p>
          <a:p>
            <a:r>
              <a:rPr lang="ko-KR" altLang="en-US" sz="800" dirty="0"/>
              <a:t>val Loss:0.0049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8/24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Loss:0.2346 Acc:0.8973</a:t>
            </a:r>
          </a:p>
          <a:p>
            <a:r>
              <a:rPr lang="ko-KR" altLang="en-US" sz="800" dirty="0"/>
              <a:t>val Loss:0.0031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9/24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Loss:0.1911 Acc:0.9087</a:t>
            </a:r>
          </a:p>
          <a:p>
            <a:r>
              <a:rPr lang="ko-KR" altLang="en-US" sz="800" dirty="0"/>
              <a:t>val Loss:0.0029 </a:t>
            </a:r>
            <a:r>
              <a:rPr lang="ko-KR" altLang="en-US" sz="800" dirty="0" smtClean="0"/>
              <a:t>Acc:1.0000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856700" y="632153"/>
            <a:ext cx="1828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Epoch </a:t>
            </a:r>
            <a:r>
              <a:rPr lang="ko-KR" altLang="en-US" sz="800" dirty="0"/>
              <a:t>10/24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Loss:0.1023 Acc:0.9658</a:t>
            </a:r>
          </a:p>
          <a:p>
            <a:r>
              <a:rPr lang="ko-KR" altLang="en-US" sz="800" dirty="0"/>
              <a:t>val Loss:0.0038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Loss:0.2047 Acc:0.9163</a:t>
            </a:r>
          </a:p>
          <a:p>
            <a:r>
              <a:rPr lang="ko-KR" altLang="en-US" sz="800" dirty="0"/>
              <a:t>val Loss:0.0042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Loss:0.1593 Acc:0.9392</a:t>
            </a:r>
          </a:p>
          <a:p>
            <a:r>
              <a:rPr lang="ko-KR" altLang="en-US" sz="800" dirty="0"/>
              <a:t>val Loss:0.0039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Loss:0.1224 Acc:0.9430</a:t>
            </a:r>
          </a:p>
          <a:p>
            <a:r>
              <a:rPr lang="ko-KR" altLang="en-US" sz="800" dirty="0"/>
              <a:t>val Loss:0.0043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Loss:0.1945 Acc:0.9163</a:t>
            </a:r>
          </a:p>
          <a:p>
            <a:r>
              <a:rPr lang="ko-KR" altLang="en-US" sz="800" dirty="0"/>
              <a:t>val Loss:0.0028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15/24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Loss:0.2015 Acc:0.9125</a:t>
            </a:r>
          </a:p>
          <a:p>
            <a:r>
              <a:rPr lang="ko-KR" altLang="en-US" sz="800" dirty="0"/>
              <a:t>val Loss:0.0054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16/24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Loss:0.1340 Acc:0.9544</a:t>
            </a:r>
          </a:p>
          <a:p>
            <a:r>
              <a:rPr lang="ko-KR" altLang="en-US" sz="800" dirty="0"/>
              <a:t>val Loss:0.0034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17/24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Loss:0.1752 Acc:0.9240</a:t>
            </a:r>
          </a:p>
          <a:p>
            <a:r>
              <a:rPr lang="ko-KR" altLang="en-US" sz="800" dirty="0"/>
              <a:t>val Loss:0.0041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18/24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Loss:0.1578 Acc:0.9316</a:t>
            </a:r>
          </a:p>
          <a:p>
            <a:r>
              <a:rPr lang="ko-KR" altLang="en-US" sz="800" dirty="0"/>
              <a:t>val Loss:0.0032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19/24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Loss:0.1541 Acc:0.9354</a:t>
            </a:r>
          </a:p>
          <a:p>
            <a:r>
              <a:rPr lang="ko-KR" altLang="en-US" sz="800" dirty="0"/>
              <a:t>val Loss:0.0042 </a:t>
            </a:r>
            <a:r>
              <a:rPr lang="ko-KR" altLang="en-US" sz="800" dirty="0" smtClean="0"/>
              <a:t>Acc:1.0000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591480" y="632153"/>
            <a:ext cx="182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Epoch </a:t>
            </a:r>
            <a:r>
              <a:rPr lang="ko-KR" altLang="en-US" sz="800" dirty="0"/>
              <a:t>20/24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Loss:0.1841 Acc:0.9202</a:t>
            </a:r>
          </a:p>
          <a:p>
            <a:r>
              <a:rPr lang="ko-KR" altLang="en-US" sz="800" dirty="0"/>
              <a:t>val Loss:0.0044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21/24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Loss:0.1694 Acc:0.9240</a:t>
            </a:r>
          </a:p>
          <a:p>
            <a:r>
              <a:rPr lang="ko-KR" altLang="en-US" sz="800" dirty="0"/>
              <a:t>val Loss:0.0038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22/24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Loss:0.2292 Acc:0.8973</a:t>
            </a:r>
          </a:p>
          <a:p>
            <a:r>
              <a:rPr lang="ko-KR" altLang="en-US" sz="800" dirty="0"/>
              <a:t>val Loss:0.0048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23/24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Loss:0.2256 Acc:0.8859</a:t>
            </a:r>
          </a:p>
          <a:p>
            <a:r>
              <a:rPr lang="ko-KR" altLang="en-US" sz="800" dirty="0"/>
              <a:t>val Loss:0.0035 Acc:1.0000</a:t>
            </a:r>
          </a:p>
          <a:p>
            <a:endParaRPr lang="ko-KR" altLang="en-US" sz="800" dirty="0"/>
          </a:p>
          <a:p>
            <a:r>
              <a:rPr lang="ko-KR" altLang="en-US" sz="800" dirty="0"/>
              <a:t>Epoch 24/24</a:t>
            </a:r>
          </a:p>
          <a:p>
            <a:r>
              <a:rPr lang="ko-KR" altLang="en-US" sz="800" dirty="0"/>
              <a:t>----------</a:t>
            </a:r>
          </a:p>
          <a:p>
            <a:r>
              <a:rPr lang="ko-KR" altLang="en-US" sz="800" dirty="0"/>
              <a:t>train Loss:0.1582 Acc:0.9392</a:t>
            </a:r>
          </a:p>
          <a:p>
            <a:r>
              <a:rPr lang="ko-KR" altLang="en-US" sz="800" dirty="0"/>
              <a:t>val Loss:0.0040 Acc:1.0000</a:t>
            </a:r>
          </a:p>
          <a:p>
            <a:endParaRPr lang="ko-KR" altLang="en-US" sz="800" dirty="0"/>
          </a:p>
          <a:p>
            <a:r>
              <a:rPr lang="ko-KR" altLang="en-US" sz="800" b="1" dirty="0"/>
              <a:t>Training complete in 13m 42s</a:t>
            </a:r>
          </a:p>
          <a:p>
            <a:r>
              <a:rPr lang="ko-KR" altLang="en-US" sz="800" b="1" dirty="0"/>
              <a:t>Best val Acc: 1.000000</a:t>
            </a:r>
          </a:p>
        </p:txBody>
      </p:sp>
    </p:spTree>
    <p:extLst>
      <p:ext uri="{BB962C8B-B14F-4D97-AF65-F5344CB8AC3E}">
        <p14:creationId xmlns:p14="http://schemas.microsoft.com/office/powerpoint/2010/main" val="421635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596</Words>
  <Application>Microsoft Office PowerPoint</Application>
  <PresentationFormat>와이드스크린</PresentationFormat>
  <Paragraphs>279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12</cp:revision>
  <dcterms:created xsi:type="dcterms:W3CDTF">2021-03-31T09:44:28Z</dcterms:created>
  <dcterms:modified xsi:type="dcterms:W3CDTF">2021-05-21T06:16:01Z</dcterms:modified>
</cp:coreProperties>
</file>