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63" r:id="rId5"/>
    <p:sldId id="264" r:id="rId6"/>
    <p:sldId id="261" r:id="rId7"/>
    <p:sldId id="262" r:id="rId8"/>
    <p:sldId id="258"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11" d="100"/>
          <a:sy n="111" d="100"/>
        </p:scale>
        <p:origin x="513"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5EC381-2C4E-4626-909E-D4AD6C48D094}"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84F8D-F90D-4F58-A901-7775842D2521}" type="slidenum">
              <a:rPr lang="en-US" smtClean="0"/>
              <a:t>‹#›</a:t>
            </a:fld>
            <a:endParaRPr lang="en-US"/>
          </a:p>
        </p:txBody>
      </p:sp>
    </p:spTree>
    <p:extLst>
      <p:ext uri="{BB962C8B-B14F-4D97-AF65-F5344CB8AC3E}">
        <p14:creationId xmlns:p14="http://schemas.microsoft.com/office/powerpoint/2010/main" val="250243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EC381-2C4E-4626-909E-D4AD6C48D094}"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84F8D-F90D-4F58-A901-7775842D2521}" type="slidenum">
              <a:rPr lang="en-US" smtClean="0"/>
              <a:t>‹#›</a:t>
            </a:fld>
            <a:endParaRPr lang="en-US"/>
          </a:p>
        </p:txBody>
      </p:sp>
    </p:spTree>
    <p:extLst>
      <p:ext uri="{BB962C8B-B14F-4D97-AF65-F5344CB8AC3E}">
        <p14:creationId xmlns:p14="http://schemas.microsoft.com/office/powerpoint/2010/main" val="3761001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EC381-2C4E-4626-909E-D4AD6C48D094}"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84F8D-F90D-4F58-A901-7775842D2521}" type="slidenum">
              <a:rPr lang="en-US" smtClean="0"/>
              <a:t>‹#›</a:t>
            </a:fld>
            <a:endParaRPr lang="en-US"/>
          </a:p>
        </p:txBody>
      </p:sp>
    </p:spTree>
    <p:extLst>
      <p:ext uri="{BB962C8B-B14F-4D97-AF65-F5344CB8AC3E}">
        <p14:creationId xmlns:p14="http://schemas.microsoft.com/office/powerpoint/2010/main" val="4060312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EC381-2C4E-4626-909E-D4AD6C48D094}"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84F8D-F90D-4F58-A901-7775842D2521}" type="slidenum">
              <a:rPr lang="en-US" smtClean="0"/>
              <a:t>‹#›</a:t>
            </a:fld>
            <a:endParaRPr lang="en-US"/>
          </a:p>
        </p:txBody>
      </p:sp>
    </p:spTree>
    <p:extLst>
      <p:ext uri="{BB962C8B-B14F-4D97-AF65-F5344CB8AC3E}">
        <p14:creationId xmlns:p14="http://schemas.microsoft.com/office/powerpoint/2010/main" val="2373527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85EC381-2C4E-4626-909E-D4AD6C48D094}"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84F8D-F90D-4F58-A901-7775842D2521}" type="slidenum">
              <a:rPr lang="en-US" smtClean="0"/>
              <a:t>‹#›</a:t>
            </a:fld>
            <a:endParaRPr lang="en-US"/>
          </a:p>
        </p:txBody>
      </p:sp>
    </p:spTree>
    <p:extLst>
      <p:ext uri="{BB962C8B-B14F-4D97-AF65-F5344CB8AC3E}">
        <p14:creationId xmlns:p14="http://schemas.microsoft.com/office/powerpoint/2010/main" val="1384641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5EC381-2C4E-4626-909E-D4AD6C48D094}" type="datetimeFigureOut">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84F8D-F90D-4F58-A901-7775842D2521}" type="slidenum">
              <a:rPr lang="en-US" smtClean="0"/>
              <a:t>‹#›</a:t>
            </a:fld>
            <a:endParaRPr lang="en-US"/>
          </a:p>
        </p:txBody>
      </p:sp>
    </p:spTree>
    <p:extLst>
      <p:ext uri="{BB962C8B-B14F-4D97-AF65-F5344CB8AC3E}">
        <p14:creationId xmlns:p14="http://schemas.microsoft.com/office/powerpoint/2010/main" val="3287278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5EC381-2C4E-4626-909E-D4AD6C48D094}" type="datetimeFigureOut">
              <a:rPr lang="en-US" smtClean="0"/>
              <a:t>5/12/2023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484F8D-F90D-4F58-A901-7775842D2521}" type="slidenum">
              <a:rPr lang="en-US" smtClean="0"/>
              <a:t>‹#›</a:t>
            </a:fld>
            <a:endParaRPr lang="en-US"/>
          </a:p>
        </p:txBody>
      </p:sp>
    </p:spTree>
    <p:extLst>
      <p:ext uri="{BB962C8B-B14F-4D97-AF65-F5344CB8AC3E}">
        <p14:creationId xmlns:p14="http://schemas.microsoft.com/office/powerpoint/2010/main" val="1203033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5EC381-2C4E-4626-909E-D4AD6C48D094}" type="datetimeFigureOut">
              <a:rPr lang="en-US" smtClean="0"/>
              <a:t>5/12/2023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484F8D-F90D-4F58-A901-7775842D2521}" type="slidenum">
              <a:rPr lang="en-US" smtClean="0"/>
              <a:t>‹#›</a:t>
            </a:fld>
            <a:endParaRPr lang="en-US"/>
          </a:p>
        </p:txBody>
      </p:sp>
    </p:spTree>
    <p:extLst>
      <p:ext uri="{BB962C8B-B14F-4D97-AF65-F5344CB8AC3E}">
        <p14:creationId xmlns:p14="http://schemas.microsoft.com/office/powerpoint/2010/main" val="1394326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EC381-2C4E-4626-909E-D4AD6C48D094}" type="datetimeFigureOut">
              <a:rPr lang="en-US" smtClean="0"/>
              <a:t>5/12/2023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484F8D-F90D-4F58-A901-7775842D2521}" type="slidenum">
              <a:rPr lang="en-US" smtClean="0"/>
              <a:t>‹#›</a:t>
            </a:fld>
            <a:endParaRPr lang="en-US"/>
          </a:p>
        </p:txBody>
      </p:sp>
    </p:spTree>
    <p:extLst>
      <p:ext uri="{BB962C8B-B14F-4D97-AF65-F5344CB8AC3E}">
        <p14:creationId xmlns:p14="http://schemas.microsoft.com/office/powerpoint/2010/main" val="2203865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85EC381-2C4E-4626-909E-D4AD6C48D094}" type="datetimeFigureOut">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84F8D-F90D-4F58-A901-7775842D2521}" type="slidenum">
              <a:rPr lang="en-US" smtClean="0"/>
              <a:t>‹#›</a:t>
            </a:fld>
            <a:endParaRPr lang="en-US"/>
          </a:p>
        </p:txBody>
      </p:sp>
    </p:spTree>
    <p:extLst>
      <p:ext uri="{BB962C8B-B14F-4D97-AF65-F5344CB8AC3E}">
        <p14:creationId xmlns:p14="http://schemas.microsoft.com/office/powerpoint/2010/main" val="2716970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85EC381-2C4E-4626-909E-D4AD6C48D094}" type="datetimeFigureOut">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84F8D-F90D-4F58-A901-7775842D2521}" type="slidenum">
              <a:rPr lang="en-US" smtClean="0"/>
              <a:t>‹#›</a:t>
            </a:fld>
            <a:endParaRPr lang="en-US"/>
          </a:p>
        </p:txBody>
      </p:sp>
    </p:spTree>
    <p:extLst>
      <p:ext uri="{BB962C8B-B14F-4D97-AF65-F5344CB8AC3E}">
        <p14:creationId xmlns:p14="http://schemas.microsoft.com/office/powerpoint/2010/main" val="2996739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5EC381-2C4E-4626-909E-D4AD6C48D094}" type="datetimeFigureOut">
              <a:rPr lang="en-US" smtClean="0"/>
              <a:t>5/12/2023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484F8D-F90D-4F58-A901-7775842D2521}" type="slidenum">
              <a:rPr lang="en-US" smtClean="0"/>
              <a:t>‹#›</a:t>
            </a:fld>
            <a:endParaRPr lang="en-US"/>
          </a:p>
        </p:txBody>
      </p:sp>
    </p:spTree>
    <p:extLst>
      <p:ext uri="{BB962C8B-B14F-4D97-AF65-F5344CB8AC3E}">
        <p14:creationId xmlns:p14="http://schemas.microsoft.com/office/powerpoint/2010/main" val="2005395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7729" y="218941"/>
            <a:ext cx="4722254" cy="5355312"/>
          </a:xfrm>
          <a:prstGeom prst="rect">
            <a:avLst/>
          </a:prstGeom>
          <a:noFill/>
        </p:spPr>
        <p:txBody>
          <a:bodyPr wrap="square" rtlCol="0">
            <a:spAutoFit/>
          </a:bodyPr>
          <a:lstStyle/>
          <a:p>
            <a:r>
              <a:rPr lang="en-US" b="1" dirty="0"/>
              <a:t>POINT CLASSIFIER – ISOLATED POINT FILTER</a:t>
            </a:r>
            <a:endParaRPr lang="en-US" dirty="0"/>
          </a:p>
          <a:p>
            <a:r>
              <a:rPr lang="en-US" dirty="0"/>
              <a:t> </a:t>
            </a:r>
          </a:p>
          <a:p>
            <a:pPr marL="342900" lvl="0" indent="-342900">
              <a:buFont typeface="+mj-lt"/>
              <a:buAutoNum type="arabicPeriod"/>
            </a:pPr>
            <a:r>
              <a:rPr lang="en-US" dirty="0"/>
              <a:t>Complete the tasks as per the data processing wizard. </a:t>
            </a:r>
            <a:r>
              <a:rPr lang="en-US" u="sng" dirty="0"/>
              <a:t>Prior to running the RiPrecision</a:t>
            </a:r>
            <a:r>
              <a:rPr lang="en-US" dirty="0"/>
              <a:t>  - remove the isolated points</a:t>
            </a:r>
          </a:p>
          <a:p>
            <a:pPr marL="342900" lvl="0" indent="-342900">
              <a:buFont typeface="+mj-lt"/>
              <a:buAutoNum type="arabicPeriod"/>
            </a:pPr>
            <a:r>
              <a:rPr lang="en-US" dirty="0"/>
              <a:t>Open a new VIEW by selecting “ADD”</a:t>
            </a:r>
          </a:p>
          <a:p>
            <a:pPr marL="342900" lvl="0" indent="-342900">
              <a:buFont typeface="+mj-lt"/>
              <a:buAutoNum type="arabicPeriod"/>
            </a:pPr>
            <a:r>
              <a:rPr lang="en-US" dirty="0"/>
              <a:t>Add a new View – Select View Type (</a:t>
            </a:r>
            <a:r>
              <a:rPr lang="en-US" dirty="0" err="1"/>
              <a:t>eg</a:t>
            </a:r>
            <a:r>
              <a:rPr lang="en-US" dirty="0"/>
              <a:t>. Reflectance, scaled) &lt;OK&gt;. A new blank View opens.</a:t>
            </a:r>
          </a:p>
          <a:p>
            <a:pPr marL="342900" lvl="0" indent="-342900">
              <a:buFont typeface="+mj-lt"/>
              <a:buAutoNum type="arabicPeriod"/>
            </a:pPr>
            <a:r>
              <a:rPr lang="en-US" dirty="0"/>
              <a:t>Drag and drop a single record </a:t>
            </a:r>
            <a:r>
              <a:rPr lang="en-US" dirty="0" smtClean="0"/>
              <a:t>(or </a:t>
            </a:r>
            <a:r>
              <a:rPr lang="en-US" dirty="0"/>
              <a:t>the whole RECORDS </a:t>
            </a:r>
            <a:r>
              <a:rPr lang="en-US" dirty="0" smtClean="0"/>
              <a:t>folder) </a:t>
            </a:r>
            <a:r>
              <a:rPr lang="en-US" dirty="0"/>
              <a:t>into the window</a:t>
            </a:r>
            <a:r>
              <a:rPr lang="en-US" dirty="0" smtClean="0"/>
              <a:t>. Best to do single in tis case.</a:t>
            </a:r>
            <a:endParaRPr lang="en-US" dirty="0"/>
          </a:p>
          <a:p>
            <a:pPr marL="342900" lvl="0" indent="-342900">
              <a:buFont typeface="+mj-lt"/>
              <a:buAutoNum type="arabicPeriod"/>
            </a:pPr>
            <a:r>
              <a:rPr lang="en-US" dirty="0"/>
              <a:t>View </a:t>
            </a:r>
            <a:r>
              <a:rPr lang="en-US" dirty="0" smtClean="0"/>
              <a:t>Inspector </a:t>
            </a:r>
            <a:r>
              <a:rPr lang="en-US" dirty="0"/>
              <a:t>(right side of screen) will populate with those strips loaded.</a:t>
            </a:r>
          </a:p>
          <a:p>
            <a:pPr marL="342900" lvl="0" indent="-342900">
              <a:buFont typeface="+mj-lt"/>
              <a:buAutoNum type="arabicPeriod"/>
            </a:pPr>
            <a:r>
              <a:rPr lang="en-US" dirty="0"/>
              <a:t>Go to TOOLS menu and select Point Classifier.</a:t>
            </a:r>
          </a:p>
          <a:p>
            <a:pPr marL="342900" lvl="0" indent="-342900">
              <a:buFont typeface="+mj-lt"/>
              <a:buAutoNum type="arabicPeriod"/>
            </a:pPr>
            <a:r>
              <a:rPr lang="en-US" dirty="0"/>
              <a:t>METHOD: Choose Isolated Point Classifier  </a:t>
            </a:r>
            <a:r>
              <a:rPr lang="en-US" dirty="0" smtClean="0"/>
              <a:t>(“Ground” </a:t>
            </a:r>
            <a:r>
              <a:rPr lang="en-US" dirty="0"/>
              <a:t>and </a:t>
            </a:r>
            <a:r>
              <a:rPr lang="en-US" dirty="0" smtClean="0"/>
              <a:t>“Building </a:t>
            </a:r>
            <a:r>
              <a:rPr lang="en-US" dirty="0"/>
              <a:t>and </a:t>
            </a:r>
            <a:r>
              <a:rPr lang="en-US" dirty="0" smtClean="0"/>
              <a:t>Vegetation” </a:t>
            </a:r>
            <a:r>
              <a:rPr lang="en-US" dirty="0"/>
              <a:t>require separate license</a:t>
            </a:r>
            <a:r>
              <a:rPr lang="en-US" dirty="0" smtClean="0"/>
              <a:t>)</a:t>
            </a:r>
            <a:endParaRPr lang="en-US" dirty="0"/>
          </a:p>
        </p:txBody>
      </p:sp>
      <p:sp>
        <p:nvSpPr>
          <p:cNvPr id="5" name="TextBox 4"/>
          <p:cNvSpPr txBox="1"/>
          <p:nvPr/>
        </p:nvSpPr>
        <p:spPr>
          <a:xfrm>
            <a:off x="5117206" y="236112"/>
            <a:ext cx="6864439" cy="2585323"/>
          </a:xfrm>
          <a:prstGeom prst="rect">
            <a:avLst/>
          </a:prstGeom>
          <a:noFill/>
          <a:ln w="50800">
            <a:solidFill>
              <a:srgbClr val="00B050"/>
            </a:solidFill>
          </a:ln>
        </p:spPr>
        <p:txBody>
          <a:bodyPr wrap="square" rtlCol="0">
            <a:spAutoFit/>
          </a:bodyPr>
          <a:lstStyle/>
          <a:p>
            <a:r>
              <a:rPr lang="en-US" dirty="0" smtClean="0"/>
              <a:t>The goal of this method is to find points that have no or just a few neighboring points within a certain radius  (noise points).</a:t>
            </a:r>
          </a:p>
          <a:p>
            <a:r>
              <a:rPr lang="en-US" b="1" dirty="0" smtClean="0"/>
              <a:t>Parameters:</a:t>
            </a:r>
            <a:endParaRPr lang="en-US" dirty="0" smtClean="0"/>
          </a:p>
          <a:p>
            <a:r>
              <a:rPr lang="en-US" i="1" dirty="0" smtClean="0"/>
              <a:t>Search radius R [m] , Maximum neighbor count </a:t>
            </a:r>
            <a:r>
              <a:rPr lang="en-US" i="1" dirty="0" err="1" smtClean="0"/>
              <a:t>N_max</a:t>
            </a:r>
            <a:r>
              <a:rPr lang="en-US" i="1" dirty="0" smtClean="0"/>
              <a:t> , Target class. </a:t>
            </a:r>
          </a:p>
          <a:p>
            <a:r>
              <a:rPr lang="en-US" b="1" dirty="0" smtClean="0"/>
              <a:t>Algorithm: </a:t>
            </a:r>
            <a:r>
              <a:rPr lang="en-US" dirty="0" smtClean="0"/>
              <a:t>Each point p of the point cloud is examined:</a:t>
            </a:r>
          </a:p>
          <a:p>
            <a:r>
              <a:rPr lang="en-US" i="1" dirty="0" smtClean="0"/>
              <a:t>Define sphere S=S(</a:t>
            </a:r>
            <a:r>
              <a:rPr lang="en-US" i="1" dirty="0" err="1" smtClean="0"/>
              <a:t>p,R</a:t>
            </a:r>
            <a:r>
              <a:rPr lang="en-US" i="1" dirty="0" smtClean="0"/>
              <a:t>) of radius R centered at p </a:t>
            </a:r>
          </a:p>
          <a:p>
            <a:r>
              <a:rPr lang="en-US" i="1" dirty="0" smtClean="0"/>
              <a:t>Determine number N of neighboring points q (q not equal p) inside S </a:t>
            </a:r>
          </a:p>
          <a:p>
            <a:r>
              <a:rPr lang="en-US" i="1" dirty="0" smtClean="0"/>
              <a:t>If N &lt;= </a:t>
            </a:r>
            <a:r>
              <a:rPr lang="en-US" i="1" dirty="0" err="1" smtClean="0"/>
              <a:t>N_max</a:t>
            </a:r>
            <a:r>
              <a:rPr lang="en-US" i="1" dirty="0" smtClean="0"/>
              <a:t>, then classify p as "isolated point" (i.e. move it to class C) </a:t>
            </a:r>
          </a:p>
          <a:p>
            <a:r>
              <a:rPr lang="en-US" i="1" dirty="0" smtClean="0"/>
              <a:t>R must be a positive value. </a:t>
            </a:r>
            <a:r>
              <a:rPr lang="en-US" i="1" dirty="0" err="1" smtClean="0"/>
              <a:t>N_max</a:t>
            </a:r>
            <a:r>
              <a:rPr lang="en-US" i="1" dirty="0" smtClean="0"/>
              <a:t> must be a non-negative value.</a:t>
            </a:r>
            <a:endParaRPr lang="en-US" i="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7060" y="3035121"/>
            <a:ext cx="5346905" cy="3546891"/>
          </a:xfrm>
          <a:prstGeom prst="rect">
            <a:avLst/>
          </a:prstGeom>
        </p:spPr>
      </p:pic>
    </p:spTree>
    <p:extLst>
      <p:ext uri="{BB962C8B-B14F-4D97-AF65-F5344CB8AC3E}">
        <p14:creationId xmlns:p14="http://schemas.microsoft.com/office/powerpoint/2010/main" val="3174804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290359" y="901175"/>
            <a:ext cx="4993862" cy="2862322"/>
          </a:xfrm>
          <a:prstGeom prst="rect">
            <a:avLst/>
          </a:prstGeom>
          <a:noFill/>
        </p:spPr>
        <p:txBody>
          <a:bodyPr wrap="square" rtlCol="0">
            <a:spAutoFit/>
          </a:bodyPr>
          <a:lstStyle/>
          <a:p>
            <a:pPr marL="342900" lvl="0" indent="-342900">
              <a:buFont typeface="+mj-lt"/>
              <a:buAutoNum type="arabicPeriod" startAt="8"/>
            </a:pPr>
            <a:r>
              <a:rPr lang="en-US" dirty="0" smtClean="0"/>
              <a:t>Choose Settings: Default are not able to be changed. </a:t>
            </a:r>
          </a:p>
          <a:p>
            <a:pPr marL="342900" lvl="0" indent="-342900">
              <a:buFont typeface="+mj-lt"/>
              <a:buAutoNum type="arabicPeriod" startAt="8"/>
            </a:pPr>
            <a:r>
              <a:rPr lang="en-US" dirty="0" smtClean="0"/>
              <a:t>If Default settings do not work “Add” (green plus sign) choose a </a:t>
            </a:r>
            <a:r>
              <a:rPr lang="en-US" smtClean="0"/>
              <a:t>name……</a:t>
            </a:r>
            <a:endParaRPr lang="en-US" dirty="0" smtClean="0"/>
          </a:p>
          <a:p>
            <a:pPr marL="342900" lvl="0" indent="-342900">
              <a:buFont typeface="+mj-lt"/>
              <a:buAutoNum type="arabicPeriod" startAt="8"/>
            </a:pPr>
            <a:r>
              <a:rPr lang="en-US" dirty="0" smtClean="0"/>
              <a:t>Select new search radius and neighbor count/ Leave Target class as “Riegl Isolated Points” &lt;ok&gt;</a:t>
            </a:r>
          </a:p>
          <a:p>
            <a:pPr marL="342900" lvl="0" indent="-342900">
              <a:buFont typeface="+mj-lt"/>
              <a:buAutoNum type="arabicPeriod" startAt="8"/>
            </a:pPr>
            <a:r>
              <a:rPr lang="en-US" dirty="0" smtClean="0"/>
              <a:t>MODE: “process all data in one step”</a:t>
            </a:r>
          </a:p>
          <a:p>
            <a:pPr marL="342900" lvl="0" indent="-342900">
              <a:buFont typeface="+mj-lt"/>
              <a:buAutoNum type="arabicPeriod" startAt="8"/>
            </a:pPr>
            <a:r>
              <a:rPr lang="en-US" dirty="0" smtClean="0"/>
              <a:t>Select </a:t>
            </a:r>
            <a:r>
              <a:rPr lang="en-US" u="sng" dirty="0" smtClean="0"/>
              <a:t>ALL</a:t>
            </a:r>
            <a:r>
              <a:rPr lang="en-US" dirty="0" smtClean="0"/>
              <a:t> Source Point Classes</a:t>
            </a:r>
          </a:p>
          <a:p>
            <a:pPr marL="342900" lvl="0" indent="-342900">
              <a:buFont typeface="+mj-lt"/>
              <a:buAutoNum type="arabicPeriod" startAt="8"/>
            </a:pPr>
            <a:r>
              <a:rPr lang="en-US" dirty="0" smtClean="0"/>
              <a:t>&lt;OK&gt; and classification will begin.</a:t>
            </a:r>
          </a:p>
        </p:txBody>
      </p:sp>
      <p:sp>
        <p:nvSpPr>
          <p:cNvPr id="2" name="TextBox 1"/>
          <p:cNvSpPr txBox="1"/>
          <p:nvPr/>
        </p:nvSpPr>
        <p:spPr>
          <a:xfrm>
            <a:off x="343437" y="279042"/>
            <a:ext cx="4966952" cy="369332"/>
          </a:xfrm>
          <a:prstGeom prst="rect">
            <a:avLst/>
          </a:prstGeom>
          <a:noFill/>
        </p:spPr>
        <p:txBody>
          <a:bodyPr wrap="square" rtlCol="0">
            <a:spAutoFit/>
          </a:bodyPr>
          <a:lstStyle/>
          <a:p>
            <a:r>
              <a:rPr lang="en-US" b="1" dirty="0"/>
              <a:t>POINT CLASSIFIER – ISOLATED POINT </a:t>
            </a:r>
            <a:r>
              <a:rPr lang="en-US" b="1" dirty="0" smtClean="0"/>
              <a:t>FILTER   </a:t>
            </a:r>
            <a:r>
              <a:rPr lang="en-US" b="1" dirty="0" err="1" smtClean="0"/>
              <a:t>con’t</a:t>
            </a:r>
            <a:endParaRPr lang="en-US" dirty="0"/>
          </a:p>
        </p:txBody>
      </p:sp>
      <p:grpSp>
        <p:nvGrpSpPr>
          <p:cNvPr id="7" name="Group 6"/>
          <p:cNvGrpSpPr/>
          <p:nvPr/>
        </p:nvGrpSpPr>
        <p:grpSpPr>
          <a:xfrm>
            <a:off x="5497483" y="217372"/>
            <a:ext cx="6258798" cy="3494607"/>
            <a:chOff x="5070150" y="561995"/>
            <a:chExt cx="6258798" cy="3494607"/>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0671" y="561995"/>
              <a:ext cx="3153215" cy="163852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0150" y="2332336"/>
              <a:ext cx="6258798" cy="1724266"/>
            </a:xfrm>
            <a:prstGeom prst="rect">
              <a:avLst/>
            </a:prstGeom>
          </p:spPr>
        </p:pic>
        <p:sp>
          <p:nvSpPr>
            <p:cNvPr id="6" name="Oval 5"/>
            <p:cNvSpPr/>
            <p:nvPr/>
          </p:nvSpPr>
          <p:spPr>
            <a:xfrm>
              <a:off x="9741347" y="1213073"/>
              <a:ext cx="307864" cy="277282"/>
            </a:xfrm>
            <a:prstGeom prst="ellipse">
              <a:avLst/>
            </a:prstGeom>
            <a:noFill/>
            <a:ln w="476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87951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1154" y="283672"/>
            <a:ext cx="4541110" cy="5355312"/>
          </a:xfrm>
          <a:prstGeom prst="rect">
            <a:avLst/>
          </a:prstGeom>
          <a:noFill/>
        </p:spPr>
        <p:txBody>
          <a:bodyPr wrap="square" rtlCol="0">
            <a:spAutoFit/>
          </a:bodyPr>
          <a:lstStyle/>
          <a:p>
            <a:pPr marL="342900" lvl="0" indent="-342900">
              <a:buFont typeface="+mj-lt"/>
              <a:buAutoNum type="arabicPeriod" startAt="14"/>
            </a:pPr>
            <a:r>
              <a:rPr lang="en-US" dirty="0" smtClean="0"/>
              <a:t>The view will go blank while processing. When complete click VIEW from PROJECT window (left side) and the View Inspector window from right side will populate.</a:t>
            </a:r>
          </a:p>
          <a:p>
            <a:pPr marL="342900" lvl="0" indent="-342900">
              <a:buFont typeface="+mj-lt"/>
              <a:buAutoNum type="arabicPeriod" startAt="14"/>
            </a:pPr>
            <a:r>
              <a:rPr lang="en-US" dirty="0" smtClean="0"/>
              <a:t>Highlight point rules and the properties window will populate</a:t>
            </a:r>
          </a:p>
          <a:p>
            <a:pPr marL="342900" lvl="0" indent="-342900">
              <a:buFont typeface="+mj-lt"/>
              <a:buAutoNum type="arabicPeriod" startAt="14"/>
            </a:pPr>
            <a:r>
              <a:rPr lang="en-US" dirty="0" smtClean="0"/>
              <a:t>Then double click the “VIEW” in the </a:t>
            </a:r>
            <a:r>
              <a:rPr lang="en-US" u="sng" dirty="0" smtClean="0"/>
              <a:t>View Inspector </a:t>
            </a:r>
            <a:r>
              <a:rPr lang="en-US" dirty="0" smtClean="0"/>
              <a:t>window and the main display will show the data.</a:t>
            </a:r>
          </a:p>
          <a:p>
            <a:pPr marL="342900" lvl="0" indent="-342900">
              <a:buFont typeface="+mj-lt"/>
              <a:buAutoNum type="arabicPeriod" startAt="14"/>
            </a:pPr>
            <a:r>
              <a:rPr lang="en-US" dirty="0" smtClean="0"/>
              <a:t>Right click the POINT RULES and select “create rules from point scans”</a:t>
            </a:r>
          </a:p>
          <a:p>
            <a:pPr marL="342900" lvl="0" indent="-342900">
              <a:buFont typeface="+mj-lt"/>
              <a:buAutoNum type="arabicPeriod" startAt="14"/>
            </a:pPr>
            <a:r>
              <a:rPr lang="en-US" dirty="0" smtClean="0"/>
              <a:t>ALL layers will show including the Isolated point rules.</a:t>
            </a:r>
          </a:p>
          <a:p>
            <a:pPr marL="342900" lvl="0" indent="-342900">
              <a:buFont typeface="+mj-lt"/>
              <a:buAutoNum type="arabicPeriod" startAt="14"/>
            </a:pPr>
            <a:r>
              <a:rPr lang="en-US" dirty="0" smtClean="0"/>
              <a:t>Uncheck all except isolated points to view separately</a:t>
            </a:r>
          </a:p>
          <a:p>
            <a:pPr marL="342900" lvl="0" indent="-342900">
              <a:buFont typeface="+mj-lt"/>
              <a:buAutoNum type="arabicPeriod" startAt="14"/>
            </a:pPr>
            <a:r>
              <a:rPr lang="en-US" dirty="0" smtClean="0"/>
              <a:t>If NOT happy with results…delete View (BEFORE YOU DELETE PTS) from left side project window and change settings and repeat steps</a:t>
            </a:r>
          </a:p>
        </p:txBody>
      </p:sp>
      <p:grpSp>
        <p:nvGrpSpPr>
          <p:cNvPr id="6" name="Group 5"/>
          <p:cNvGrpSpPr/>
          <p:nvPr/>
        </p:nvGrpSpPr>
        <p:grpSpPr>
          <a:xfrm>
            <a:off x="4739424" y="384856"/>
            <a:ext cx="6954593" cy="3092440"/>
            <a:chOff x="4104029" y="3138369"/>
            <a:chExt cx="7876350" cy="3588590"/>
          </a:xfrm>
        </p:grpSpPr>
        <p:grpSp>
          <p:nvGrpSpPr>
            <p:cNvPr id="7" name="Group 6"/>
            <p:cNvGrpSpPr/>
            <p:nvPr/>
          </p:nvGrpSpPr>
          <p:grpSpPr>
            <a:xfrm>
              <a:off x="4104029" y="3138369"/>
              <a:ext cx="7876350" cy="3588590"/>
              <a:chOff x="556708" y="896022"/>
              <a:chExt cx="7876350" cy="358859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708" y="896022"/>
                <a:ext cx="7876350" cy="3588590"/>
              </a:xfrm>
              <a:prstGeom prst="rect">
                <a:avLst/>
              </a:prstGeom>
            </p:spPr>
          </p:pic>
          <p:sp>
            <p:nvSpPr>
              <p:cNvPr id="11" name="Rectangle 10"/>
              <p:cNvSpPr/>
              <p:nvPr/>
            </p:nvSpPr>
            <p:spPr>
              <a:xfrm>
                <a:off x="6809753" y="2789150"/>
                <a:ext cx="1576076" cy="192989"/>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V="1">
                <a:off x="5054472" y="2949975"/>
                <a:ext cx="1755281" cy="101548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385311" y="1617431"/>
                <a:ext cx="1392277" cy="117171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 name="Straight Arrow Connector 7"/>
            <p:cNvCxnSpPr/>
            <p:nvPr/>
          </p:nvCxnSpPr>
          <p:spPr>
            <a:xfrm flipH="1" flipV="1">
              <a:off x="11119839" y="3878159"/>
              <a:ext cx="546802" cy="45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0913831" y="3410237"/>
              <a:ext cx="546802" cy="45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9424" y="3557715"/>
            <a:ext cx="6912891" cy="3101939"/>
          </a:xfrm>
          <a:prstGeom prst="rect">
            <a:avLst/>
          </a:prstGeom>
        </p:spPr>
      </p:pic>
      <p:sp>
        <p:nvSpPr>
          <p:cNvPr id="15" name="TextBox 14"/>
          <p:cNvSpPr txBox="1"/>
          <p:nvPr/>
        </p:nvSpPr>
        <p:spPr>
          <a:xfrm>
            <a:off x="217992" y="5736324"/>
            <a:ext cx="4287112" cy="923330"/>
          </a:xfrm>
          <a:prstGeom prst="rect">
            <a:avLst/>
          </a:prstGeom>
          <a:solidFill>
            <a:srgbClr val="FFFF00"/>
          </a:solidFill>
          <a:ln w="53975">
            <a:solidFill>
              <a:srgbClr val="FF0000"/>
            </a:solidFill>
          </a:ln>
        </p:spPr>
        <p:txBody>
          <a:bodyPr wrap="square" rtlCol="0">
            <a:spAutoFit/>
          </a:bodyPr>
          <a:lstStyle/>
          <a:p>
            <a:pPr algn="ctr"/>
            <a:r>
              <a:rPr lang="en-US" b="1" dirty="0" smtClean="0"/>
              <a:t>Any modifications completed on the data will be permanent. Once you delete points they are gone. (reprocess will reinstate)</a:t>
            </a:r>
            <a:endParaRPr lang="en-US" b="1" dirty="0"/>
          </a:p>
        </p:txBody>
      </p:sp>
    </p:spTree>
    <p:extLst>
      <p:ext uri="{BB962C8B-B14F-4D97-AF65-F5344CB8AC3E}">
        <p14:creationId xmlns:p14="http://schemas.microsoft.com/office/powerpoint/2010/main" val="1161303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582" y="797228"/>
            <a:ext cx="7306011" cy="2585323"/>
          </a:xfrm>
          <a:prstGeom prst="rect">
            <a:avLst/>
          </a:prstGeom>
          <a:noFill/>
        </p:spPr>
        <p:txBody>
          <a:bodyPr wrap="square" rtlCol="0">
            <a:spAutoFit/>
          </a:bodyPr>
          <a:lstStyle/>
          <a:p>
            <a:pPr marL="342900" lvl="0" indent="-342900">
              <a:buFont typeface="+mj-lt"/>
              <a:buAutoNum type="arabicPeriod" startAt="21"/>
            </a:pPr>
            <a:r>
              <a:rPr lang="en-US" dirty="0" smtClean="0"/>
              <a:t>If happy with results right click in the main display or choose from the top window icon ribbon and choose “selection mode” from menu</a:t>
            </a:r>
          </a:p>
          <a:p>
            <a:pPr marL="342900" lvl="0" indent="-342900">
              <a:buFont typeface="+mj-lt"/>
              <a:buAutoNum type="arabicPeriod" startAt="21"/>
            </a:pPr>
            <a:r>
              <a:rPr lang="en-US" dirty="0" smtClean="0"/>
              <a:t>Fence the points and they will highlight in YELLOW</a:t>
            </a:r>
          </a:p>
          <a:p>
            <a:pPr marL="342900" lvl="0" indent="-342900">
              <a:buFont typeface="+mj-lt"/>
              <a:buAutoNum type="arabicPeriod" startAt="21"/>
            </a:pPr>
            <a:r>
              <a:rPr lang="en-US" dirty="0" smtClean="0"/>
              <a:t>Now UNSELECT the selection mode using the ICON in the top bar (STAR with ARROW) **</a:t>
            </a:r>
            <a:r>
              <a:rPr lang="en-US" b="1" u="sng" dirty="0" smtClean="0"/>
              <a:t>important</a:t>
            </a:r>
            <a:r>
              <a:rPr lang="en-US" dirty="0" smtClean="0"/>
              <a:t>**</a:t>
            </a:r>
          </a:p>
          <a:p>
            <a:pPr marL="342900" lvl="0" indent="-342900">
              <a:buFont typeface="+mj-lt"/>
              <a:buAutoNum type="arabicPeriod" startAt="21"/>
            </a:pPr>
            <a:r>
              <a:rPr lang="en-US" dirty="0" smtClean="0"/>
              <a:t>Now you can use the RED X to delete the isolated points. (</a:t>
            </a:r>
            <a:r>
              <a:rPr lang="en-US" u="sng" dirty="0" smtClean="0"/>
              <a:t>YOU CANNOT DELETE WHILE IN SELECTION MODE</a:t>
            </a:r>
            <a:r>
              <a:rPr lang="en-US" dirty="0" smtClean="0"/>
              <a:t>)…OR</a:t>
            </a:r>
          </a:p>
          <a:p>
            <a:pPr marL="342900" lvl="0" indent="-342900">
              <a:buFont typeface="+mj-lt"/>
              <a:buAutoNum type="arabicPeriod" startAt="21"/>
            </a:pPr>
            <a:r>
              <a:rPr lang="en-US" dirty="0" smtClean="0"/>
              <a:t>Right click VIEW in project window and Delete. Data strip will be saved with in the project.</a:t>
            </a:r>
          </a:p>
        </p:txBody>
      </p:sp>
      <p:grpSp>
        <p:nvGrpSpPr>
          <p:cNvPr id="20" name="Group 19"/>
          <p:cNvGrpSpPr/>
          <p:nvPr/>
        </p:nvGrpSpPr>
        <p:grpSpPr>
          <a:xfrm>
            <a:off x="5353911" y="1225428"/>
            <a:ext cx="6460222" cy="1140566"/>
            <a:chOff x="5353911" y="1225428"/>
            <a:chExt cx="6460222" cy="1140566"/>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5269" y="1814790"/>
              <a:ext cx="4058864" cy="551204"/>
            </a:xfrm>
            <a:prstGeom prst="rect">
              <a:avLst/>
            </a:prstGeom>
          </p:spPr>
        </p:pic>
        <p:grpSp>
          <p:nvGrpSpPr>
            <p:cNvPr id="16" name="Group 15"/>
            <p:cNvGrpSpPr/>
            <p:nvPr/>
          </p:nvGrpSpPr>
          <p:grpSpPr>
            <a:xfrm>
              <a:off x="6791373" y="1225428"/>
              <a:ext cx="1658786" cy="589362"/>
              <a:chOff x="3538131" y="1245238"/>
              <a:chExt cx="4346846" cy="589362"/>
            </a:xfrm>
          </p:grpSpPr>
          <p:cxnSp>
            <p:nvCxnSpPr>
              <p:cNvPr id="9" name="Straight Arrow Connector 8"/>
              <p:cNvCxnSpPr/>
              <p:nvPr/>
            </p:nvCxnSpPr>
            <p:spPr>
              <a:xfrm>
                <a:off x="3538131" y="1245238"/>
                <a:ext cx="4346846" cy="0"/>
              </a:xfrm>
              <a:prstGeom prst="straightConnector1">
                <a:avLst/>
              </a:prstGeom>
              <a:ln w="412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7877702" y="1245238"/>
                <a:ext cx="7275" cy="589362"/>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5353911" y="1501031"/>
              <a:ext cx="4897478" cy="384435"/>
              <a:chOff x="3538131" y="1245238"/>
              <a:chExt cx="4346846" cy="589362"/>
            </a:xfrm>
          </p:grpSpPr>
          <p:cxnSp>
            <p:nvCxnSpPr>
              <p:cNvPr id="18" name="Straight Arrow Connector 17"/>
              <p:cNvCxnSpPr/>
              <p:nvPr/>
            </p:nvCxnSpPr>
            <p:spPr>
              <a:xfrm>
                <a:off x="3538131" y="1245238"/>
                <a:ext cx="4346846" cy="0"/>
              </a:xfrm>
              <a:prstGeom prst="straightConnector1">
                <a:avLst/>
              </a:prstGeom>
              <a:ln w="412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7877702" y="1245238"/>
                <a:ext cx="7275" cy="589362"/>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254815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7258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5331" y="825094"/>
            <a:ext cx="8220280" cy="4344010"/>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Complete the tasks as per the data processing wizard. Remove isolated points and run RiPrecision.</a:t>
            </a:r>
          </a:p>
          <a:p>
            <a:pPr marL="342900" marR="0" lvl="0" indent="-342900">
              <a:lnSpc>
                <a:spcPct val="107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Add a new View – Select View Type (</a:t>
            </a:r>
            <a:r>
              <a:rPr lang="en-US" dirty="0" err="1">
                <a:latin typeface="Calibri" panose="020F0502020204030204" pitchFamily="34" charset="0"/>
                <a:ea typeface="Calibri" panose="020F0502020204030204" pitchFamily="34" charset="0"/>
                <a:cs typeface="Times New Roman" panose="02020603050405020304" pitchFamily="18" charset="0"/>
              </a:rPr>
              <a:t>eg</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Height,scaled</a:t>
            </a:r>
            <a:r>
              <a:rPr lang="en-US" dirty="0">
                <a:latin typeface="Calibri" panose="020F0502020204030204" pitchFamily="34" charset="0"/>
                <a:ea typeface="Calibri" panose="020F0502020204030204" pitchFamily="34" charset="0"/>
                <a:cs typeface="Times New Roman" panose="02020603050405020304" pitchFamily="18" charset="0"/>
              </a:rPr>
              <a:t>) &lt;OK&gt;. A new blank View opens.</a:t>
            </a:r>
          </a:p>
          <a:p>
            <a:pPr marL="342900" marR="0" lvl="0" indent="-342900">
              <a:lnSpc>
                <a:spcPct val="107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Drag and drop a single record or the whole folder into the window.</a:t>
            </a:r>
          </a:p>
          <a:p>
            <a:pPr marL="342900" marR="0" lvl="0" indent="-342900">
              <a:lnSpc>
                <a:spcPct val="107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View inspector (right side of screen) will populate with those strips loaded.</a:t>
            </a:r>
          </a:p>
          <a:p>
            <a:pPr marL="342900" marR="0" lvl="0" indent="-342900">
              <a:lnSpc>
                <a:spcPct val="107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Default is 2D – switch to 3D. click in screen and classification menu icons appear at top</a:t>
            </a:r>
          </a:p>
          <a:p>
            <a:pPr marL="342900" marR="0" lvl="0" indent="-342900">
              <a:lnSpc>
                <a:spcPct val="107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Choose terrain filter </a:t>
            </a:r>
            <a:r>
              <a:rPr lang="en-US" dirty="0" smtClean="0">
                <a:latin typeface="Calibri" panose="020F0502020204030204" pitchFamily="34" charset="0"/>
                <a:ea typeface="Calibri" panose="020F0502020204030204" pitchFamily="34" charset="0"/>
                <a:cs typeface="Times New Roman" panose="02020603050405020304" pitchFamily="18" charset="0"/>
              </a:rPr>
              <a:t>tool method </a:t>
            </a:r>
            <a:r>
              <a:rPr lang="en-US" dirty="0">
                <a:latin typeface="Calibri" panose="020F0502020204030204" pitchFamily="34" charset="0"/>
                <a:ea typeface="Calibri" panose="020F0502020204030204" pitchFamily="34" charset="0"/>
                <a:cs typeface="Times New Roman" panose="02020603050405020304" pitchFamily="18" charset="0"/>
              </a:rPr>
              <a:t>is the Terrain Filter1: choose settings: </a:t>
            </a:r>
          </a:p>
          <a:p>
            <a:pPr marL="342900" marR="0" lvl="0" indent="-342900">
              <a:lnSpc>
                <a:spcPct val="107000"/>
              </a:lnSpc>
              <a:spcBef>
                <a:spcPts val="0"/>
              </a:spcBef>
              <a:spcAft>
                <a:spcPts val="0"/>
              </a:spcAft>
              <a:buFont typeface="+mj-lt"/>
              <a:buAutoNum type="arabicPeriod"/>
            </a:pPr>
            <a:r>
              <a:rPr lang="en-US" dirty="0" smtClean="0">
                <a:latin typeface="Calibri" panose="020F0502020204030204" pitchFamily="34" charset="0"/>
                <a:ea typeface="Calibri" panose="020F0502020204030204" pitchFamily="34" charset="0"/>
                <a:cs typeface="Times New Roman" panose="02020603050405020304" pitchFamily="18" charset="0"/>
              </a:rPr>
              <a:t>Vegetation </a:t>
            </a:r>
            <a:r>
              <a:rPr lang="en-US" dirty="0">
                <a:latin typeface="Calibri" panose="020F0502020204030204" pitchFamily="34" charset="0"/>
                <a:ea typeface="Calibri" panose="020F0502020204030204" pitchFamily="34" charset="0"/>
                <a:cs typeface="Times New Roman" panose="02020603050405020304" pitchFamily="18" charset="0"/>
              </a:rPr>
              <a:t>and Car Noise are locked and not editable. Click the wrench to view the </a:t>
            </a:r>
            <a:r>
              <a:rPr lang="en-US" dirty="0" smtClean="0">
                <a:latin typeface="Calibri" panose="020F0502020204030204" pitchFamily="34" charset="0"/>
                <a:ea typeface="Calibri" panose="020F0502020204030204" pitchFamily="34" charset="0"/>
                <a:cs typeface="Times New Roman" panose="02020603050405020304" pitchFamily="18" charset="0"/>
              </a:rPr>
              <a:t>settings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To add a new filter with different settings click the green plus and enter </a:t>
            </a:r>
            <a:r>
              <a:rPr lang="en-US" dirty="0" smtClean="0">
                <a:latin typeface="Calibri" panose="020F0502020204030204" pitchFamily="34" charset="0"/>
                <a:ea typeface="Calibri" panose="020F0502020204030204" pitchFamily="34" charset="0"/>
                <a:cs typeface="Times New Roman" panose="02020603050405020304" pitchFamily="18" charset="0"/>
              </a:rPr>
              <a:t>values.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Adjust the parameters based on the following:</a:t>
            </a:r>
          </a:p>
        </p:txBody>
      </p:sp>
      <p:sp>
        <p:nvSpPr>
          <p:cNvPr id="3" name="TextBox 2"/>
          <p:cNvSpPr txBox="1"/>
          <p:nvPr/>
        </p:nvSpPr>
        <p:spPr>
          <a:xfrm>
            <a:off x="294078" y="160824"/>
            <a:ext cx="7535759" cy="369332"/>
          </a:xfrm>
          <a:prstGeom prst="rect">
            <a:avLst/>
          </a:prstGeom>
          <a:noFill/>
        </p:spPr>
        <p:txBody>
          <a:bodyPr wrap="square" rtlCol="0">
            <a:spAutoFit/>
          </a:bodyPr>
          <a:lstStyle/>
          <a:p>
            <a:r>
              <a:rPr lang="en-US" dirty="0" smtClean="0"/>
              <a:t>TERRAIN FILTER  - RiProcess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1698" y="2508942"/>
            <a:ext cx="957263" cy="97631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5077" y="3902465"/>
            <a:ext cx="2876550" cy="2195513"/>
          </a:xfrm>
          <a:prstGeom prst="rect">
            <a:avLst/>
          </a:prstGeom>
        </p:spPr>
      </p:pic>
    </p:spTree>
    <p:extLst>
      <p:ext uri="{BB962C8B-B14F-4D97-AF65-F5344CB8AC3E}">
        <p14:creationId xmlns:p14="http://schemas.microsoft.com/office/powerpoint/2010/main" val="3457846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497" y="614594"/>
            <a:ext cx="6477649" cy="5888792"/>
          </a:xfrm>
          <a:prstGeom prst="rect">
            <a:avLst/>
          </a:prstGeom>
        </p:spPr>
        <p:txBody>
          <a:bodyPr wrap="square">
            <a:spAutoFit/>
          </a:bodyPr>
          <a:lstStyle/>
          <a:p>
            <a:pPr>
              <a:lnSpc>
                <a:spcPct val="107000"/>
              </a:lnSpc>
            </a:pPr>
            <a:r>
              <a:rPr lang="en-US" sz="1100" b="1" i="1" dirty="0" smtClean="0">
                <a:effectLst/>
                <a:latin typeface="Calibri" panose="020F0502020204030204" pitchFamily="34" charset="0"/>
                <a:ea typeface="Calibri" panose="020F0502020204030204" pitchFamily="34" charset="0"/>
                <a:cs typeface="Times New Roman" panose="02020603050405020304" pitchFamily="18" charset="0"/>
              </a:rPr>
              <a:t>Max Object Width</a:t>
            </a:r>
            <a:r>
              <a:rPr lang="en-US" sz="1100" i="1" dirty="0" smtClean="0">
                <a:effectLst/>
                <a:latin typeface="Calibri" panose="020F0502020204030204" pitchFamily="34" charset="0"/>
                <a:ea typeface="Calibri" panose="020F0502020204030204" pitchFamily="34" charset="0"/>
                <a:cs typeface="Times New Roman" panose="02020603050405020304" pitchFamily="18" charset="0"/>
              </a:rPr>
              <a:t>: Solid objects (i.e. being not penetrable by the laser scan) up to this width can be considered by the filter. Whether they are actually filtered, depends on the value of 'Max. Object Height'. </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b="1" i="1" dirty="0" smtClean="0">
                <a:effectLst/>
                <a:latin typeface="Calibri" panose="020F0502020204030204" pitchFamily="34" charset="0"/>
                <a:ea typeface="Calibri" panose="020F0502020204030204" pitchFamily="34" charset="0"/>
                <a:cs typeface="Times New Roman" panose="02020603050405020304" pitchFamily="18" charset="0"/>
              </a:rPr>
              <a:t>Max Object Height</a:t>
            </a:r>
            <a:r>
              <a:rPr lang="en-US" sz="1100" i="1" dirty="0" smtClean="0">
                <a:effectLst/>
                <a:latin typeface="Calibri" panose="020F0502020204030204" pitchFamily="34" charset="0"/>
                <a:ea typeface="Calibri" panose="020F0502020204030204" pitchFamily="34" charset="0"/>
                <a:cs typeface="Times New Roman" panose="02020603050405020304" pitchFamily="18" charset="0"/>
              </a:rPr>
              <a:t>: A solid object taller than this value is filtered if its width does not exceed the value 'Max. Object Width'. </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b="1" i="1" dirty="0" smtClean="0">
                <a:effectLst/>
                <a:latin typeface="Calibri" panose="020F0502020204030204" pitchFamily="34" charset="0"/>
                <a:ea typeface="Calibri" panose="020F0502020204030204" pitchFamily="34" charset="0"/>
                <a:cs typeface="Times New Roman" panose="02020603050405020304" pitchFamily="18" charset="0"/>
              </a:rPr>
              <a:t>Min Object Size</a:t>
            </a:r>
            <a:r>
              <a:rPr lang="en-US" sz="1100" i="1" dirty="0" smtClean="0">
                <a:effectLst/>
                <a:latin typeface="Calibri" panose="020F0502020204030204" pitchFamily="34" charset="0"/>
                <a:ea typeface="Calibri" panose="020F0502020204030204" pitchFamily="34" charset="0"/>
                <a:cs typeface="Times New Roman" panose="02020603050405020304" pitchFamily="18" charset="0"/>
              </a:rPr>
              <a:t>: This parameter determines how detailed the filter works. Depending on its value, more or less levels of details (</a:t>
            </a:r>
            <a:r>
              <a:rPr lang="en-US" sz="1100" i="1" dirty="0" err="1" smtClean="0">
                <a:effectLst/>
                <a:latin typeface="Calibri" panose="020F0502020204030204" pitchFamily="34" charset="0"/>
                <a:ea typeface="Calibri" panose="020F0502020204030204" pitchFamily="34" charset="0"/>
                <a:cs typeface="Times New Roman" panose="02020603050405020304" pitchFamily="18" charset="0"/>
              </a:rPr>
              <a:t>LoDs</a:t>
            </a:r>
            <a:r>
              <a:rPr lang="en-US" sz="1100" i="1" dirty="0" smtClean="0">
                <a:effectLst/>
                <a:latin typeface="Calibri" panose="020F0502020204030204" pitchFamily="34" charset="0"/>
                <a:ea typeface="Calibri" panose="020F0502020204030204" pitchFamily="34" charset="0"/>
                <a:cs typeface="Times New Roman" panose="02020603050405020304" pitchFamily="18" charset="0"/>
              </a:rPr>
              <a:t>) are considered. The parameters 'Width' and 'Height', which correspond to the finest </a:t>
            </a:r>
            <a:r>
              <a:rPr lang="en-US" sz="1100" i="1" dirty="0" err="1" smtClean="0">
                <a:effectLst/>
                <a:latin typeface="Calibri" panose="020F0502020204030204" pitchFamily="34" charset="0"/>
                <a:ea typeface="Calibri" panose="020F0502020204030204" pitchFamily="34" charset="0"/>
                <a:cs typeface="Times New Roman" panose="02020603050405020304" pitchFamily="18" charset="0"/>
              </a:rPr>
              <a:t>LoD</a:t>
            </a:r>
            <a:r>
              <a:rPr lang="en-US" sz="1100" i="1" dirty="0" smtClean="0">
                <a:effectLst/>
                <a:latin typeface="Calibri" panose="020F0502020204030204" pitchFamily="34" charset="0"/>
                <a:ea typeface="Calibri" panose="020F0502020204030204" pitchFamily="34" charset="0"/>
                <a:cs typeface="Times New Roman" panose="02020603050405020304" pitchFamily="18" charset="0"/>
              </a:rPr>
              <a:t>, are calculated. Solid objects smaller than 'Width' are filtered if they are taller than 'Height'. </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b="1" i="1" dirty="0" smtClean="0">
                <a:effectLst/>
                <a:latin typeface="Calibri" panose="020F0502020204030204" pitchFamily="34" charset="0"/>
                <a:ea typeface="Calibri" panose="020F0502020204030204" pitchFamily="34" charset="0"/>
                <a:cs typeface="Times New Roman" panose="02020603050405020304" pitchFamily="18" charset="0"/>
              </a:rPr>
              <a:t>Outliers below Terrain</a:t>
            </a:r>
            <a:r>
              <a:rPr lang="en-US" sz="1100" i="1" dirty="0" smtClean="0">
                <a:effectLst/>
                <a:latin typeface="Calibri" panose="020F0502020204030204" pitchFamily="34" charset="0"/>
                <a:ea typeface="Calibri" panose="020F0502020204030204" pitchFamily="34" charset="0"/>
                <a:cs typeface="Times New Roman" panose="02020603050405020304" pitchFamily="18" charset="0"/>
              </a:rPr>
              <a:t>: This parameter allows to consider outliers below the terrain. The more of them are expected in the data, the higher its value should be selected. </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b="1" i="1" dirty="0" smtClean="0">
                <a:effectLst/>
                <a:latin typeface="Calibri" panose="020F0502020204030204" pitchFamily="34" charset="0"/>
                <a:ea typeface="Calibri" panose="020F0502020204030204" pitchFamily="34" charset="0"/>
                <a:cs typeface="Times New Roman" panose="02020603050405020304" pitchFamily="18" charset="0"/>
              </a:rPr>
              <a:t>Max slope of Terrain</a:t>
            </a:r>
            <a:r>
              <a:rPr lang="en-US" sz="1100" i="1" dirty="0" smtClean="0">
                <a:effectLst/>
                <a:latin typeface="Calibri" panose="020F0502020204030204" pitchFamily="34" charset="0"/>
                <a:ea typeface="Calibri" panose="020F0502020204030204" pitchFamily="34" charset="0"/>
                <a:cs typeface="Times New Roman" panose="02020603050405020304" pitchFamily="18" charset="0"/>
              </a:rPr>
              <a:t>: This parameter specifies the slope of the terrain, up to which the filter shall be applied. A value of 90° means that the filter is applied everywhere, whereas a value of &lt; 90° prevents steep areas from being filtered. </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b="1" i="1" dirty="0" smtClean="0">
                <a:effectLst/>
                <a:latin typeface="Calibri" panose="020F0502020204030204" pitchFamily="34" charset="0"/>
                <a:ea typeface="Calibri" panose="020F0502020204030204" pitchFamily="34" charset="0"/>
                <a:cs typeface="Times New Roman" panose="02020603050405020304" pitchFamily="18" charset="0"/>
              </a:rPr>
              <a:t>Refine results</a:t>
            </a:r>
            <a:r>
              <a:rPr lang="en-US" sz="1100" i="1" dirty="0" smtClean="0">
                <a:effectLst/>
                <a:latin typeface="Calibri" panose="020F0502020204030204" pitchFamily="34" charset="0"/>
                <a:ea typeface="Calibri" panose="020F0502020204030204" pitchFamily="34" charset="0"/>
                <a:cs typeface="Times New Roman" panose="02020603050405020304" pitchFamily="18" charset="0"/>
              </a:rPr>
              <a:t>: This option is recommended for filtering objects, whose width decreases with height (e.g. a crawler crane). If selected, a second filter step is carried out in order to filter lower parts of objects that have been omitted by the first filter step. In this second filter step, only areas are considered, which are close to areas where off-terrain points have already been found by the first step. </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b="1" i="1" dirty="0" smtClean="0">
                <a:effectLst/>
                <a:latin typeface="Calibri" panose="020F0502020204030204" pitchFamily="34" charset="0"/>
                <a:ea typeface="Calibri" panose="020F0502020204030204" pitchFamily="34" charset="0"/>
                <a:cs typeface="Times New Roman" panose="02020603050405020304" pitchFamily="18" charset="0"/>
              </a:rPr>
              <a:t>Level of Refinement</a:t>
            </a:r>
            <a:r>
              <a:rPr lang="en-US" sz="1100" i="1" dirty="0" smtClean="0">
                <a:effectLst/>
                <a:latin typeface="Calibri" panose="020F0502020204030204" pitchFamily="34" charset="0"/>
                <a:ea typeface="Calibri" panose="020F0502020204030204" pitchFamily="34" charset="0"/>
                <a:cs typeface="Times New Roman" panose="02020603050405020304" pitchFamily="18" charset="0"/>
              </a:rPr>
              <a:t>: This parameter determines the height tolerance used for the refinement filter step.  The height-width ratio of filterable objects is more or less reduced compared to the first filter step. The lower the value is specified, the lower objects can be filtered (given the same object width). </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b="1" i="1" dirty="0" err="1" smtClean="0">
                <a:effectLst/>
                <a:latin typeface="Calibri" panose="020F0502020204030204" pitchFamily="34" charset="0"/>
                <a:ea typeface="Calibri" panose="020F0502020204030204" pitchFamily="34" charset="0"/>
                <a:cs typeface="Times New Roman" panose="02020603050405020304" pitchFamily="18" charset="0"/>
              </a:rPr>
              <a:t>Refilter</a:t>
            </a:r>
            <a:r>
              <a:rPr lang="en-US" sz="1100" b="1" i="1" dirty="0" smtClean="0">
                <a:effectLst/>
                <a:latin typeface="Calibri" panose="020F0502020204030204" pitchFamily="34" charset="0"/>
                <a:ea typeface="Calibri" panose="020F0502020204030204" pitchFamily="34" charset="0"/>
                <a:cs typeface="Times New Roman" panose="02020603050405020304" pitchFamily="18" charset="0"/>
              </a:rPr>
              <a:t> around Object</a:t>
            </a:r>
            <a:r>
              <a:rPr lang="en-US" sz="1100" i="1" dirty="0" smtClean="0">
                <a:effectLst/>
                <a:latin typeface="Calibri" panose="020F0502020204030204" pitchFamily="34" charset="0"/>
                <a:ea typeface="Calibri" panose="020F0502020204030204" pitchFamily="34" charset="0"/>
                <a:cs typeface="Times New Roman" panose="02020603050405020304" pitchFamily="18" charset="0"/>
              </a:rPr>
              <a:t>: Use this parameter to specify the areas for the refinement filter step. The larger the value is specified, the larger the neighborhood around the previously filtered area is selected. </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b="1" i="1" dirty="0" smtClean="0">
                <a:effectLst/>
                <a:latin typeface="Calibri" panose="020F0502020204030204" pitchFamily="34" charset="0"/>
                <a:ea typeface="Calibri" panose="020F0502020204030204" pitchFamily="34" charset="0"/>
                <a:cs typeface="Times New Roman" panose="02020603050405020304" pitchFamily="18" charset="0"/>
              </a:rPr>
              <a:t>Trim Terrain to</a:t>
            </a:r>
            <a:r>
              <a:rPr lang="en-US" sz="1100" i="1" dirty="0" smtClean="0">
                <a:effectLst/>
                <a:latin typeface="Calibri" panose="020F0502020204030204" pitchFamily="34" charset="0"/>
                <a:ea typeface="Calibri" panose="020F0502020204030204" pitchFamily="34" charset="0"/>
                <a:cs typeface="Times New Roman" panose="02020603050405020304" pitchFamily="18" charset="0"/>
              </a:rPr>
              <a:t>: In a final step, points outside a vertical tolerance band above and below the terrain are considered as outliers and classified as off-terrain points. For this parameter, a value equal or smaller than 'Min. Object Height' is recommended. </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b="1" i="1" dirty="0" smtClean="0">
                <a:effectLst/>
                <a:latin typeface="Calibri" panose="020F0502020204030204" pitchFamily="34" charset="0"/>
                <a:ea typeface="Calibri" panose="020F0502020204030204" pitchFamily="34" charset="0"/>
                <a:cs typeface="Times New Roman" panose="02020603050405020304" pitchFamily="18" charset="0"/>
              </a:rPr>
              <a:t>Filter data below Terrain (ONLY</a:t>
            </a:r>
            <a:r>
              <a:rPr lang="en-US" sz="1100" i="1" dirty="0" smtClean="0">
                <a:effectLst/>
                <a:latin typeface="Calibri" panose="020F0502020204030204" pitchFamily="34" charset="0"/>
                <a:ea typeface="Calibri" panose="020F0502020204030204" pitchFamily="34" charset="0"/>
                <a:cs typeface="Times New Roman" panose="02020603050405020304" pitchFamily="18" charset="0"/>
              </a:rPr>
              <a:t>): This option may be used for removing artifacts below the terrain (e.g. mirrored surfaces due to reflection on water surfaces). </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b="1" i="1" dirty="0" smtClean="0">
                <a:effectLst/>
                <a:latin typeface="Calibri" panose="020F0502020204030204" pitchFamily="34" charset="0"/>
                <a:ea typeface="Calibri" panose="020F0502020204030204" pitchFamily="34" charset="0"/>
                <a:cs typeface="Times New Roman" panose="02020603050405020304" pitchFamily="18" charset="0"/>
              </a:rPr>
              <a:t>Noise below Terrain</a:t>
            </a:r>
            <a:r>
              <a:rPr lang="en-US" sz="1100" i="1" dirty="0" smtClean="0">
                <a:effectLst/>
                <a:latin typeface="Calibri" panose="020F0502020204030204" pitchFamily="34" charset="0"/>
                <a:ea typeface="Calibri" panose="020F0502020204030204" pitchFamily="34" charset="0"/>
                <a:cs typeface="Times New Roman" panose="02020603050405020304" pitchFamily="18" charset="0"/>
              </a:rPr>
              <a:t>: If the option 'Filter data below Terrain only' is used, this parameter replaces the parameter 'Outliers below Terrain'. It has the same meaning than the latter one, but higher values may be specified. </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b="1" i="1" dirty="0" smtClean="0">
                <a:effectLst/>
                <a:latin typeface="Calibri" panose="020F0502020204030204" pitchFamily="34" charset="0"/>
                <a:ea typeface="Calibri" panose="020F0502020204030204" pitchFamily="34" charset="0"/>
                <a:cs typeface="Times New Roman" panose="02020603050405020304" pitchFamily="18" charset="0"/>
              </a:rPr>
              <a:t>Max RAM Allocation</a:t>
            </a:r>
            <a:r>
              <a:rPr lang="en-US" sz="1100" i="1" dirty="0" smtClean="0">
                <a:effectLst/>
                <a:latin typeface="Calibri" panose="020F0502020204030204" pitchFamily="34" charset="0"/>
                <a:ea typeface="Calibri" panose="020F0502020204030204" pitchFamily="34" charset="0"/>
                <a:cs typeface="Times New Roman" panose="02020603050405020304" pitchFamily="18" charset="0"/>
              </a:rPr>
              <a:t>: Maximum size of memory in megabytes being used. Based on this size, the number of points fitting in the memory is estimated. If this point number is exceeded, a temporary file on the disk is used for swapping data, which significantly slows down the process.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p:cNvSpPr txBox="1"/>
          <p:nvPr/>
        </p:nvSpPr>
        <p:spPr>
          <a:xfrm>
            <a:off x="133254" y="55140"/>
            <a:ext cx="5302601" cy="369332"/>
          </a:xfrm>
          <a:prstGeom prst="rect">
            <a:avLst/>
          </a:prstGeom>
          <a:noFill/>
        </p:spPr>
        <p:txBody>
          <a:bodyPr wrap="square" rtlCol="0">
            <a:spAutoFit/>
          </a:bodyPr>
          <a:lstStyle/>
          <a:p>
            <a:r>
              <a:rPr lang="en-US" dirty="0" smtClean="0"/>
              <a:t>TERRAIN FILTER – RiProcess </a:t>
            </a:r>
            <a:r>
              <a:rPr lang="en-US" dirty="0" err="1" smtClean="0"/>
              <a:t>con’t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0950" y="239806"/>
            <a:ext cx="4500563" cy="6477000"/>
          </a:xfrm>
          <a:prstGeom prst="rect">
            <a:avLst/>
          </a:prstGeom>
        </p:spPr>
      </p:pic>
    </p:spTree>
    <p:extLst>
      <p:ext uri="{BB962C8B-B14F-4D97-AF65-F5344CB8AC3E}">
        <p14:creationId xmlns:p14="http://schemas.microsoft.com/office/powerpoint/2010/main" val="575634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61149" y="3755325"/>
            <a:ext cx="6267719" cy="1200329"/>
          </a:xfrm>
          <a:prstGeom prst="rect">
            <a:avLst/>
          </a:prstGeom>
          <a:noFill/>
          <a:ln w="50800">
            <a:solidFill>
              <a:srgbClr val="FF0000"/>
            </a:solidFill>
          </a:ln>
        </p:spPr>
        <p:txBody>
          <a:bodyPr wrap="square" rtlCol="0">
            <a:spAutoFit/>
          </a:bodyPr>
          <a:lstStyle/>
          <a:p>
            <a:r>
              <a:rPr lang="en-US" dirty="0" smtClean="0"/>
              <a:t>NOTE: If you only want use terrain tool on one small area of a strip then open Selection Mode and choose area with polygon. The area will become highlighted, Run terrain filter then open classification tool and pick a suitable class</a:t>
            </a:r>
            <a:endParaRPr lang="en-US" dirty="0"/>
          </a:p>
        </p:txBody>
      </p:sp>
      <p:sp>
        <p:nvSpPr>
          <p:cNvPr id="3" name="Rectangle 2"/>
          <p:cNvSpPr/>
          <p:nvPr/>
        </p:nvSpPr>
        <p:spPr>
          <a:xfrm>
            <a:off x="0" y="891425"/>
            <a:ext cx="11900985" cy="2652649"/>
          </a:xfrm>
          <a:prstGeom prst="rect">
            <a:avLst/>
          </a:prstGeom>
        </p:spPr>
        <p:txBody>
          <a:bodyPr wrap="square">
            <a:spAutoFit/>
          </a:bodyPr>
          <a:lstStyle/>
          <a:p>
            <a:pPr marL="342900" marR="0" lvl="0" indent="-342900">
              <a:lnSpc>
                <a:spcPct val="107000"/>
              </a:lnSpc>
              <a:spcBef>
                <a:spcPts val="0"/>
              </a:spcBef>
              <a:spcAft>
                <a:spcPts val="0"/>
              </a:spcAft>
              <a:buFont typeface="+mj-lt"/>
              <a:buAutoNum type="arabicPeriod"/>
            </a:pPr>
            <a:r>
              <a:rPr lang="en-US" sz="1200" dirty="0">
                <a:latin typeface="Calibri" panose="020F0502020204030204" pitchFamily="34" charset="0"/>
                <a:ea typeface="Calibri" panose="020F0502020204030204" pitchFamily="34" charset="0"/>
                <a:cs typeface="Times New Roman" panose="02020603050405020304" pitchFamily="18" charset="0"/>
              </a:rPr>
              <a:t>Once set save the new settings and choose “filter”.</a:t>
            </a:r>
          </a:p>
          <a:p>
            <a:pPr marL="342900" marR="0" lvl="0" indent="-342900">
              <a:lnSpc>
                <a:spcPct val="107000"/>
              </a:lnSpc>
              <a:spcBef>
                <a:spcPts val="0"/>
              </a:spcBef>
              <a:spcAft>
                <a:spcPts val="0"/>
              </a:spcAft>
              <a:buFont typeface="+mj-lt"/>
              <a:buAutoNum type="arabicPeriod"/>
            </a:pPr>
            <a:r>
              <a:rPr lang="en-US" sz="1200" dirty="0">
                <a:latin typeface="Calibri" panose="020F0502020204030204" pitchFamily="34" charset="0"/>
                <a:ea typeface="Calibri" panose="020F0502020204030204" pitchFamily="34" charset="0"/>
                <a:cs typeface="Times New Roman" panose="02020603050405020304" pitchFamily="18" charset="0"/>
              </a:rPr>
              <a:t>Results will show in the view window and appear as YELLOW (these points are selected)(colors can be modified in Tools&gt;Options&gt;4.Visualizations&gt;4.8 View Tools)</a:t>
            </a:r>
          </a:p>
          <a:p>
            <a:pPr marL="342900" marR="0" lvl="0" indent="-342900">
              <a:lnSpc>
                <a:spcPct val="107000"/>
              </a:lnSpc>
              <a:spcBef>
                <a:spcPts val="0"/>
              </a:spcBef>
              <a:spcAft>
                <a:spcPts val="0"/>
              </a:spcAft>
              <a:buFont typeface="+mj-lt"/>
              <a:buAutoNum type="arabicPeriod"/>
            </a:pPr>
            <a:r>
              <a:rPr lang="en-US" sz="1200" dirty="0">
                <a:latin typeface="Calibri" panose="020F0502020204030204" pitchFamily="34" charset="0"/>
                <a:ea typeface="Calibri" panose="020F0502020204030204" pitchFamily="34" charset="0"/>
                <a:cs typeface="Times New Roman" panose="02020603050405020304" pitchFamily="18" charset="0"/>
              </a:rPr>
              <a:t>Open the classification tool and choose the Point Class desired </a:t>
            </a:r>
            <a:r>
              <a:rPr lang="en-US" sz="1200" dirty="0" err="1">
                <a:latin typeface="Calibri" panose="020F0502020204030204" pitchFamily="34" charset="0"/>
                <a:ea typeface="Calibri" panose="020F0502020204030204" pitchFamily="34" charset="0"/>
                <a:cs typeface="Times New Roman" panose="02020603050405020304" pitchFamily="18" charset="0"/>
              </a:rPr>
              <a:t>eg</a:t>
            </a:r>
            <a:r>
              <a:rPr lang="en-US" sz="1200" dirty="0">
                <a:latin typeface="Calibri" panose="020F0502020204030204" pitchFamily="34" charset="0"/>
                <a:ea typeface="Calibri" panose="020F0502020204030204" pitchFamily="34" charset="0"/>
                <a:cs typeface="Times New Roman" panose="02020603050405020304" pitchFamily="18" charset="0"/>
              </a:rPr>
              <a:t>: #5 high vegetation</a:t>
            </a:r>
          </a:p>
          <a:p>
            <a:pPr marL="342900" marR="0" lvl="0" indent="-342900">
              <a:lnSpc>
                <a:spcPct val="107000"/>
              </a:lnSpc>
              <a:spcBef>
                <a:spcPts val="0"/>
              </a:spcBef>
              <a:spcAft>
                <a:spcPts val="0"/>
              </a:spcAft>
              <a:buFont typeface="+mj-lt"/>
              <a:buAutoNum type="arabicPeriod"/>
            </a:pPr>
            <a:r>
              <a:rPr lang="en-US" sz="1200" dirty="0">
                <a:latin typeface="Calibri" panose="020F0502020204030204" pitchFamily="34" charset="0"/>
                <a:ea typeface="Calibri" panose="020F0502020204030204" pitchFamily="34" charset="0"/>
                <a:cs typeface="Times New Roman" panose="02020603050405020304" pitchFamily="18" charset="0"/>
              </a:rPr>
              <a:t>Choose apply and the properties window populates with layers. Vegetation points now have a check mark and point color now matches property window color.</a:t>
            </a:r>
          </a:p>
          <a:p>
            <a:pPr marL="342900" marR="0" lvl="0" indent="-342900">
              <a:lnSpc>
                <a:spcPct val="107000"/>
              </a:lnSpc>
              <a:spcBef>
                <a:spcPts val="0"/>
              </a:spcBef>
              <a:spcAft>
                <a:spcPts val="0"/>
              </a:spcAft>
              <a:buFont typeface="+mj-lt"/>
              <a:buAutoNum type="arabicPeriod"/>
            </a:pPr>
            <a:r>
              <a:rPr lang="en-US" sz="1200" dirty="0">
                <a:latin typeface="Calibri" panose="020F0502020204030204" pitchFamily="34" charset="0"/>
                <a:ea typeface="Calibri" panose="020F0502020204030204" pitchFamily="34" charset="0"/>
                <a:cs typeface="Times New Roman" panose="02020603050405020304" pitchFamily="18" charset="0"/>
              </a:rPr>
              <a:t>Right click “Point Rules”  and select ”</a:t>
            </a:r>
            <a:r>
              <a:rPr lang="en-US" sz="1200" b="1" i="1" dirty="0">
                <a:latin typeface="Calibri" panose="020F0502020204030204" pitchFamily="34" charset="0"/>
                <a:ea typeface="Calibri" panose="020F0502020204030204" pitchFamily="34" charset="0"/>
                <a:cs typeface="Times New Roman" panose="02020603050405020304" pitchFamily="18" charset="0"/>
              </a:rPr>
              <a:t>Create Point Rules from Scans</a:t>
            </a:r>
            <a:r>
              <a:rPr lang="en-US" sz="1200" dirty="0">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0"/>
              </a:spcAft>
              <a:buFont typeface="+mj-lt"/>
              <a:buAutoNum type="arabicPeriod"/>
            </a:pPr>
            <a:r>
              <a:rPr lang="en-US" sz="1200" dirty="0">
                <a:latin typeface="Calibri" panose="020F0502020204030204" pitchFamily="34" charset="0"/>
                <a:ea typeface="Calibri" panose="020F0502020204030204" pitchFamily="34" charset="0"/>
                <a:cs typeface="Times New Roman" panose="02020603050405020304" pitchFamily="18" charset="0"/>
              </a:rPr>
              <a:t>Now you can deselect Vegetation and use the selection mode (either polygon or fence) to select all the GROUND. They will go </a:t>
            </a:r>
            <a:r>
              <a:rPr lang="en-US" sz="1200" u="sng" dirty="0">
                <a:latin typeface="Calibri" panose="020F0502020204030204" pitchFamily="34" charset="0"/>
                <a:ea typeface="Calibri" panose="020F0502020204030204" pitchFamily="34" charset="0"/>
                <a:cs typeface="Times New Roman" panose="02020603050405020304" pitchFamily="18" charset="0"/>
              </a:rPr>
              <a:t>yellow</a:t>
            </a:r>
            <a:r>
              <a:rPr lang="en-US" sz="1200" dirty="0">
                <a:latin typeface="Calibri" panose="020F0502020204030204" pitchFamily="34" charset="0"/>
                <a:ea typeface="Calibri" panose="020F0502020204030204" pitchFamily="34" charset="0"/>
                <a:cs typeface="Times New Roman" panose="02020603050405020304" pitchFamily="18" charset="0"/>
              </a:rPr>
              <a:t>  - with classification tool still open choose the most appropriate class </a:t>
            </a:r>
            <a:r>
              <a:rPr lang="en-US" sz="1200" dirty="0" err="1">
                <a:latin typeface="Calibri" panose="020F0502020204030204" pitchFamily="34" charset="0"/>
                <a:ea typeface="Calibri" panose="020F0502020204030204" pitchFamily="34" charset="0"/>
                <a:cs typeface="Times New Roman" panose="02020603050405020304" pitchFamily="18" charset="0"/>
              </a:rPr>
              <a:t>eg</a:t>
            </a:r>
            <a:r>
              <a:rPr lang="en-US" sz="1200" dirty="0">
                <a:latin typeface="Calibri" panose="020F0502020204030204" pitchFamily="34" charset="0"/>
                <a:ea typeface="Calibri" panose="020F0502020204030204" pitchFamily="34" charset="0"/>
                <a:cs typeface="Times New Roman" panose="02020603050405020304" pitchFamily="18" charset="0"/>
              </a:rPr>
              <a:t> #2 Ground hit apply. </a:t>
            </a:r>
          </a:p>
          <a:p>
            <a:pPr marL="342900" marR="0" lvl="0" indent="-342900">
              <a:lnSpc>
                <a:spcPct val="107000"/>
              </a:lnSpc>
              <a:spcBef>
                <a:spcPts val="0"/>
              </a:spcBef>
              <a:spcAft>
                <a:spcPts val="0"/>
              </a:spcAft>
              <a:buFont typeface="+mj-lt"/>
              <a:buAutoNum type="arabicPeriod"/>
            </a:pPr>
            <a:r>
              <a:rPr lang="en-US" sz="1200" dirty="0">
                <a:latin typeface="Calibri" panose="020F0502020204030204" pitchFamily="34" charset="0"/>
                <a:ea typeface="Calibri" panose="020F0502020204030204" pitchFamily="34" charset="0"/>
                <a:cs typeface="Times New Roman" panose="02020603050405020304" pitchFamily="18" charset="0"/>
              </a:rPr>
              <a:t>Right click “Point Rules”  and select ”</a:t>
            </a:r>
            <a:r>
              <a:rPr lang="en-US" sz="1200" b="1" i="1" dirty="0">
                <a:latin typeface="Calibri" panose="020F0502020204030204" pitchFamily="34" charset="0"/>
                <a:ea typeface="Calibri" panose="020F0502020204030204" pitchFamily="34" charset="0"/>
                <a:cs typeface="Times New Roman" panose="02020603050405020304" pitchFamily="18" charset="0"/>
              </a:rPr>
              <a:t>Create Point Rules from Scans</a:t>
            </a:r>
            <a:r>
              <a:rPr lang="en-US" sz="1200" dirty="0">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0"/>
              </a:spcAft>
              <a:buFont typeface="+mj-lt"/>
              <a:buAutoNum type="arabicPeriod"/>
            </a:pPr>
            <a:r>
              <a:rPr lang="en-US" sz="1200" dirty="0">
                <a:latin typeface="Calibri" panose="020F0502020204030204" pitchFamily="34" charset="0"/>
                <a:ea typeface="Calibri" panose="020F0502020204030204" pitchFamily="34" charset="0"/>
                <a:cs typeface="Times New Roman" panose="02020603050405020304" pitchFamily="18" charset="0"/>
              </a:rPr>
              <a:t>Now you have vegetation and ground classified. If you want to export – turn off all layers not wanted and right click data export data is at bottom of list. This will take you through the normal export windows. </a:t>
            </a:r>
          </a:p>
          <a:p>
            <a:pPr marL="342900" marR="0" lvl="0" indent="-342900">
              <a:lnSpc>
                <a:spcPct val="107000"/>
              </a:lnSpc>
              <a:spcBef>
                <a:spcPts val="0"/>
              </a:spcBef>
              <a:spcAft>
                <a:spcPts val="0"/>
              </a:spcAft>
              <a:buFont typeface="+mj-lt"/>
              <a:buAutoNum type="arabicPeriod"/>
            </a:pPr>
            <a:r>
              <a:rPr lang="en-US" sz="1200" dirty="0">
                <a:latin typeface="Calibri" panose="020F0502020204030204" pitchFamily="34" charset="0"/>
                <a:ea typeface="Calibri" panose="020F0502020204030204" pitchFamily="34" charset="0"/>
                <a:cs typeface="Times New Roman" panose="02020603050405020304" pitchFamily="18" charset="0"/>
              </a:rPr>
              <a:t>IF the menu does not appear make sure the selection mode is turned OFF. Try again.</a:t>
            </a:r>
          </a:p>
          <a:p>
            <a:pPr marL="342900" marR="0" lvl="0" indent="-342900">
              <a:lnSpc>
                <a:spcPct val="107000"/>
              </a:lnSpc>
              <a:spcBef>
                <a:spcPts val="0"/>
              </a:spcBef>
              <a:spcAft>
                <a:spcPts val="0"/>
              </a:spcAft>
              <a:buFont typeface="+mj-lt"/>
              <a:buAutoNum type="arabicPeriod"/>
            </a:pPr>
            <a:r>
              <a:rPr lang="en-US" sz="1200" dirty="0">
                <a:latin typeface="Calibri" panose="020F0502020204030204" pitchFamily="34" charset="0"/>
                <a:ea typeface="Calibri" panose="020F0502020204030204" pitchFamily="34" charset="0"/>
                <a:cs typeface="Times New Roman" panose="02020603050405020304" pitchFamily="18" charset="0"/>
              </a:rPr>
              <a:t>**NOTE** once you load strips into a view window and manipulate it only the data in the window is modified. Original strips listed under RECORDS are </a:t>
            </a:r>
            <a:r>
              <a:rPr lang="en-US" sz="1200" b="1" u="sng" dirty="0">
                <a:latin typeface="Calibri" panose="020F0502020204030204" pitchFamily="34" charset="0"/>
                <a:ea typeface="Calibri" panose="020F0502020204030204" pitchFamily="34" charset="0"/>
                <a:cs typeface="Times New Roman" panose="02020603050405020304" pitchFamily="18" charset="0"/>
              </a:rPr>
              <a:t>not</a:t>
            </a:r>
            <a:r>
              <a:rPr lang="en-US" sz="1200" dirty="0">
                <a:latin typeface="Calibri" panose="020F0502020204030204" pitchFamily="34" charset="0"/>
                <a:ea typeface="Calibri" panose="020F0502020204030204" pitchFamily="34" charset="0"/>
                <a:cs typeface="Times New Roman" panose="02020603050405020304" pitchFamily="18" charset="0"/>
              </a:rPr>
              <a:t> modified. If some thing is incorrect delete view window and open another and load same strips(s) in again and redo.</a:t>
            </a:r>
          </a:p>
        </p:txBody>
      </p:sp>
      <p:sp>
        <p:nvSpPr>
          <p:cNvPr id="4" name="TextBox 3"/>
          <p:cNvSpPr txBox="1"/>
          <p:nvPr/>
        </p:nvSpPr>
        <p:spPr>
          <a:xfrm>
            <a:off x="197584" y="147039"/>
            <a:ext cx="5513970" cy="369332"/>
          </a:xfrm>
          <a:prstGeom prst="rect">
            <a:avLst/>
          </a:prstGeom>
          <a:noFill/>
        </p:spPr>
        <p:txBody>
          <a:bodyPr wrap="square" rtlCol="0">
            <a:spAutoFit/>
          </a:bodyPr>
          <a:lstStyle/>
          <a:p>
            <a:r>
              <a:rPr lang="en-US" dirty="0" smtClean="0"/>
              <a:t>TERRAIN FILTER </a:t>
            </a:r>
            <a:r>
              <a:rPr lang="en-US" dirty="0" err="1" smtClean="0"/>
              <a:t>con’t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8329" y="953171"/>
            <a:ext cx="881063" cy="933450"/>
          </a:xfrm>
          <a:prstGeom prst="rect">
            <a:avLst/>
          </a:prstGeom>
        </p:spPr>
      </p:pic>
    </p:spTree>
    <p:extLst>
      <p:ext uri="{BB962C8B-B14F-4D97-AF65-F5344CB8AC3E}">
        <p14:creationId xmlns:p14="http://schemas.microsoft.com/office/powerpoint/2010/main" val="3044487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3580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5242</TotalTime>
  <Words>1580</Words>
  <Application>Microsoft Office PowerPoint</Application>
  <PresentationFormat>Widescreen</PresentationFormat>
  <Paragraphs>73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Saskatchewan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Wallace, Alistair</dc:creator>
  <cp:lastModifiedBy>Wallace, Alistair</cp:lastModifiedBy>
  <cp:revision>27</cp:revision>
  <dcterms:created xsi:type="dcterms:W3CDTF">2023-02-06T15:21:36Z</dcterms:created>
  <dcterms:modified xsi:type="dcterms:W3CDTF">2023-05-12T18:10:03Z</dcterms:modified>
</cp:coreProperties>
</file>