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7"/>
  </p:notesMasterIdLst>
  <p:sldIdLst>
    <p:sldId id="256" r:id="rId2"/>
    <p:sldId id="261" r:id="rId3"/>
    <p:sldId id="257" r:id="rId4"/>
    <p:sldId id="258" r:id="rId5"/>
    <p:sldId id="266" r:id="rId6"/>
    <p:sldId id="259" r:id="rId7"/>
    <p:sldId id="260" r:id="rId8"/>
    <p:sldId id="263" r:id="rId9"/>
    <p:sldId id="262" r:id="rId10"/>
    <p:sldId id="264" r:id="rId11"/>
    <p:sldId id="265" r:id="rId12"/>
    <p:sldId id="267" r:id="rId13"/>
    <p:sldId id="268" r:id="rId14"/>
    <p:sldId id="269" r:id="rId15"/>
    <p:sldId id="270" r:id="rId16"/>
  </p:sldIdLst>
  <p:sldSz cx="9144000" cy="5143500" type="screen16x9"/>
  <p:notesSz cx="6858000" cy="9144000"/>
  <p:embeddedFontLst>
    <p:embeddedFont>
      <p:font typeface="Advent Pro SemiBold" panose="02000506040000020004" pitchFamily="2" charset="77"/>
      <p:regular r:id="rId18"/>
      <p:bold r:id="rId19"/>
    </p:embeddedFont>
    <p:embeddedFont>
      <p:font typeface="Fira Sans Condensed Medium" panose="020F0502020204030204" pitchFamily="34" charset="0"/>
      <p:regular r:id="rId20"/>
      <p:bold r:id="rId21"/>
      <p:italic r:id="rId22"/>
      <p:boldItalic r:id="rId23"/>
    </p:embeddedFont>
    <p:embeddedFont>
      <p:font typeface="Fira Sans Extra Condensed Medium" panose="020B0603050000020004" pitchFamily="34" charset="0"/>
      <p:regular r:id="rId24"/>
      <p:bold r:id="rId25"/>
      <p:italic r:id="rId26"/>
      <p:boldItalic r:id="rId27"/>
    </p:embeddedFont>
    <p:embeddedFont>
      <p:font typeface="Livvic Light" panose="020F0302020204030204" pitchFamily="34" charset="0"/>
      <p:regular r:id="rId28"/>
      <p:italic r:id="rId29"/>
    </p:embeddedFont>
    <p:embeddedFont>
      <p:font typeface="Maven Pro" pitchFamily="2" charset="77"/>
      <p:regular r:id="rId30"/>
      <p:bold r:id="rId31"/>
    </p:embeddedFont>
    <p:embeddedFont>
      <p:font typeface="Nunito Light" panose="020F0302020204030204" pitchFamily="34" charset="0"/>
      <p:regular r:id="rId32"/>
      <p:italic r:id="rId33"/>
    </p:embeddedFont>
    <p:embeddedFont>
      <p:font typeface="Share Tech" pitchFamily="2" charset="77"/>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78"/>
    <p:restoredTop sz="94691"/>
  </p:normalViewPr>
  <p:slideViewPr>
    <p:cSldViewPr snapToGrid="0">
      <p:cViewPr varScale="1">
        <p:scale>
          <a:sx n="179" d="100"/>
          <a:sy n="179" d="100"/>
        </p:scale>
        <p:origin x="1712"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86205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TITLE_1">
    <p:spTree>
      <p:nvGrpSpPr>
        <p:cNvPr id="1" name="Shape 175"/>
        <p:cNvGrpSpPr/>
        <p:nvPr/>
      </p:nvGrpSpPr>
      <p:grpSpPr>
        <a:xfrm>
          <a:off x="0" y="0"/>
          <a:ext cx="0" cy="0"/>
          <a:chOff x="0" y="0"/>
          <a:chExt cx="0" cy="0"/>
        </a:xfrm>
      </p:grpSpPr>
      <p:sp>
        <p:nvSpPr>
          <p:cNvPr id="176" name="Google Shape;176;p11"/>
          <p:cNvSpPr txBox="1">
            <a:spLocks noGrp="1"/>
          </p:cNvSpPr>
          <p:nvPr>
            <p:ph type="ctrTitle"/>
          </p:nvPr>
        </p:nvSpPr>
        <p:spPr>
          <a:xfrm>
            <a:off x="3068675" y="3075325"/>
            <a:ext cx="3055800" cy="54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24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7" name="Google Shape;177;p11"/>
          <p:cNvSpPr txBox="1">
            <a:spLocks noGrp="1"/>
          </p:cNvSpPr>
          <p:nvPr>
            <p:ph type="subTitle" idx="1"/>
          </p:nvPr>
        </p:nvSpPr>
        <p:spPr>
          <a:xfrm>
            <a:off x="2333000" y="1799075"/>
            <a:ext cx="4478100" cy="7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11"/>
          <p:cNvSpPr/>
          <p:nvPr/>
        </p:nvSpPr>
        <p:spPr>
          <a:xfrm>
            <a:off x="1621169" y="2890613"/>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1238740" y="2106884"/>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11"/>
          <p:cNvSpPr/>
          <p:nvPr/>
        </p:nvSpPr>
        <p:spPr>
          <a:xfrm>
            <a:off x="8718796" y="116488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11"/>
          <p:cNvSpPr/>
          <p:nvPr/>
        </p:nvSpPr>
        <p:spPr>
          <a:xfrm>
            <a:off x="8307214" y="-383977"/>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11"/>
          <p:cNvSpPr/>
          <p:nvPr/>
        </p:nvSpPr>
        <p:spPr>
          <a:xfrm>
            <a:off x="7582340" y="1834534"/>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11"/>
          <p:cNvSpPr/>
          <p:nvPr/>
        </p:nvSpPr>
        <p:spPr>
          <a:xfrm>
            <a:off x="7084804" y="549572"/>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278"/>
        <p:cNvGrpSpPr/>
        <p:nvPr/>
      </p:nvGrpSpPr>
      <p:grpSpPr>
        <a:xfrm>
          <a:off x="0" y="0"/>
          <a:ext cx="0" cy="0"/>
          <a:chOff x="0" y="0"/>
          <a:chExt cx="0" cy="0"/>
        </a:xfrm>
      </p:grpSpPr>
      <p:sp>
        <p:nvSpPr>
          <p:cNvPr id="279" name="Google Shape;279;p14"/>
          <p:cNvSpPr txBox="1">
            <a:spLocks noGrp="1"/>
          </p:cNvSpPr>
          <p:nvPr>
            <p:ph type="ctrTitle"/>
          </p:nvPr>
        </p:nvSpPr>
        <p:spPr>
          <a:xfrm>
            <a:off x="4696481" y="1365079"/>
            <a:ext cx="26556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0" name="Google Shape;280;p14"/>
          <p:cNvSpPr txBox="1">
            <a:spLocks noGrp="1"/>
          </p:cNvSpPr>
          <p:nvPr>
            <p:ph type="subTitle" idx="1"/>
          </p:nvPr>
        </p:nvSpPr>
        <p:spPr>
          <a:xfrm>
            <a:off x="4696481" y="1835141"/>
            <a:ext cx="3039300" cy="93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1" name="Google Shape;281;p14"/>
          <p:cNvSpPr txBox="1">
            <a:spLocks noGrp="1"/>
          </p:cNvSpPr>
          <p:nvPr>
            <p:ph type="ctrTitle" idx="2"/>
          </p:nvPr>
        </p:nvSpPr>
        <p:spPr>
          <a:xfrm>
            <a:off x="1900150" y="3127942"/>
            <a:ext cx="24729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2" name="Google Shape;282;p14"/>
          <p:cNvSpPr txBox="1">
            <a:spLocks noGrp="1"/>
          </p:cNvSpPr>
          <p:nvPr>
            <p:ph type="subTitle" idx="3"/>
          </p:nvPr>
        </p:nvSpPr>
        <p:spPr>
          <a:xfrm>
            <a:off x="1333875" y="3598390"/>
            <a:ext cx="3039300" cy="1179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3" name="Google Shape;283;p14"/>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4"/>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txBox="1">
            <a:spLocks noGrp="1"/>
          </p:cNvSpPr>
          <p:nvPr>
            <p:ph type="ctrTitle" idx="4"/>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1_1">
    <p:spTree>
      <p:nvGrpSpPr>
        <p:cNvPr id="1" name="Shape 293"/>
        <p:cNvGrpSpPr/>
        <p:nvPr/>
      </p:nvGrpSpPr>
      <p:grpSpPr>
        <a:xfrm>
          <a:off x="0" y="0"/>
          <a:ext cx="0" cy="0"/>
          <a:chOff x="0" y="0"/>
          <a:chExt cx="0" cy="0"/>
        </a:xfrm>
      </p:grpSpPr>
      <p:sp>
        <p:nvSpPr>
          <p:cNvPr id="294" name="Google Shape;294;p1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1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txBox="1">
            <a:spLocks noGrp="1"/>
          </p:cNvSpPr>
          <p:nvPr>
            <p:ph type="ctrTitle"/>
          </p:nvPr>
        </p:nvSpPr>
        <p:spPr>
          <a:xfrm>
            <a:off x="891226"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4" name="Google Shape;304;p15"/>
          <p:cNvSpPr txBox="1">
            <a:spLocks noGrp="1"/>
          </p:cNvSpPr>
          <p:nvPr>
            <p:ph type="subTitle" idx="1"/>
          </p:nvPr>
        </p:nvSpPr>
        <p:spPr>
          <a:xfrm>
            <a:off x="891226"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5" name="Google Shape;305;p15"/>
          <p:cNvSpPr txBox="1">
            <a:spLocks noGrp="1"/>
          </p:cNvSpPr>
          <p:nvPr>
            <p:ph type="ctrTitle" idx="2"/>
          </p:nvPr>
        </p:nvSpPr>
        <p:spPr>
          <a:xfrm>
            <a:off x="3503173"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6" name="Google Shape;306;p15"/>
          <p:cNvSpPr txBox="1">
            <a:spLocks noGrp="1"/>
          </p:cNvSpPr>
          <p:nvPr>
            <p:ph type="subTitle" idx="3"/>
          </p:nvPr>
        </p:nvSpPr>
        <p:spPr>
          <a:xfrm>
            <a:off x="3503173"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7" name="Google Shape;307;p15"/>
          <p:cNvSpPr txBox="1">
            <a:spLocks noGrp="1"/>
          </p:cNvSpPr>
          <p:nvPr>
            <p:ph type="ctrTitle" idx="4"/>
          </p:nvPr>
        </p:nvSpPr>
        <p:spPr>
          <a:xfrm>
            <a:off x="6124594"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8" name="Google Shape;308;p15"/>
          <p:cNvSpPr txBox="1">
            <a:spLocks noGrp="1"/>
          </p:cNvSpPr>
          <p:nvPr>
            <p:ph type="subTitle" idx="5"/>
          </p:nvPr>
        </p:nvSpPr>
        <p:spPr>
          <a:xfrm>
            <a:off x="6124594"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9" name="Google Shape;309;p15"/>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310"/>
        <p:cNvGrpSpPr/>
        <p:nvPr/>
      </p:nvGrpSpPr>
      <p:grpSpPr>
        <a:xfrm>
          <a:off x="0" y="0"/>
          <a:ext cx="0" cy="0"/>
          <a:chOff x="0" y="0"/>
          <a:chExt cx="0" cy="0"/>
        </a:xfrm>
      </p:grpSpPr>
      <p:sp>
        <p:nvSpPr>
          <p:cNvPr id="311" name="Google Shape;311;p16"/>
          <p:cNvSpPr txBox="1">
            <a:spLocks noGrp="1"/>
          </p:cNvSpPr>
          <p:nvPr>
            <p:ph type="ctrTitle"/>
          </p:nvPr>
        </p:nvSpPr>
        <p:spPr>
          <a:xfrm>
            <a:off x="1121525"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2" name="Google Shape;312;p16"/>
          <p:cNvSpPr txBox="1">
            <a:spLocks noGrp="1"/>
          </p:cNvSpPr>
          <p:nvPr>
            <p:ph type="subTitle" idx="1"/>
          </p:nvPr>
        </p:nvSpPr>
        <p:spPr>
          <a:xfrm>
            <a:off x="961925" y="16437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3" name="Google Shape;313;p16"/>
          <p:cNvSpPr txBox="1">
            <a:spLocks noGrp="1"/>
          </p:cNvSpPr>
          <p:nvPr>
            <p:ph type="ctrTitle" idx="2"/>
          </p:nvPr>
        </p:nvSpPr>
        <p:spPr>
          <a:xfrm>
            <a:off x="3628263"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4" name="Google Shape;314;p16"/>
          <p:cNvSpPr txBox="1">
            <a:spLocks noGrp="1"/>
          </p:cNvSpPr>
          <p:nvPr>
            <p:ph type="subTitle" idx="3"/>
          </p:nvPr>
        </p:nvSpPr>
        <p:spPr>
          <a:xfrm>
            <a:off x="3468663" y="1643759"/>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5" name="Google Shape;315;p16"/>
          <p:cNvSpPr txBox="1">
            <a:spLocks noGrp="1"/>
          </p:cNvSpPr>
          <p:nvPr>
            <p:ph type="ctrTitle" idx="4"/>
          </p:nvPr>
        </p:nvSpPr>
        <p:spPr>
          <a:xfrm>
            <a:off x="6142624"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6" name="Google Shape;316;p16"/>
          <p:cNvSpPr txBox="1">
            <a:spLocks noGrp="1"/>
          </p:cNvSpPr>
          <p:nvPr>
            <p:ph type="subTitle" idx="5"/>
          </p:nvPr>
        </p:nvSpPr>
        <p:spPr>
          <a:xfrm>
            <a:off x="5947924" y="16437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7" name="Google Shape;317;p16"/>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18" name="Google Shape;318;p16"/>
          <p:cNvSpPr txBox="1">
            <a:spLocks noGrp="1"/>
          </p:cNvSpPr>
          <p:nvPr>
            <p:ph type="ctrTitle" idx="7"/>
          </p:nvPr>
        </p:nvSpPr>
        <p:spPr>
          <a:xfrm>
            <a:off x="1121525"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9" name="Google Shape;319;p16"/>
          <p:cNvSpPr txBox="1">
            <a:spLocks noGrp="1"/>
          </p:cNvSpPr>
          <p:nvPr>
            <p:ph type="subTitle" idx="8"/>
          </p:nvPr>
        </p:nvSpPr>
        <p:spPr>
          <a:xfrm>
            <a:off x="961925" y="34792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0" name="Google Shape;320;p16"/>
          <p:cNvSpPr txBox="1">
            <a:spLocks noGrp="1"/>
          </p:cNvSpPr>
          <p:nvPr>
            <p:ph type="ctrTitle" idx="9"/>
          </p:nvPr>
        </p:nvSpPr>
        <p:spPr>
          <a:xfrm>
            <a:off x="3628263"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1" name="Google Shape;321;p16"/>
          <p:cNvSpPr txBox="1">
            <a:spLocks noGrp="1"/>
          </p:cNvSpPr>
          <p:nvPr>
            <p:ph type="subTitle" idx="13"/>
          </p:nvPr>
        </p:nvSpPr>
        <p:spPr>
          <a:xfrm>
            <a:off x="3533613" y="3479251"/>
            <a:ext cx="20706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2" name="Google Shape;322;p16"/>
          <p:cNvSpPr txBox="1">
            <a:spLocks noGrp="1"/>
          </p:cNvSpPr>
          <p:nvPr>
            <p:ph type="ctrTitle" idx="14"/>
          </p:nvPr>
        </p:nvSpPr>
        <p:spPr>
          <a:xfrm>
            <a:off x="6142624"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3" name="Google Shape;323;p16"/>
          <p:cNvSpPr txBox="1">
            <a:spLocks noGrp="1"/>
          </p:cNvSpPr>
          <p:nvPr>
            <p:ph type="subTitle" idx="15"/>
          </p:nvPr>
        </p:nvSpPr>
        <p:spPr>
          <a:xfrm>
            <a:off x="5947924" y="34792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4" name="Google Shape;324;p1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2">
  <p:cSld name="CUSTOM_2_1">
    <p:spTree>
      <p:nvGrpSpPr>
        <p:cNvPr id="1" name="Shape 353"/>
        <p:cNvGrpSpPr/>
        <p:nvPr/>
      </p:nvGrpSpPr>
      <p:grpSpPr>
        <a:xfrm>
          <a:off x="0" y="0"/>
          <a:ext cx="0" cy="0"/>
          <a:chOff x="0" y="0"/>
          <a:chExt cx="0" cy="0"/>
        </a:xfrm>
      </p:grpSpPr>
      <p:sp>
        <p:nvSpPr>
          <p:cNvPr id="354" name="Google Shape;354;p18"/>
          <p:cNvSpPr txBox="1">
            <a:spLocks noGrp="1"/>
          </p:cNvSpPr>
          <p:nvPr>
            <p:ph type="ctrTitle"/>
          </p:nvPr>
        </p:nvSpPr>
        <p:spPr>
          <a:xfrm>
            <a:off x="915161" y="2299544"/>
            <a:ext cx="1881300" cy="644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5" name="Google Shape;355;p18"/>
          <p:cNvSpPr txBox="1">
            <a:spLocks noGrp="1"/>
          </p:cNvSpPr>
          <p:nvPr>
            <p:ph type="subTitle" idx="1"/>
          </p:nvPr>
        </p:nvSpPr>
        <p:spPr>
          <a:xfrm>
            <a:off x="879139" y="1777397"/>
            <a:ext cx="1917300" cy="644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6" name="Google Shape;356;p18"/>
          <p:cNvSpPr txBox="1">
            <a:spLocks noGrp="1"/>
          </p:cNvSpPr>
          <p:nvPr>
            <p:ph type="ctrTitle" idx="2"/>
          </p:nvPr>
        </p:nvSpPr>
        <p:spPr>
          <a:xfrm>
            <a:off x="6345518" y="2299544"/>
            <a:ext cx="1881300" cy="644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7" name="Google Shape;357;p18"/>
          <p:cNvSpPr txBox="1">
            <a:spLocks noGrp="1"/>
          </p:cNvSpPr>
          <p:nvPr>
            <p:ph type="subTitle" idx="3"/>
          </p:nvPr>
        </p:nvSpPr>
        <p:spPr>
          <a:xfrm>
            <a:off x="6345518" y="1777397"/>
            <a:ext cx="1881300" cy="6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8" name="Google Shape;358;p18"/>
          <p:cNvSpPr txBox="1">
            <a:spLocks noGrp="1"/>
          </p:cNvSpPr>
          <p:nvPr>
            <p:ph type="ctrTitle" idx="4"/>
          </p:nvPr>
        </p:nvSpPr>
        <p:spPr>
          <a:xfrm>
            <a:off x="915161" y="2861525"/>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9" name="Google Shape;359;p18"/>
          <p:cNvSpPr txBox="1">
            <a:spLocks noGrp="1"/>
          </p:cNvSpPr>
          <p:nvPr>
            <p:ph type="subTitle" idx="5"/>
          </p:nvPr>
        </p:nvSpPr>
        <p:spPr>
          <a:xfrm>
            <a:off x="915161" y="3353275"/>
            <a:ext cx="1881300" cy="64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0" name="Google Shape;360;p18"/>
          <p:cNvSpPr txBox="1">
            <a:spLocks noGrp="1"/>
          </p:cNvSpPr>
          <p:nvPr>
            <p:ph type="ctrTitle" idx="6"/>
          </p:nvPr>
        </p:nvSpPr>
        <p:spPr>
          <a:xfrm>
            <a:off x="6345518" y="2861525"/>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61" name="Google Shape;361;p18"/>
          <p:cNvSpPr txBox="1">
            <a:spLocks noGrp="1"/>
          </p:cNvSpPr>
          <p:nvPr>
            <p:ph type="subTitle" idx="7"/>
          </p:nvPr>
        </p:nvSpPr>
        <p:spPr>
          <a:xfrm>
            <a:off x="6345518" y="3353275"/>
            <a:ext cx="16566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2" name="Google Shape;362;p18"/>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63" name="Google Shape;363;p18"/>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5" name="Google Shape;375;p19"/>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6" name="Google Shape;376;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618306" y="2199025"/>
            <a:ext cx="1905900" cy="1296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7" name="Google Shape;107;p7"/>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108" name="Google Shape;108;p7"/>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7"/>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581925" y="3391646"/>
            <a:ext cx="4126500" cy="1321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sadeghjalalian/ufo-sightings-in-usa"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data.census.gov/cedsci/"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3"/>
          <p:cNvSpPr txBox="1">
            <a:spLocks noGrp="1"/>
          </p:cNvSpPr>
          <p:nvPr>
            <p:ph type="ctrTitle"/>
          </p:nvPr>
        </p:nvSpPr>
        <p:spPr>
          <a:xfrm>
            <a:off x="1307500" y="751900"/>
            <a:ext cx="6672300" cy="91259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UFO Sightings in Arizona</a:t>
            </a:r>
            <a:endParaRPr dirty="0"/>
          </a:p>
        </p:txBody>
      </p:sp>
      <p:sp>
        <p:nvSpPr>
          <p:cNvPr id="431" name="Google Shape;431;p23"/>
          <p:cNvSpPr txBox="1">
            <a:spLocks noGrp="1"/>
          </p:cNvSpPr>
          <p:nvPr>
            <p:ph type="subTitle" idx="1"/>
          </p:nvPr>
        </p:nvSpPr>
        <p:spPr>
          <a:xfrm>
            <a:off x="2924250" y="3995300"/>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Group 1 Final Project</a:t>
            </a:r>
            <a:endParaRPr dirty="0"/>
          </a:p>
          <a:p>
            <a:pPr marL="0" lvl="0" indent="0" algn="ctr" rtl="0">
              <a:spcBef>
                <a:spcPts val="0"/>
              </a:spcBef>
              <a:spcAft>
                <a:spcPts val="0"/>
              </a:spcAft>
              <a:buNone/>
            </a:pPr>
            <a:endParaRPr dirty="0"/>
          </a:p>
        </p:txBody>
      </p:sp>
      <p:pic>
        <p:nvPicPr>
          <p:cNvPr id="3" name="Picture 2">
            <a:extLst>
              <a:ext uri="{FF2B5EF4-FFF2-40B4-BE49-F238E27FC236}">
                <a16:creationId xmlns:a16="http://schemas.microsoft.com/office/drawing/2014/main" id="{1E7AD798-90A6-F878-D336-323B29089CC8}"/>
              </a:ext>
            </a:extLst>
          </p:cNvPr>
          <p:cNvPicPr>
            <a:picLocks noChangeAspect="1"/>
          </p:cNvPicPr>
          <p:nvPr/>
        </p:nvPicPr>
        <p:blipFill>
          <a:blip r:embed="rId3"/>
          <a:stretch>
            <a:fillRect/>
          </a:stretch>
        </p:blipFill>
        <p:spPr>
          <a:xfrm>
            <a:off x="2622550" y="1733331"/>
            <a:ext cx="3898900" cy="21931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4BE27B-7508-1876-FCA0-1355DE3BCF1D}"/>
              </a:ext>
            </a:extLst>
          </p:cNvPr>
          <p:cNvSpPr>
            <a:spLocks noGrp="1"/>
          </p:cNvSpPr>
          <p:nvPr>
            <p:ph type="body" idx="1"/>
          </p:nvPr>
        </p:nvSpPr>
        <p:spPr>
          <a:xfrm>
            <a:off x="6392742" y="993112"/>
            <a:ext cx="2336482" cy="3493163"/>
          </a:xfrm>
        </p:spPr>
        <p:txBody>
          <a:bodyPr/>
          <a:lstStyle/>
          <a:p>
            <a:endParaRPr lang="en-US" dirty="0"/>
          </a:p>
        </p:txBody>
      </p:sp>
      <p:sp>
        <p:nvSpPr>
          <p:cNvPr id="3" name="Title 2">
            <a:extLst>
              <a:ext uri="{FF2B5EF4-FFF2-40B4-BE49-F238E27FC236}">
                <a16:creationId xmlns:a16="http://schemas.microsoft.com/office/drawing/2014/main" id="{B19BCDAD-19A7-D232-8314-E7DA3C49A6BF}"/>
              </a:ext>
            </a:extLst>
          </p:cNvPr>
          <p:cNvSpPr>
            <a:spLocks noGrp="1"/>
          </p:cNvSpPr>
          <p:nvPr>
            <p:ph type="ctrTitle"/>
          </p:nvPr>
        </p:nvSpPr>
        <p:spPr/>
        <p:txBody>
          <a:bodyPr/>
          <a:lstStyle/>
          <a:p>
            <a:r>
              <a:rPr lang="en-US" dirty="0"/>
              <a:t>SQL Database Creation - Katie</a:t>
            </a:r>
          </a:p>
        </p:txBody>
      </p:sp>
      <p:pic>
        <p:nvPicPr>
          <p:cNvPr id="5" name="Picture 4">
            <a:extLst>
              <a:ext uri="{FF2B5EF4-FFF2-40B4-BE49-F238E27FC236}">
                <a16:creationId xmlns:a16="http://schemas.microsoft.com/office/drawing/2014/main" id="{F69386C3-4B59-B5A4-2DAF-6AFAF63EC9F5}"/>
              </a:ext>
            </a:extLst>
          </p:cNvPr>
          <p:cNvPicPr>
            <a:picLocks noChangeAspect="1"/>
          </p:cNvPicPr>
          <p:nvPr/>
        </p:nvPicPr>
        <p:blipFill>
          <a:blip r:embed="rId2"/>
          <a:stretch>
            <a:fillRect/>
          </a:stretch>
        </p:blipFill>
        <p:spPr>
          <a:xfrm>
            <a:off x="447594" y="989475"/>
            <a:ext cx="5773917" cy="3496800"/>
          </a:xfrm>
          <a:prstGeom prst="rect">
            <a:avLst/>
          </a:prstGeom>
        </p:spPr>
      </p:pic>
    </p:spTree>
    <p:extLst>
      <p:ext uri="{BB962C8B-B14F-4D97-AF65-F5344CB8AC3E}">
        <p14:creationId xmlns:p14="http://schemas.microsoft.com/office/powerpoint/2010/main" val="115699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1C6E68-3238-0462-80CF-39AC8DE86C89}"/>
              </a:ext>
            </a:extLst>
          </p:cNvPr>
          <p:cNvSpPr>
            <a:spLocks noGrp="1"/>
          </p:cNvSpPr>
          <p:nvPr>
            <p:ph type="body" idx="1"/>
          </p:nvPr>
        </p:nvSpPr>
        <p:spPr>
          <a:xfrm>
            <a:off x="618825" y="1077456"/>
            <a:ext cx="8103694" cy="3430249"/>
          </a:xfrm>
        </p:spPr>
        <p:txBody>
          <a:bodyPr/>
          <a:lstStyle/>
          <a:p>
            <a:endParaRPr lang="en-US" dirty="0"/>
          </a:p>
        </p:txBody>
      </p:sp>
      <p:sp>
        <p:nvSpPr>
          <p:cNvPr id="3" name="Title 2">
            <a:extLst>
              <a:ext uri="{FF2B5EF4-FFF2-40B4-BE49-F238E27FC236}">
                <a16:creationId xmlns:a16="http://schemas.microsoft.com/office/drawing/2014/main" id="{A57207FF-91BB-5B81-DC9B-4C1E156EF9F7}"/>
              </a:ext>
            </a:extLst>
          </p:cNvPr>
          <p:cNvSpPr>
            <a:spLocks noGrp="1"/>
          </p:cNvSpPr>
          <p:nvPr>
            <p:ph type="ctrTitle"/>
          </p:nvPr>
        </p:nvSpPr>
        <p:spPr/>
        <p:txBody>
          <a:bodyPr/>
          <a:lstStyle/>
          <a:p>
            <a:r>
              <a:rPr lang="en-US" dirty="0"/>
              <a:t>Data Visualization - Jordan</a:t>
            </a:r>
          </a:p>
        </p:txBody>
      </p:sp>
    </p:spTree>
    <p:extLst>
      <p:ext uri="{BB962C8B-B14F-4D97-AF65-F5344CB8AC3E}">
        <p14:creationId xmlns:p14="http://schemas.microsoft.com/office/powerpoint/2010/main" val="1073087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99BD7B-25D4-E8B4-9B83-AAA654AA73E7}"/>
              </a:ext>
            </a:extLst>
          </p:cNvPr>
          <p:cNvSpPr>
            <a:spLocks noGrp="1"/>
          </p:cNvSpPr>
          <p:nvPr>
            <p:ph type="body" idx="1"/>
          </p:nvPr>
        </p:nvSpPr>
        <p:spPr>
          <a:xfrm>
            <a:off x="618824" y="989475"/>
            <a:ext cx="4931870" cy="3582526"/>
          </a:xfrm>
        </p:spPr>
        <p:txBody>
          <a:bodyPr/>
          <a:lstStyle/>
          <a:p>
            <a:r>
              <a:rPr lang="en-US" dirty="0"/>
              <a:t>National UFO Reporting Center Recommendations: </a:t>
            </a:r>
          </a:p>
          <a:p>
            <a:pPr lvl="1">
              <a:spcBef>
                <a:spcPts val="0"/>
              </a:spcBef>
            </a:pPr>
            <a:r>
              <a:rPr lang="en-US" dirty="0"/>
              <a:t>Less free form answers – more drop down options to reduce the amount of non-sense data or variability in the data. </a:t>
            </a:r>
          </a:p>
          <a:p>
            <a:pPr lvl="1">
              <a:spcBef>
                <a:spcPts val="0"/>
              </a:spcBef>
            </a:pPr>
            <a:r>
              <a:rPr lang="en-US" dirty="0"/>
              <a:t>Sighting Validation – new column or area of data where NUFORC can add their feedback that either approves or denies the sightings. Currently it is listed in the comment box. </a:t>
            </a:r>
          </a:p>
          <a:p>
            <a:pPr marL="609600" lvl="1" indent="0">
              <a:spcBef>
                <a:spcPts val="0"/>
              </a:spcBef>
              <a:buNone/>
            </a:pPr>
            <a:endParaRPr lang="en-US" dirty="0"/>
          </a:p>
          <a:p>
            <a:r>
              <a:rPr lang="en-US" dirty="0"/>
              <a:t>Additional Datasets to include:</a:t>
            </a:r>
          </a:p>
          <a:p>
            <a:pPr lvl="1">
              <a:spcBef>
                <a:spcPts val="0"/>
              </a:spcBef>
            </a:pPr>
            <a:r>
              <a:rPr lang="en-US" dirty="0"/>
              <a:t>Weather Patterns</a:t>
            </a:r>
          </a:p>
          <a:p>
            <a:pPr lvl="1">
              <a:spcBef>
                <a:spcPts val="0"/>
              </a:spcBef>
            </a:pPr>
            <a:r>
              <a:rPr lang="en-US" dirty="0"/>
              <a:t>Locations of Government Testing Sites, Military Bases and other business locations that might effect the data.</a:t>
            </a:r>
          </a:p>
        </p:txBody>
      </p:sp>
      <p:sp>
        <p:nvSpPr>
          <p:cNvPr id="3" name="Title 2">
            <a:extLst>
              <a:ext uri="{FF2B5EF4-FFF2-40B4-BE49-F238E27FC236}">
                <a16:creationId xmlns:a16="http://schemas.microsoft.com/office/drawing/2014/main" id="{F68672B0-6614-5709-0D3A-EC8192DAA033}"/>
              </a:ext>
            </a:extLst>
          </p:cNvPr>
          <p:cNvSpPr>
            <a:spLocks noGrp="1"/>
          </p:cNvSpPr>
          <p:nvPr>
            <p:ph type="ctrTitle"/>
          </p:nvPr>
        </p:nvSpPr>
        <p:spPr>
          <a:xfrm>
            <a:off x="618824" y="411675"/>
            <a:ext cx="5946281" cy="577800"/>
          </a:xfrm>
        </p:spPr>
        <p:txBody>
          <a:bodyPr/>
          <a:lstStyle/>
          <a:p>
            <a:r>
              <a:rPr lang="en-US" dirty="0"/>
              <a:t>Recommendations for Future Analysis</a:t>
            </a:r>
          </a:p>
        </p:txBody>
      </p:sp>
      <p:pic>
        <p:nvPicPr>
          <p:cNvPr id="5" name="Picture 4">
            <a:extLst>
              <a:ext uri="{FF2B5EF4-FFF2-40B4-BE49-F238E27FC236}">
                <a16:creationId xmlns:a16="http://schemas.microsoft.com/office/drawing/2014/main" id="{617C7790-B501-F9F5-7F13-C1B8A6771729}"/>
              </a:ext>
            </a:extLst>
          </p:cNvPr>
          <p:cNvPicPr>
            <a:picLocks noChangeAspect="1"/>
          </p:cNvPicPr>
          <p:nvPr/>
        </p:nvPicPr>
        <p:blipFill>
          <a:blip r:embed="rId2"/>
          <a:stretch>
            <a:fillRect/>
          </a:stretch>
        </p:blipFill>
        <p:spPr>
          <a:xfrm>
            <a:off x="5922170" y="989475"/>
            <a:ext cx="2713088" cy="2730660"/>
          </a:xfrm>
          <a:prstGeom prst="rect">
            <a:avLst/>
          </a:prstGeom>
        </p:spPr>
      </p:pic>
    </p:spTree>
    <p:extLst>
      <p:ext uri="{BB962C8B-B14F-4D97-AF65-F5344CB8AC3E}">
        <p14:creationId xmlns:p14="http://schemas.microsoft.com/office/powerpoint/2010/main" val="130533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3F984E-5C99-A116-FAD2-4C45504CFAF2}"/>
              </a:ext>
            </a:extLst>
          </p:cNvPr>
          <p:cNvSpPr>
            <a:spLocks noGrp="1"/>
          </p:cNvSpPr>
          <p:nvPr>
            <p:ph type="body" idx="1"/>
          </p:nvPr>
        </p:nvSpPr>
        <p:spPr>
          <a:xfrm>
            <a:off x="618824" y="1098887"/>
            <a:ext cx="7782225" cy="3501687"/>
          </a:xfrm>
        </p:spPr>
        <p:txBody>
          <a:bodyPr/>
          <a:lstStyle/>
          <a:p>
            <a:r>
              <a:rPr lang="en-US" dirty="0"/>
              <a:t>Select a dataset that has less free form data to help with the machine learning models. </a:t>
            </a:r>
          </a:p>
          <a:p>
            <a:endParaRPr lang="en-US" dirty="0"/>
          </a:p>
          <a:p>
            <a:endParaRPr lang="en-US" dirty="0"/>
          </a:p>
        </p:txBody>
      </p:sp>
      <p:sp>
        <p:nvSpPr>
          <p:cNvPr id="3" name="Title 2">
            <a:extLst>
              <a:ext uri="{FF2B5EF4-FFF2-40B4-BE49-F238E27FC236}">
                <a16:creationId xmlns:a16="http://schemas.microsoft.com/office/drawing/2014/main" id="{0AF93862-50BF-387D-89F2-EB6E78FD4360}"/>
              </a:ext>
            </a:extLst>
          </p:cNvPr>
          <p:cNvSpPr>
            <a:spLocks noGrp="1"/>
          </p:cNvSpPr>
          <p:nvPr>
            <p:ph type="ctrTitle"/>
          </p:nvPr>
        </p:nvSpPr>
        <p:spPr>
          <a:xfrm>
            <a:off x="618825" y="411675"/>
            <a:ext cx="5360494" cy="577800"/>
          </a:xfrm>
        </p:spPr>
        <p:txBody>
          <a:bodyPr/>
          <a:lstStyle/>
          <a:p>
            <a:r>
              <a:rPr lang="en-US" dirty="0"/>
              <a:t>Project Debrief – Lessons Learned</a:t>
            </a:r>
          </a:p>
        </p:txBody>
      </p:sp>
    </p:spTree>
    <p:extLst>
      <p:ext uri="{BB962C8B-B14F-4D97-AF65-F5344CB8AC3E}">
        <p14:creationId xmlns:p14="http://schemas.microsoft.com/office/powerpoint/2010/main" val="3019675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5EBFA3-A24D-B72D-C1ED-E04004F75998}"/>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B6D395C6-538A-7D0F-F2A0-68B6F269A344}"/>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3789641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BDF6B2-C88F-0C93-4D2D-864425B8857A}"/>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E30C4615-5792-3F05-8912-7AEFC104542E}"/>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1039797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FE4CC2-9375-1D58-99A9-479840BC5E93}"/>
              </a:ext>
            </a:extLst>
          </p:cNvPr>
          <p:cNvSpPr>
            <a:spLocks noGrp="1"/>
          </p:cNvSpPr>
          <p:nvPr>
            <p:ph type="body" idx="1"/>
          </p:nvPr>
        </p:nvSpPr>
        <p:spPr>
          <a:xfrm>
            <a:off x="704030" y="1163180"/>
            <a:ext cx="4896669" cy="3130213"/>
          </a:xfrm>
        </p:spPr>
        <p:txBody>
          <a:bodyPr/>
          <a:lstStyle/>
          <a:p>
            <a:r>
              <a:rPr lang="en-US" dirty="0"/>
              <a:t>Connie Aceves</a:t>
            </a:r>
          </a:p>
          <a:p>
            <a:r>
              <a:rPr lang="en-US" dirty="0"/>
              <a:t>Angelica Rosario</a:t>
            </a:r>
          </a:p>
          <a:p>
            <a:r>
              <a:rPr lang="en-US" dirty="0"/>
              <a:t>Jordan Peterson</a:t>
            </a:r>
          </a:p>
          <a:p>
            <a:r>
              <a:rPr lang="en-US" dirty="0"/>
              <a:t>Katie Bernstein</a:t>
            </a:r>
          </a:p>
        </p:txBody>
      </p:sp>
      <p:sp>
        <p:nvSpPr>
          <p:cNvPr id="3" name="Title 2">
            <a:extLst>
              <a:ext uri="{FF2B5EF4-FFF2-40B4-BE49-F238E27FC236}">
                <a16:creationId xmlns:a16="http://schemas.microsoft.com/office/drawing/2014/main" id="{1813C97E-324C-4209-A51C-59B8E6216C84}"/>
              </a:ext>
            </a:extLst>
          </p:cNvPr>
          <p:cNvSpPr>
            <a:spLocks noGrp="1"/>
          </p:cNvSpPr>
          <p:nvPr>
            <p:ph type="ctrTitle"/>
          </p:nvPr>
        </p:nvSpPr>
        <p:spPr/>
        <p:txBody>
          <a:bodyPr/>
          <a:lstStyle/>
          <a:p>
            <a:r>
              <a:rPr lang="en-US" dirty="0"/>
              <a:t>Team Members</a:t>
            </a:r>
          </a:p>
        </p:txBody>
      </p:sp>
    </p:spTree>
    <p:extLst>
      <p:ext uri="{BB962C8B-B14F-4D97-AF65-F5344CB8AC3E}">
        <p14:creationId xmlns:p14="http://schemas.microsoft.com/office/powerpoint/2010/main" val="1309927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F254-1297-6B62-8460-066DBC2C98B8}"/>
              </a:ext>
            </a:extLst>
          </p:cNvPr>
          <p:cNvSpPr>
            <a:spLocks noGrp="1"/>
          </p:cNvSpPr>
          <p:nvPr>
            <p:ph type="ctrTitle"/>
          </p:nvPr>
        </p:nvSpPr>
        <p:spPr>
          <a:xfrm>
            <a:off x="1209756" y="249732"/>
            <a:ext cx="6519782" cy="843262"/>
          </a:xfrm>
        </p:spPr>
        <p:txBody>
          <a:bodyPr/>
          <a:lstStyle/>
          <a:p>
            <a:r>
              <a:rPr lang="en-US" dirty="0"/>
              <a:t>UFO Sightings in Arizona</a:t>
            </a:r>
          </a:p>
        </p:txBody>
      </p:sp>
      <p:sp>
        <p:nvSpPr>
          <p:cNvPr id="3" name="Subtitle 2">
            <a:extLst>
              <a:ext uri="{FF2B5EF4-FFF2-40B4-BE49-F238E27FC236}">
                <a16:creationId xmlns:a16="http://schemas.microsoft.com/office/drawing/2014/main" id="{078F0251-22C4-86EB-8BBD-3BF029CE55E9}"/>
              </a:ext>
            </a:extLst>
          </p:cNvPr>
          <p:cNvSpPr>
            <a:spLocks noGrp="1"/>
          </p:cNvSpPr>
          <p:nvPr>
            <p:ph type="subTitle" idx="1"/>
          </p:nvPr>
        </p:nvSpPr>
        <p:spPr>
          <a:xfrm>
            <a:off x="833478" y="2385346"/>
            <a:ext cx="7272337" cy="2901694"/>
          </a:xfrm>
        </p:spPr>
        <p:txBody>
          <a:bodyPr/>
          <a:lstStyle/>
          <a:p>
            <a:pPr algn="l">
              <a:buFont typeface="Arial" panose="020B0604020202020204" pitchFamily="34" charset="0"/>
              <a:buChar char="•"/>
            </a:pPr>
            <a:r>
              <a:rPr lang="en-US" sz="1600" dirty="0"/>
              <a:t>Arizona has the 7</a:t>
            </a:r>
            <a:r>
              <a:rPr lang="en-US" sz="1600" baseline="30000" dirty="0"/>
              <a:t>th</a:t>
            </a:r>
            <a:r>
              <a:rPr lang="en-US" sz="1600" dirty="0"/>
              <a:t> highest number of UFO sightings in the USA. </a:t>
            </a:r>
          </a:p>
          <a:p>
            <a:pPr algn="l">
              <a:buFont typeface="Arial" panose="020B0604020202020204" pitchFamily="34" charset="0"/>
              <a:buChar char="•"/>
            </a:pPr>
            <a:r>
              <a:rPr lang="en-US" sz="1600" dirty="0"/>
              <a:t>UFO sightings are a huge draw to tourism in Arizona and we wanted to use a data science approach to find out more about where these sightings might occur in the future. </a:t>
            </a:r>
          </a:p>
          <a:p>
            <a:pPr algn="l">
              <a:buFont typeface="Arial" panose="020B0604020202020204" pitchFamily="34" charset="0"/>
              <a:buChar char="•"/>
            </a:pPr>
            <a:r>
              <a:rPr lang="en-US" sz="1600" dirty="0"/>
              <a:t>As residents of Arizona, we are interested in where the sightings occur and how they might be influenced by the population increase in Arizona over the last 20 years. </a:t>
            </a:r>
          </a:p>
          <a:p>
            <a:pPr algn="l">
              <a:buFont typeface="Arial" panose="020B0604020202020204" pitchFamily="34" charset="0"/>
              <a:buChar char="•"/>
            </a:pPr>
            <a:r>
              <a:rPr lang="en-US" sz="1600" dirty="0"/>
              <a:t>There are UFO Conferences held in Arizona because of the high rate of sightings and interest. </a:t>
            </a:r>
          </a:p>
          <a:p>
            <a:pPr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D878D1D-E110-8267-19BF-7A577E85DD43}"/>
              </a:ext>
            </a:extLst>
          </p:cNvPr>
          <p:cNvPicPr>
            <a:picLocks noChangeAspect="1"/>
          </p:cNvPicPr>
          <p:nvPr/>
        </p:nvPicPr>
        <p:blipFill>
          <a:blip r:embed="rId3"/>
          <a:stretch>
            <a:fillRect/>
          </a:stretch>
        </p:blipFill>
        <p:spPr>
          <a:xfrm>
            <a:off x="3021807" y="1092994"/>
            <a:ext cx="2260601" cy="1271588"/>
          </a:xfrm>
          <a:prstGeom prst="rect">
            <a:avLst/>
          </a:prstGeom>
        </p:spPr>
      </p:pic>
    </p:spTree>
    <p:extLst>
      <p:ext uri="{BB962C8B-B14F-4D97-AF65-F5344CB8AC3E}">
        <p14:creationId xmlns:p14="http://schemas.microsoft.com/office/powerpoint/2010/main" val="157292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23FBA0-B628-D770-3A32-40D2657B27AF}"/>
              </a:ext>
            </a:extLst>
          </p:cNvPr>
          <p:cNvSpPr>
            <a:spLocks noGrp="1"/>
          </p:cNvSpPr>
          <p:nvPr>
            <p:ph type="body" idx="1"/>
          </p:nvPr>
        </p:nvSpPr>
        <p:spPr>
          <a:xfrm>
            <a:off x="618825" y="989476"/>
            <a:ext cx="7867950" cy="2968162"/>
          </a:xfrm>
        </p:spPr>
        <p:txBody>
          <a:bodyPr/>
          <a:lstStyle/>
          <a:p>
            <a:r>
              <a:rPr lang="en-US" dirty="0"/>
              <a:t>Dataset </a:t>
            </a:r>
            <a:r>
              <a:rPr lang="en-US" dirty="0" err="1"/>
              <a:t>Souce</a:t>
            </a:r>
            <a:r>
              <a:rPr lang="en-US" dirty="0"/>
              <a:t>: Kaggle </a:t>
            </a:r>
          </a:p>
          <a:p>
            <a:pPr lvl="1"/>
            <a:r>
              <a:rPr lang="en-US" dirty="0">
                <a:hlinkClick r:id="rId2"/>
              </a:rPr>
              <a:t>https://www.kaggle.com/datasets/sadeghjalalian/ufo-sightings-in-usa</a:t>
            </a:r>
            <a:endParaRPr lang="en-US" dirty="0"/>
          </a:p>
          <a:p>
            <a:pPr lvl="1"/>
            <a:r>
              <a:rPr lang="en-US" dirty="0"/>
              <a:t>Data pulled from the National UFO Reporting Center (NUFORC)</a:t>
            </a:r>
          </a:p>
          <a:p>
            <a:r>
              <a:rPr lang="en-US" dirty="0"/>
              <a:t>This dataset contains the report content from the report itself including the time, location duration, and other attributes in both the raw form as it is recorded on the NUFORC site as well as a refined, standardized form that also contains </a:t>
            </a:r>
            <a:r>
              <a:rPr lang="en-US" dirty="0" err="1"/>
              <a:t>lat</a:t>
            </a:r>
            <a:r>
              <a:rPr lang="en-US" dirty="0"/>
              <a:t>/</a:t>
            </a:r>
            <a:r>
              <a:rPr lang="en-US" dirty="0" err="1"/>
              <a:t>lon</a:t>
            </a:r>
            <a:r>
              <a:rPr lang="en-US" dirty="0"/>
              <a:t> coordinates.</a:t>
            </a:r>
          </a:p>
        </p:txBody>
      </p:sp>
      <p:sp>
        <p:nvSpPr>
          <p:cNvPr id="3" name="Title 2">
            <a:extLst>
              <a:ext uri="{FF2B5EF4-FFF2-40B4-BE49-F238E27FC236}">
                <a16:creationId xmlns:a16="http://schemas.microsoft.com/office/drawing/2014/main" id="{F1EDEB4C-4C6C-609C-676F-F8EF52132FE1}"/>
              </a:ext>
            </a:extLst>
          </p:cNvPr>
          <p:cNvSpPr>
            <a:spLocks noGrp="1"/>
          </p:cNvSpPr>
          <p:nvPr>
            <p:ph type="ctrTitle"/>
          </p:nvPr>
        </p:nvSpPr>
        <p:spPr>
          <a:xfrm>
            <a:off x="618825" y="411675"/>
            <a:ext cx="7867950" cy="577800"/>
          </a:xfrm>
        </p:spPr>
        <p:txBody>
          <a:bodyPr/>
          <a:lstStyle/>
          <a:p>
            <a:r>
              <a:rPr lang="en-US" dirty="0"/>
              <a:t>UFO Sightings Dataset</a:t>
            </a:r>
          </a:p>
        </p:txBody>
      </p:sp>
    </p:spTree>
    <p:extLst>
      <p:ext uri="{BB962C8B-B14F-4D97-AF65-F5344CB8AC3E}">
        <p14:creationId xmlns:p14="http://schemas.microsoft.com/office/powerpoint/2010/main" val="2442471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C96607-1E1E-5768-8BD7-137A2BC1A5DB}"/>
              </a:ext>
            </a:extLst>
          </p:cNvPr>
          <p:cNvSpPr>
            <a:spLocks noGrp="1"/>
          </p:cNvSpPr>
          <p:nvPr>
            <p:ph type="body" idx="1"/>
          </p:nvPr>
        </p:nvSpPr>
        <p:spPr>
          <a:xfrm>
            <a:off x="618824" y="1071955"/>
            <a:ext cx="7375032" cy="3314307"/>
          </a:xfrm>
        </p:spPr>
        <p:txBody>
          <a:bodyPr/>
          <a:lstStyle/>
          <a:p>
            <a:r>
              <a:rPr lang="en-US" sz="1600" dirty="0"/>
              <a:t>City and Population Data Source: US Census Bureau: 	</a:t>
            </a:r>
            <a:r>
              <a:rPr lang="en-US" sz="1600" dirty="0">
                <a:hlinkClick r:id="rId2"/>
              </a:rPr>
              <a:t>https://data.census.gov/cedsci/</a:t>
            </a:r>
            <a:r>
              <a:rPr lang="en-US" sz="1600" dirty="0"/>
              <a:t> </a:t>
            </a:r>
          </a:p>
          <a:p>
            <a:pPr marL="114300" indent="0">
              <a:buNone/>
            </a:pPr>
            <a:endParaRPr lang="en-US" sz="1600" dirty="0"/>
          </a:p>
          <a:p>
            <a:r>
              <a:rPr lang="en-US" sz="1600" dirty="0"/>
              <a:t>World Population Review</a:t>
            </a:r>
          </a:p>
          <a:p>
            <a:pPr marL="114300" indent="0">
              <a:buNone/>
            </a:pPr>
            <a:r>
              <a:rPr lang="en-US" sz="1600" dirty="0"/>
              <a:t>	https://</a:t>
            </a:r>
            <a:r>
              <a:rPr lang="en-US" sz="1600" dirty="0" err="1"/>
              <a:t>worldpopulationreview.com</a:t>
            </a:r>
            <a:r>
              <a:rPr lang="en-US" sz="1600" dirty="0"/>
              <a:t>/</a:t>
            </a:r>
          </a:p>
          <a:p>
            <a:endParaRPr lang="en-US" sz="1600" dirty="0"/>
          </a:p>
          <a:p>
            <a:r>
              <a:rPr lang="en-US" sz="1600" dirty="0"/>
              <a:t>United States Census data was utilized to determine proper city naming conventions along with gathering population data for each year of the project scope (2000 to 2022) to allow us to analyze the growth of the cities in relationship to the number of sightings in each city.</a:t>
            </a:r>
          </a:p>
          <a:p>
            <a:endParaRPr lang="en-US" dirty="0"/>
          </a:p>
        </p:txBody>
      </p:sp>
      <p:sp>
        <p:nvSpPr>
          <p:cNvPr id="3" name="Title 2">
            <a:extLst>
              <a:ext uri="{FF2B5EF4-FFF2-40B4-BE49-F238E27FC236}">
                <a16:creationId xmlns:a16="http://schemas.microsoft.com/office/drawing/2014/main" id="{CD6FCCA9-D19B-0166-A6D2-FB8F3D305971}"/>
              </a:ext>
            </a:extLst>
          </p:cNvPr>
          <p:cNvSpPr>
            <a:spLocks noGrp="1"/>
          </p:cNvSpPr>
          <p:nvPr>
            <p:ph type="ctrTitle"/>
          </p:nvPr>
        </p:nvSpPr>
        <p:spPr>
          <a:xfrm>
            <a:off x="618824" y="411675"/>
            <a:ext cx="4417519" cy="577800"/>
          </a:xfrm>
        </p:spPr>
        <p:txBody>
          <a:bodyPr/>
          <a:lstStyle/>
          <a:p>
            <a:r>
              <a:rPr lang="en-US" dirty="0"/>
              <a:t>Additional Data Sources</a:t>
            </a:r>
          </a:p>
        </p:txBody>
      </p:sp>
    </p:spTree>
    <p:extLst>
      <p:ext uri="{BB962C8B-B14F-4D97-AF65-F5344CB8AC3E}">
        <p14:creationId xmlns:p14="http://schemas.microsoft.com/office/powerpoint/2010/main" val="3404698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27358A-E0CE-1366-C00A-DE24C82C1866}"/>
              </a:ext>
            </a:extLst>
          </p:cNvPr>
          <p:cNvSpPr>
            <a:spLocks noGrp="1"/>
          </p:cNvSpPr>
          <p:nvPr>
            <p:ph type="body" idx="1"/>
          </p:nvPr>
        </p:nvSpPr>
        <p:spPr>
          <a:xfrm>
            <a:off x="618824" y="1070312"/>
            <a:ext cx="7732219" cy="3565982"/>
          </a:xfrm>
        </p:spPr>
        <p:txBody>
          <a:bodyPr/>
          <a:lstStyle/>
          <a:p>
            <a:r>
              <a:rPr lang="en-US" dirty="0"/>
              <a:t>Do UFO sightings in Arizona increase at the same rate as the city’s population growth in the state of Arizona?</a:t>
            </a:r>
          </a:p>
        </p:txBody>
      </p:sp>
      <p:sp>
        <p:nvSpPr>
          <p:cNvPr id="3" name="Title 2">
            <a:extLst>
              <a:ext uri="{FF2B5EF4-FFF2-40B4-BE49-F238E27FC236}">
                <a16:creationId xmlns:a16="http://schemas.microsoft.com/office/drawing/2014/main" id="{D90ED557-1CF3-C4E1-23B4-F9BF085BD5F0}"/>
              </a:ext>
            </a:extLst>
          </p:cNvPr>
          <p:cNvSpPr>
            <a:spLocks noGrp="1"/>
          </p:cNvSpPr>
          <p:nvPr>
            <p:ph type="ctrTitle"/>
          </p:nvPr>
        </p:nvSpPr>
        <p:spPr/>
        <p:txBody>
          <a:bodyPr/>
          <a:lstStyle/>
          <a:p>
            <a:r>
              <a:rPr lang="en-US" dirty="0"/>
              <a:t>Project Questions:</a:t>
            </a:r>
          </a:p>
        </p:txBody>
      </p:sp>
    </p:spTree>
    <p:extLst>
      <p:ext uri="{BB962C8B-B14F-4D97-AF65-F5344CB8AC3E}">
        <p14:creationId xmlns:p14="http://schemas.microsoft.com/office/powerpoint/2010/main" val="3118435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27358A-E0CE-1366-C00A-DE24C82C1866}"/>
              </a:ext>
            </a:extLst>
          </p:cNvPr>
          <p:cNvSpPr>
            <a:spLocks noGrp="1"/>
          </p:cNvSpPr>
          <p:nvPr>
            <p:ph type="body" idx="1"/>
          </p:nvPr>
        </p:nvSpPr>
        <p:spPr>
          <a:xfrm>
            <a:off x="618825" y="989475"/>
            <a:ext cx="7732219" cy="3565982"/>
          </a:xfrm>
        </p:spPr>
        <p:txBody>
          <a:bodyPr/>
          <a:lstStyle/>
          <a:p>
            <a:r>
              <a:rPr lang="en-US" dirty="0"/>
              <a:t>Dataset ETL/ERD: </a:t>
            </a:r>
          </a:p>
          <a:p>
            <a:pPr lvl="1">
              <a:lnSpc>
                <a:spcPct val="100000"/>
              </a:lnSpc>
              <a:spcBef>
                <a:spcPts val="0"/>
              </a:spcBef>
            </a:pPr>
            <a:r>
              <a:rPr lang="en-US" dirty="0"/>
              <a:t>Python and </a:t>
            </a:r>
            <a:r>
              <a:rPr lang="en-US" dirty="0" err="1"/>
              <a:t>Jupyter</a:t>
            </a:r>
            <a:r>
              <a:rPr lang="en-US" dirty="0"/>
              <a:t> Notebook</a:t>
            </a:r>
          </a:p>
          <a:p>
            <a:r>
              <a:rPr lang="en-US" dirty="0"/>
              <a:t>Machine Learning Model: </a:t>
            </a:r>
          </a:p>
          <a:p>
            <a:pPr lvl="1">
              <a:spcBef>
                <a:spcPts val="0"/>
              </a:spcBef>
            </a:pPr>
            <a:r>
              <a:rPr lang="en-US" dirty="0"/>
              <a:t>Google </a:t>
            </a:r>
            <a:r>
              <a:rPr lang="en-US" dirty="0" err="1"/>
              <a:t>Colab</a:t>
            </a:r>
            <a:r>
              <a:rPr lang="en-US" dirty="0"/>
              <a:t> – </a:t>
            </a:r>
            <a:r>
              <a:rPr lang="en-US" dirty="0" err="1"/>
              <a:t>PySpark</a:t>
            </a:r>
            <a:endParaRPr lang="en-US" dirty="0"/>
          </a:p>
          <a:p>
            <a:pPr lvl="1">
              <a:spcBef>
                <a:spcPts val="0"/>
              </a:spcBef>
            </a:pPr>
            <a:r>
              <a:rPr lang="en-US" dirty="0"/>
              <a:t>Pandas</a:t>
            </a:r>
          </a:p>
          <a:p>
            <a:pPr lvl="1">
              <a:spcBef>
                <a:spcPts val="0"/>
              </a:spcBef>
            </a:pPr>
            <a:r>
              <a:rPr lang="en-US" dirty="0" err="1"/>
              <a:t>SKLearn</a:t>
            </a:r>
            <a:r>
              <a:rPr lang="en-US" dirty="0"/>
              <a:t> Cluster</a:t>
            </a:r>
          </a:p>
          <a:p>
            <a:pPr lvl="1">
              <a:spcBef>
                <a:spcPts val="0"/>
              </a:spcBef>
            </a:pPr>
            <a:r>
              <a:rPr lang="en-US" dirty="0" err="1"/>
              <a:t>Plotly</a:t>
            </a:r>
            <a:endParaRPr lang="en-US" dirty="0"/>
          </a:p>
          <a:p>
            <a:pPr lvl="1">
              <a:spcBef>
                <a:spcPts val="0"/>
              </a:spcBef>
            </a:pPr>
            <a:r>
              <a:rPr lang="en-US" dirty="0"/>
              <a:t>Matplotlib</a:t>
            </a:r>
          </a:p>
          <a:p>
            <a:pPr lvl="1">
              <a:spcBef>
                <a:spcPts val="0"/>
              </a:spcBef>
            </a:pPr>
            <a:r>
              <a:rPr lang="en-US" dirty="0"/>
              <a:t>HV Plot</a:t>
            </a:r>
          </a:p>
          <a:p>
            <a:r>
              <a:rPr lang="en-US" dirty="0"/>
              <a:t>Database Creation</a:t>
            </a:r>
          </a:p>
          <a:p>
            <a:pPr lvl="1">
              <a:spcBef>
                <a:spcPts val="0"/>
              </a:spcBef>
            </a:pPr>
            <a:r>
              <a:rPr lang="en-US" dirty="0" err="1"/>
              <a:t>PGAdmin</a:t>
            </a:r>
            <a:r>
              <a:rPr lang="en-US" dirty="0"/>
              <a:t>: Creating tables and joining tables</a:t>
            </a:r>
          </a:p>
          <a:p>
            <a:pPr lvl="1">
              <a:spcBef>
                <a:spcPts val="0"/>
              </a:spcBef>
            </a:pPr>
            <a:r>
              <a:rPr lang="en-US" dirty="0"/>
              <a:t>SQL Alchemy: Connection String to Python</a:t>
            </a:r>
          </a:p>
          <a:p>
            <a:pPr lvl="1">
              <a:spcBef>
                <a:spcPts val="0"/>
              </a:spcBef>
            </a:pPr>
            <a:r>
              <a:rPr lang="en-US" dirty="0" err="1"/>
              <a:t>QuickDBA</a:t>
            </a:r>
            <a:r>
              <a:rPr lang="en-US" dirty="0"/>
              <a:t>: ERD Creation</a:t>
            </a:r>
          </a:p>
          <a:p>
            <a:r>
              <a:rPr lang="en-US" dirty="0"/>
              <a:t>Data Visualization</a:t>
            </a:r>
          </a:p>
          <a:p>
            <a:pPr lvl="1">
              <a:lnSpc>
                <a:spcPct val="100000"/>
              </a:lnSpc>
              <a:spcBef>
                <a:spcPts val="0"/>
              </a:spcBef>
            </a:pPr>
            <a:r>
              <a:rPr lang="en-US" dirty="0"/>
              <a:t>Power BI</a:t>
            </a:r>
          </a:p>
        </p:txBody>
      </p:sp>
      <p:sp>
        <p:nvSpPr>
          <p:cNvPr id="3" name="Title 2">
            <a:extLst>
              <a:ext uri="{FF2B5EF4-FFF2-40B4-BE49-F238E27FC236}">
                <a16:creationId xmlns:a16="http://schemas.microsoft.com/office/drawing/2014/main" id="{D90ED557-1CF3-C4E1-23B4-F9BF085BD5F0}"/>
              </a:ext>
            </a:extLst>
          </p:cNvPr>
          <p:cNvSpPr>
            <a:spLocks noGrp="1"/>
          </p:cNvSpPr>
          <p:nvPr>
            <p:ph type="ctrTitle"/>
          </p:nvPr>
        </p:nvSpPr>
        <p:spPr/>
        <p:txBody>
          <a:bodyPr/>
          <a:lstStyle/>
          <a:p>
            <a:r>
              <a:rPr lang="en-US" dirty="0"/>
              <a:t>Technology Used:</a:t>
            </a:r>
          </a:p>
        </p:txBody>
      </p:sp>
    </p:spTree>
    <p:extLst>
      <p:ext uri="{BB962C8B-B14F-4D97-AF65-F5344CB8AC3E}">
        <p14:creationId xmlns:p14="http://schemas.microsoft.com/office/powerpoint/2010/main" val="3932817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38AB74-E149-05E1-7EC6-04480757AA64}"/>
              </a:ext>
            </a:extLst>
          </p:cNvPr>
          <p:cNvSpPr>
            <a:spLocks noGrp="1"/>
          </p:cNvSpPr>
          <p:nvPr>
            <p:ph type="body" idx="1"/>
          </p:nvPr>
        </p:nvSpPr>
        <p:spPr>
          <a:xfrm>
            <a:off x="446855" y="932325"/>
            <a:ext cx="8089925" cy="3561093"/>
          </a:xfrm>
        </p:spPr>
        <p:txBody>
          <a:bodyPr/>
          <a:lstStyle/>
          <a:p>
            <a:endParaRPr lang="en-US" dirty="0"/>
          </a:p>
        </p:txBody>
      </p:sp>
      <p:sp>
        <p:nvSpPr>
          <p:cNvPr id="3" name="Title 2">
            <a:extLst>
              <a:ext uri="{FF2B5EF4-FFF2-40B4-BE49-F238E27FC236}">
                <a16:creationId xmlns:a16="http://schemas.microsoft.com/office/drawing/2014/main" id="{BF15AF7D-8DB2-E646-912C-C80B941C807B}"/>
              </a:ext>
            </a:extLst>
          </p:cNvPr>
          <p:cNvSpPr>
            <a:spLocks noGrp="1"/>
          </p:cNvSpPr>
          <p:nvPr>
            <p:ph type="ctrTitle"/>
          </p:nvPr>
        </p:nvSpPr>
        <p:spPr>
          <a:xfrm>
            <a:off x="346843" y="354526"/>
            <a:ext cx="7254107" cy="577800"/>
          </a:xfrm>
        </p:spPr>
        <p:txBody>
          <a:bodyPr/>
          <a:lstStyle/>
          <a:p>
            <a:r>
              <a:rPr lang="en-US" dirty="0"/>
              <a:t>Exploratory Data Analysis (ERD) - Connie</a:t>
            </a:r>
          </a:p>
        </p:txBody>
      </p:sp>
    </p:spTree>
    <p:extLst>
      <p:ext uri="{BB962C8B-B14F-4D97-AF65-F5344CB8AC3E}">
        <p14:creationId xmlns:p14="http://schemas.microsoft.com/office/powerpoint/2010/main" val="3007988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80CADE-F326-3EDF-6D77-52F406320514}"/>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C27D9418-E84C-BAC2-06A7-6A289F8DC17A}"/>
              </a:ext>
            </a:extLst>
          </p:cNvPr>
          <p:cNvSpPr>
            <a:spLocks noGrp="1"/>
          </p:cNvSpPr>
          <p:nvPr>
            <p:ph type="ctrTitle"/>
          </p:nvPr>
        </p:nvSpPr>
        <p:spPr>
          <a:xfrm>
            <a:off x="618824" y="411675"/>
            <a:ext cx="5496225" cy="577800"/>
          </a:xfrm>
        </p:spPr>
        <p:txBody>
          <a:bodyPr/>
          <a:lstStyle/>
          <a:p>
            <a:r>
              <a:rPr lang="en-US" dirty="0"/>
              <a:t>Machine Learning Model – Angelica</a:t>
            </a:r>
          </a:p>
        </p:txBody>
      </p:sp>
    </p:spTree>
    <p:extLst>
      <p:ext uri="{BB962C8B-B14F-4D97-AF65-F5344CB8AC3E}">
        <p14:creationId xmlns:p14="http://schemas.microsoft.com/office/powerpoint/2010/main" val="1903034872"/>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488</Words>
  <Application>Microsoft Macintosh PowerPoint</Application>
  <PresentationFormat>On-screen Show (16:9)</PresentationFormat>
  <Paragraphs>56</Paragraphs>
  <Slides>15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Fira Sans Condensed Medium</vt:lpstr>
      <vt:lpstr>Share Tech</vt:lpstr>
      <vt:lpstr>Arial</vt:lpstr>
      <vt:lpstr>Maven Pro</vt:lpstr>
      <vt:lpstr>Fira Sans Extra Condensed Medium</vt:lpstr>
      <vt:lpstr>Advent Pro SemiBold</vt:lpstr>
      <vt:lpstr>Livvic Light</vt:lpstr>
      <vt:lpstr>Nunito Light</vt:lpstr>
      <vt:lpstr>Data Science Consulting by Slidesgo</vt:lpstr>
      <vt:lpstr>UFO Sightings in Arizona</vt:lpstr>
      <vt:lpstr>Team Members</vt:lpstr>
      <vt:lpstr>UFO Sightings in Arizona</vt:lpstr>
      <vt:lpstr>UFO Sightings Dataset</vt:lpstr>
      <vt:lpstr>Additional Data Sources</vt:lpstr>
      <vt:lpstr>Project Questions:</vt:lpstr>
      <vt:lpstr>Technology Used:</vt:lpstr>
      <vt:lpstr>Exploratory Data Analysis (ERD) - Connie</vt:lpstr>
      <vt:lpstr>Machine Learning Model – Angelica</vt:lpstr>
      <vt:lpstr>SQL Database Creation - Katie</vt:lpstr>
      <vt:lpstr>Data Visualization - Jordan</vt:lpstr>
      <vt:lpstr>Recommendations for Future Analysis</vt:lpstr>
      <vt:lpstr>Project Debrief – Lessons Learned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UFO Sightings in Arizona</dc:title>
  <cp:lastModifiedBy>Katie Oestreich</cp:lastModifiedBy>
  <cp:revision>5</cp:revision>
  <dcterms:modified xsi:type="dcterms:W3CDTF">2022-11-06T22:11:41Z</dcterms:modified>
</cp:coreProperties>
</file>