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9"/>
  </p:notesMasterIdLst>
  <p:sldIdLst>
    <p:sldId id="285" r:id="rId2"/>
    <p:sldId id="286" r:id="rId3"/>
    <p:sldId id="287" r:id="rId4"/>
    <p:sldId id="282" r:id="rId5"/>
    <p:sldId id="259" r:id="rId6"/>
    <p:sldId id="263" r:id="rId7"/>
    <p:sldId id="260" r:id="rId8"/>
    <p:sldId id="276" r:id="rId9"/>
    <p:sldId id="264" r:id="rId10"/>
    <p:sldId id="281" r:id="rId11"/>
    <p:sldId id="271" r:id="rId12"/>
    <p:sldId id="265" r:id="rId13"/>
    <p:sldId id="289" r:id="rId14"/>
    <p:sldId id="288" r:id="rId15"/>
    <p:sldId id="267" r:id="rId16"/>
    <p:sldId id="268" r:id="rId17"/>
    <p:sldId id="269" r:id="rId18"/>
  </p:sldIdLst>
  <p:sldSz cx="9144000" cy="5143500" type="screen16x9"/>
  <p:notesSz cx="6858000" cy="9144000"/>
  <p:embeddedFontLst>
    <p:embeddedFont>
      <p:font typeface="Advent Pro SemiBold" panose="020B0604020202020204" charset="0"/>
      <p:regular r:id="rId20"/>
      <p:bold r:id="rId21"/>
    </p:embeddedFont>
    <p:embeddedFont>
      <p:font typeface="Fira Sans Condensed Medium" panose="020B0603050000020004" pitchFamily="3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Livvic Light" pitchFamily="2" charset="0"/>
      <p:regular r:id="rId30"/>
      <p:italic r:id="rId31"/>
    </p:embeddedFont>
    <p:embeddedFont>
      <p:font typeface="Maven Pro" panose="020B0604020202020204" charset="0"/>
      <p:regular r:id="rId32"/>
      <p:bold r:id="rId33"/>
    </p:embeddedFont>
    <p:embeddedFont>
      <p:font typeface="Nunito Light" pitchFamily="2" charset="0"/>
      <p:regular r:id="rId34"/>
      <p:italic r:id="rId35"/>
    </p:embeddedFont>
    <p:embeddedFont>
      <p:font typeface="Share Tech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71C51-AA68-41D3-B2B3-811375559311}" v="11" dt="2022-11-10T03:32:38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242" autoAdjust="0"/>
  </p:normalViewPr>
  <p:slideViewPr>
    <p:cSldViewPr snapToGrid="0">
      <p:cViewPr varScale="1">
        <p:scale>
          <a:sx n="142" d="100"/>
          <a:sy n="142" d="100"/>
        </p:scale>
        <p:origin x="87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son, Jordan" userId="b4efd516-6fee-4b6a-b6c9-b50e0501f93d" providerId="ADAL" clId="{774B05F1-72D7-484D-BA10-1816629E621B}"/>
    <pc:docChg chg="modSld">
      <pc:chgData name="Peterson, Jordan" userId="b4efd516-6fee-4b6a-b6c9-b50e0501f93d" providerId="ADAL" clId="{774B05F1-72D7-484D-BA10-1816629E621B}" dt="2022-11-11T01:45:01.403" v="0" actId="1076"/>
      <pc:docMkLst>
        <pc:docMk/>
      </pc:docMkLst>
      <pc:sldChg chg="modSp mod">
        <pc:chgData name="Peterson, Jordan" userId="b4efd516-6fee-4b6a-b6c9-b50e0501f93d" providerId="ADAL" clId="{774B05F1-72D7-484D-BA10-1816629E621B}" dt="2022-11-11T01:45:01.403" v="0" actId="1076"/>
        <pc:sldMkLst>
          <pc:docMk/>
          <pc:sldMk cId="0" sldId="285"/>
        </pc:sldMkLst>
        <pc:picChg chg="mod">
          <ac:chgData name="Peterson, Jordan" userId="b4efd516-6fee-4b6a-b6c9-b50e0501f93d" providerId="ADAL" clId="{774B05F1-72D7-484D-BA10-1816629E621B}" dt="2022-11-11T01:45:01.403" v="0" actId="1076"/>
          <ac:picMkLst>
            <pc:docMk/>
            <pc:sldMk cId="0" sldId="285"/>
            <ac:picMk id="3" creationId="{1E7AD798-90A6-F878-D336-323B29089C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0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474810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bg1"/>
                </a:solidFill>
                <a:latin typeface="Maven Pro" panose="020B0604020202020204" charset="0"/>
                <a:ea typeface="Malgun Gothic" panose="020B0503020000020004" pitchFamily="34" charset="-127"/>
              </a:rPr>
              <a:t>Conclusive Summary: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Maven Pro" panose="020B0604020202020204" charset="0"/>
                <a:ea typeface="Malgun Gothic" panose="020B0503020000020004" pitchFamily="34" charset="-127"/>
              </a:rPr>
              <a:t>Data selection entails making good choices about which data will be used. Consider what data is available, what data is missing, and what data can be removed.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Maven Pro" panose="020B0604020202020204" charset="0"/>
                <a:ea typeface="Malgun Gothic" panose="020B0503020000020004" pitchFamily="34" charset="-127"/>
              </a:rPr>
              <a:t>Data processing involves organizing the data by formatting, cleaning, and sampling it. In the UFO dataset the cities names had numerous misspellings.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Maven Pro" panose="020B0604020202020204" charset="0"/>
                <a:ea typeface="Malgun Gothic" panose="020B0503020000020004" pitchFamily="34" charset="-127"/>
              </a:rPr>
              <a:t>Data transformation entailed loading csv files into python and processed so it could be exported to be used in analysis.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6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SQL Database Creation: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The SQL database was a local copy for the purposes of this project – in a real world application,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Amazon Web Services (AWS) could be used to host the database remotely which then all members of a team or group would connect to it via AWS.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5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>
            <a:spLocks noGrp="1"/>
          </p:cNvSpPr>
          <p:nvPr>
            <p:ph type="ctrTitle"/>
          </p:nvPr>
        </p:nvSpPr>
        <p:spPr>
          <a:xfrm>
            <a:off x="1307500" y="859481"/>
            <a:ext cx="6672300" cy="9125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UFO Sightings in Arizona</a:t>
            </a:r>
            <a:endParaRPr dirty="0"/>
          </a:p>
        </p:txBody>
      </p:sp>
      <p:sp>
        <p:nvSpPr>
          <p:cNvPr id="431" name="Google Shape;431;p23"/>
          <p:cNvSpPr txBox="1">
            <a:spLocks noGrp="1"/>
          </p:cNvSpPr>
          <p:nvPr>
            <p:ph type="subTitle" idx="1"/>
          </p:nvPr>
        </p:nvSpPr>
        <p:spPr>
          <a:xfrm>
            <a:off x="2924250" y="4129774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1 Final Project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AD798-90A6-F878-D336-323B29089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550" y="1772075"/>
            <a:ext cx="3898900" cy="2193131"/>
          </a:xfrm>
          <a:prstGeom prst="rect">
            <a:avLst/>
          </a:prstGeom>
          <a:ln w="38100" cap="sq">
            <a:solidFill>
              <a:schemeClr val="bg1">
                <a:lumMod val="9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80CADE-F326-3EDF-6D77-52F406320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7254" y="972500"/>
            <a:ext cx="3722583" cy="2552084"/>
          </a:xfrm>
        </p:spPr>
        <p:txBody>
          <a:bodyPr/>
          <a:lstStyle/>
          <a:p>
            <a:pPr marL="152400" indent="0">
              <a:buNone/>
            </a:pPr>
            <a:r>
              <a:rPr lang="en-US" sz="1400" b="1" dirty="0"/>
              <a:t>“Do the UFO sightings increase or decrease based on a city’s population?”</a:t>
            </a:r>
          </a:p>
          <a:p>
            <a:pPr marL="152400" indent="0">
              <a:buNone/>
            </a:pPr>
            <a:endParaRPr lang="en-US" sz="500" dirty="0"/>
          </a:p>
          <a:p>
            <a:pPr marL="152400" indent="0">
              <a:buNone/>
            </a:pPr>
            <a:r>
              <a:rPr lang="en-US" sz="1200" dirty="0"/>
              <a:t>The 3D-Cluster model supports our hypothesis:</a:t>
            </a:r>
          </a:p>
          <a:p>
            <a:pPr marL="152400" indent="0">
              <a:buNone/>
            </a:pPr>
            <a:r>
              <a:rPr lang="en-US" sz="1200" dirty="0"/>
              <a:t>Cities with larger populations have more sightings throughout a given year.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D9418-E84C-BAC2-06A7-6A289F8DC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58" y="411675"/>
            <a:ext cx="5496225" cy="577800"/>
          </a:xfrm>
        </p:spPr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C4E2EE49-822A-FCCB-D25C-06D18C14B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2" t="6607" r="17740" b="9236"/>
          <a:stretch/>
        </p:blipFill>
        <p:spPr>
          <a:xfrm>
            <a:off x="637505" y="1065335"/>
            <a:ext cx="4129139" cy="2401958"/>
          </a:xfrm>
          <a:prstGeom prst="rect">
            <a:avLst/>
          </a:prstGeom>
          <a:ln w="38100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741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80CADE-F326-3EDF-6D77-52F406320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4712" y="1029641"/>
            <a:ext cx="3734753" cy="19943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We performed K-Means Clustering to determine the optimal number of clusters to test our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Based on our ML unsupervised model, our elbow curve is around the 3 mark. </a:t>
            </a:r>
          </a:p>
          <a:p>
            <a:pPr marL="152400" indent="0">
              <a:buNone/>
            </a:pPr>
            <a:r>
              <a:rPr lang="en-US" sz="1200" dirty="0"/>
              <a:t>       K=3 meaning 3 clusters would be best.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D9418-E84C-BAC2-06A7-6A289F8DC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5496225" cy="577800"/>
          </a:xfrm>
        </p:spPr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AC2CE6D-F8DE-DA8A-7286-C9C294B56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68" y="989475"/>
            <a:ext cx="3311783" cy="3037666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951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948A68-E918-FEF0-9B38-19762FB38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2"/>
            <a:ext cx="9144000" cy="511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8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4A9E3-809E-8031-286C-91E0AA1E1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" b="856"/>
          <a:stretch/>
        </p:blipFill>
        <p:spPr>
          <a:xfrm>
            <a:off x="67088" y="75063"/>
            <a:ext cx="9009823" cy="49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8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7358A-E0CE-1366-C00A-DE24C82C1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1663" y="747301"/>
            <a:ext cx="5632014" cy="1406411"/>
          </a:xfrm>
        </p:spPr>
        <p:txBody>
          <a:bodyPr/>
          <a:lstStyle/>
          <a:p>
            <a:pPr marL="152400" indent="0" algn="r">
              <a:buNone/>
            </a:pPr>
            <a:r>
              <a:rPr lang="en-US" sz="2000" i="1" dirty="0"/>
              <a:t>“Do UFO sightings in Arizona increase at the same rate as the city’s population growth in the state of Arizona?”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0ED557-1CF3-C4E1-23B4-F9BF085BD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844" y="2425847"/>
            <a:ext cx="3599717" cy="979345"/>
          </a:xfrm>
        </p:spPr>
        <p:txBody>
          <a:bodyPr/>
          <a:lstStyle/>
          <a:p>
            <a:r>
              <a:rPr lang="en-US" sz="6000" dirty="0"/>
              <a:t>Conclusion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85D4DF-DBCC-339A-AE5C-C55F2282A459}"/>
              </a:ext>
            </a:extLst>
          </p:cNvPr>
          <p:cNvCxnSpPr>
            <a:cxnSpLocks/>
          </p:cNvCxnSpPr>
          <p:nvPr/>
        </p:nvCxnSpPr>
        <p:spPr>
          <a:xfrm>
            <a:off x="392217" y="2153714"/>
            <a:ext cx="83595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>
            <a:extLst>
              <a:ext uri="{FF2B5EF4-FFF2-40B4-BE49-F238E27FC236}">
                <a16:creationId xmlns:a16="http://schemas.microsoft.com/office/drawing/2014/main" id="{A2E8F94F-B270-3592-F37E-3D02A28EAD7D}"/>
              </a:ext>
            </a:extLst>
          </p:cNvPr>
          <p:cNvSpPr txBox="1">
            <a:spLocks/>
          </p:cNvSpPr>
          <p:nvPr/>
        </p:nvSpPr>
        <p:spPr>
          <a:xfrm>
            <a:off x="-250648" y="597996"/>
            <a:ext cx="3954664" cy="97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-US" sz="6000" dirty="0"/>
              <a:t>Question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4A168FF-8F0A-BDF4-93DB-3678EB70327A}"/>
              </a:ext>
            </a:extLst>
          </p:cNvPr>
          <p:cNvSpPr txBox="1">
            <a:spLocks/>
          </p:cNvSpPr>
          <p:nvPr/>
        </p:nvSpPr>
        <p:spPr>
          <a:xfrm>
            <a:off x="3280613" y="2571750"/>
            <a:ext cx="5632014" cy="196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r">
              <a:buFont typeface="Maven Pro"/>
              <a:buNone/>
            </a:pPr>
            <a:r>
              <a:rPr lang="en-US" sz="2000" dirty="0"/>
              <a:t>No, the volume of reported UFO Sightings does not increase at the same rate as Population Growth.</a:t>
            </a:r>
          </a:p>
          <a:p>
            <a:pPr marL="152400" indent="0" algn="r">
              <a:buFont typeface="Maven Pro"/>
              <a:buNone/>
            </a:pPr>
            <a:r>
              <a:rPr lang="en-US" sz="2000" dirty="0"/>
              <a:t>…However, UFO Sightings do occur more frequently in cities with higher populations.    </a:t>
            </a:r>
          </a:p>
        </p:txBody>
      </p:sp>
    </p:spTree>
    <p:extLst>
      <p:ext uri="{BB962C8B-B14F-4D97-AF65-F5344CB8AC3E}">
        <p14:creationId xmlns:p14="http://schemas.microsoft.com/office/powerpoint/2010/main" val="339522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99BD7B-25D4-E8B4-9B83-AAA654AA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105" y="876334"/>
            <a:ext cx="6123887" cy="39100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/>
              <a:t>Deeper Analysis on States that indicates what time of year &amp; day UFO Sightings may occur, based on climate or Weather Patterns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UFO Sighting characteristics by Country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How Economic variables &amp; Pandemics, affect volume of Sightings</a:t>
            </a:r>
          </a:p>
          <a:p>
            <a:r>
              <a:rPr lang="en-US" sz="1400" dirty="0"/>
              <a:t>National UFO Reporting Center Recommendations: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Less free form answers – more drop down options to reduce the amount of non-sense data or variability in the data. 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Sighting Validation – new column or area of data where NUFORC can add their feedback that either approves or denies the sightings. Currently it is listed in the comment box. </a:t>
            </a:r>
          </a:p>
          <a:p>
            <a:r>
              <a:rPr lang="en-US" sz="1400" dirty="0"/>
              <a:t>Additional Datasets to include: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Locations of Government Testing Sites, Military Bases and other business locations that might effect the data.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Weather Patterns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Satellite &amp; Missile launch Schedule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8672B0-6614-5709-0D3A-EC8192DAA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357083"/>
            <a:ext cx="5946281" cy="577800"/>
          </a:xfrm>
        </p:spPr>
        <p:txBody>
          <a:bodyPr/>
          <a:lstStyle/>
          <a:p>
            <a:r>
              <a:rPr lang="en-US" dirty="0"/>
              <a:t>Recommendations for Future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C7790-B501-F9F5-7F13-C1B8A677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219" y="2261568"/>
            <a:ext cx="2331591" cy="2346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53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F93862-50BF-387D-89F2-EB6E78FD4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411675"/>
            <a:ext cx="5360494" cy="577800"/>
          </a:xfrm>
        </p:spPr>
        <p:txBody>
          <a:bodyPr/>
          <a:lstStyle/>
          <a:p>
            <a:r>
              <a:rPr lang="en-US" dirty="0"/>
              <a:t>Project Debrief – Lessons Learned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52FF907-D847-43F5-8EAA-717D61D473ED}"/>
              </a:ext>
            </a:extLst>
          </p:cNvPr>
          <p:cNvSpPr txBox="1">
            <a:spLocks/>
          </p:cNvSpPr>
          <p:nvPr/>
        </p:nvSpPr>
        <p:spPr>
          <a:xfrm>
            <a:off x="680887" y="989476"/>
            <a:ext cx="7782225" cy="357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Select a dataset that has less free form data fields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More conclusive results with machine learning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Fully understand the Frequency &amp; Accuracy of the Organization’s Auditing Process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When did this Auditing Process Begin?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Does everyone Audit with the Same Method? 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numerous ways that city &amp; town data can be aggregated – Not all sources go down to the same level of detail or use the same names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EXAMPLES: 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Pinetop-Lakeside vs. Pinetop &amp; Lakeside separately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Sightings in National Forests (no population)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7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D395C6-538A-7D0F-F2A0-68B6F269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378" y="2057400"/>
            <a:ext cx="5313527" cy="801944"/>
          </a:xfrm>
        </p:spPr>
        <p:txBody>
          <a:bodyPr/>
          <a:lstStyle/>
          <a:p>
            <a:pPr algn="ctr"/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8964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FE4CC2-9375-1D58-99A9-479840BC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30" y="1163180"/>
            <a:ext cx="4896669" cy="3130213"/>
          </a:xfrm>
        </p:spPr>
        <p:txBody>
          <a:bodyPr/>
          <a:lstStyle/>
          <a:p>
            <a:r>
              <a:rPr lang="en-US" dirty="0"/>
              <a:t>Connie Aceves</a:t>
            </a:r>
          </a:p>
          <a:p>
            <a:r>
              <a:rPr lang="en-US" dirty="0"/>
              <a:t>Angelica Rosario</a:t>
            </a:r>
          </a:p>
          <a:p>
            <a:r>
              <a:rPr lang="en-US" dirty="0"/>
              <a:t>Jordan Peterson</a:t>
            </a:r>
          </a:p>
          <a:p>
            <a:r>
              <a:rPr lang="en-US" dirty="0"/>
              <a:t>Katie Bernstein – </a:t>
            </a:r>
            <a:r>
              <a:rPr lang="en-US" i="1" dirty="0"/>
              <a:t>UFO Extraordinaire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13C97E-324C-4209-A51C-59B8E6216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52858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342896-F686-F414-DE95-0E2DF7BB777C}"/>
              </a:ext>
            </a:extLst>
          </p:cNvPr>
          <p:cNvSpPr/>
          <p:nvPr/>
        </p:nvSpPr>
        <p:spPr>
          <a:xfrm>
            <a:off x="699247" y="1116107"/>
            <a:ext cx="7321924" cy="1889312"/>
          </a:xfrm>
          <a:prstGeom prst="rect">
            <a:avLst/>
          </a:prstGeom>
          <a:solidFill>
            <a:srgbClr val="002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AF254-1297-6B62-8460-066DBC2C9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532" y="186553"/>
            <a:ext cx="6519782" cy="843262"/>
          </a:xfrm>
        </p:spPr>
        <p:txBody>
          <a:bodyPr/>
          <a:lstStyle/>
          <a:p>
            <a:pPr algn="l"/>
            <a:r>
              <a:rPr lang="en-US" sz="3000" dirty="0"/>
              <a:t>UFO Sightings in Arizona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F0251-22C4-86EB-8BBD-3BF029CE5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53" y="1029815"/>
            <a:ext cx="7678272" cy="2663429"/>
          </a:xfrm>
        </p:spPr>
        <p:txBody>
          <a:bodyPr/>
          <a:lstStyle/>
          <a:p>
            <a:pPr algn="l"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600" dirty="0"/>
              <a:t>Arizona has the </a:t>
            </a:r>
            <a:r>
              <a:rPr lang="en-US" sz="1600" b="1" dirty="0"/>
              <a:t>7</a:t>
            </a:r>
            <a:r>
              <a:rPr lang="en-US" sz="1600" b="1" baseline="30000" dirty="0"/>
              <a:t>th</a:t>
            </a:r>
            <a:r>
              <a:rPr lang="en-US" sz="1600" dirty="0"/>
              <a:t> highest number of UFO sightings in the USA </a:t>
            </a:r>
          </a:p>
          <a:p>
            <a:pPr algn="l"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600" dirty="0"/>
              <a:t>UFO sightings are a large contributor to Arizona tourism </a:t>
            </a:r>
          </a:p>
          <a:p>
            <a:pPr algn="l"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600" dirty="0"/>
              <a:t>UFO Conferences are held in Arizona because of the high rate of sightings and interest. </a:t>
            </a:r>
          </a:p>
          <a:p>
            <a:pPr algn="l">
              <a:buClr>
                <a:schemeClr val="bg1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1600" dirty="0"/>
              <a:t>As residents of Arizona, we were interested in learning more about the data </a:t>
            </a:r>
          </a:p>
          <a:p>
            <a:pPr lvl="1">
              <a:buClr>
                <a:schemeClr val="bg1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Where the sightings occur </a:t>
            </a:r>
          </a:p>
          <a:p>
            <a:pPr lvl="1">
              <a:buClr>
                <a:schemeClr val="bg1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How the volume of sightings might be influenced by the population increase in Arizona over the last 20 years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78D1D-E110-8267-19BF-7A577E85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866" y="3052282"/>
            <a:ext cx="2260601" cy="1271588"/>
          </a:xfrm>
          <a:prstGeom prst="rect">
            <a:avLst/>
          </a:prstGeom>
          <a:ln w="38100" cap="sq">
            <a:solidFill>
              <a:schemeClr val="bg1">
                <a:lumMod val="9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14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21924A-70F9-B27D-E750-67329D951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580" y="1106152"/>
            <a:ext cx="7020840" cy="577800"/>
          </a:xfrm>
        </p:spPr>
        <p:txBody>
          <a:bodyPr/>
          <a:lstStyle/>
          <a:p>
            <a:pPr algn="ctr"/>
            <a:r>
              <a:rPr lang="en-US" dirty="0"/>
              <a:t>Progression of the Ultimate “Question”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66B3948-5DBF-A763-6731-861ABC4C6D0E}"/>
              </a:ext>
            </a:extLst>
          </p:cNvPr>
          <p:cNvSpPr/>
          <p:nvPr/>
        </p:nvSpPr>
        <p:spPr>
          <a:xfrm>
            <a:off x="1062932" y="1797411"/>
            <a:ext cx="3070225" cy="918232"/>
          </a:xfrm>
          <a:prstGeom prst="chevron">
            <a:avLst>
              <a:gd name="adj" fmla="val 333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“Where will the next UFO Sighting occur?”</a:t>
            </a:r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EBC223F9-D1BD-D83D-2D26-053D602B7F49}"/>
              </a:ext>
            </a:extLst>
          </p:cNvPr>
          <p:cNvSpPr/>
          <p:nvPr/>
        </p:nvSpPr>
        <p:spPr>
          <a:xfrm>
            <a:off x="4534680" y="1783486"/>
            <a:ext cx="3318947" cy="992499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has no Pattern; </a:t>
            </a:r>
          </a:p>
          <a:p>
            <a:pPr algn="ctr"/>
            <a:r>
              <a:rPr lang="en-US" sz="1200" dirty="0"/>
              <a:t>Too many errors &amp; </a:t>
            </a:r>
          </a:p>
          <a:p>
            <a:pPr algn="ctr"/>
            <a:r>
              <a:rPr lang="en-US" sz="1200" dirty="0"/>
              <a:t>Invalid Sightings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392F2F32-C301-CEFB-7BA7-CBDB015EB88D}"/>
              </a:ext>
            </a:extLst>
          </p:cNvPr>
          <p:cNvSpPr/>
          <p:nvPr/>
        </p:nvSpPr>
        <p:spPr>
          <a:xfrm rot="21278100">
            <a:off x="4015005" y="1503210"/>
            <a:ext cx="1113990" cy="1086140"/>
          </a:xfrm>
          <a:prstGeom prst="mathMultiply">
            <a:avLst>
              <a:gd name="adj1" fmla="val 1625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37C4058-97B1-2B45-315B-36790EC9DEEA}"/>
              </a:ext>
            </a:extLst>
          </p:cNvPr>
          <p:cNvSpPr/>
          <p:nvPr/>
        </p:nvSpPr>
        <p:spPr>
          <a:xfrm>
            <a:off x="1062932" y="2919874"/>
            <a:ext cx="3070227" cy="918232"/>
          </a:xfrm>
          <a:prstGeom prst="chevron">
            <a:avLst>
              <a:gd name="adj" fmla="val 333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“Does the volume of Sightings increase as Population increases?”</a:t>
            </a:r>
          </a:p>
        </p:txBody>
      </p:sp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FC7F7D0A-A336-BD3F-C4F1-2D307C693A8F}"/>
              </a:ext>
            </a:extLst>
          </p:cNvPr>
          <p:cNvSpPr/>
          <p:nvPr/>
        </p:nvSpPr>
        <p:spPr>
          <a:xfrm>
            <a:off x="4534681" y="2919873"/>
            <a:ext cx="3318947" cy="992499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Allows us to focus on UFO reporting </a:t>
            </a:r>
          </a:p>
          <a:p>
            <a:pPr algn="ctr"/>
            <a:r>
              <a:rPr lang="en-US" sz="1200" dirty="0"/>
              <a:t>volume, while subsequently cleaning </a:t>
            </a:r>
          </a:p>
          <a:p>
            <a:pPr algn="ctr"/>
            <a:r>
              <a:rPr lang="en-US" sz="1200" dirty="0"/>
              <a:t>the city data and comparing the volume to clean population data. </a:t>
            </a:r>
          </a:p>
        </p:txBody>
      </p:sp>
      <p:sp>
        <p:nvSpPr>
          <p:cNvPr id="14" name="L-Shape 13">
            <a:extLst>
              <a:ext uri="{FF2B5EF4-FFF2-40B4-BE49-F238E27FC236}">
                <a16:creationId xmlns:a16="http://schemas.microsoft.com/office/drawing/2014/main" id="{B84793F9-B074-38A9-0474-41A10FC6D8D1}"/>
              </a:ext>
            </a:extLst>
          </p:cNvPr>
          <p:cNvSpPr/>
          <p:nvPr/>
        </p:nvSpPr>
        <p:spPr>
          <a:xfrm rot="18603915">
            <a:off x="4191208" y="2971768"/>
            <a:ext cx="882639" cy="350100"/>
          </a:xfrm>
          <a:prstGeom prst="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9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7358A-E0CE-1366-C00A-DE24C82C1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5961" y="2232621"/>
            <a:ext cx="5929460" cy="2499204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2000" dirty="0"/>
              <a:t>“Do UFO sightings in Arizona increase at the same rate as the city’s population growth in the state of Arizona?”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0ED557-1CF3-C4E1-23B4-F9BF085BD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5099" y="1529460"/>
            <a:ext cx="5011185" cy="577800"/>
          </a:xfrm>
        </p:spPr>
        <p:txBody>
          <a:bodyPr/>
          <a:lstStyle/>
          <a:p>
            <a:pPr algn="ctr"/>
            <a:r>
              <a:rPr lang="en-US" sz="6000" dirty="0"/>
              <a:t>Question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85D4DF-DBCC-339A-AE5C-C55F2282A459}"/>
              </a:ext>
            </a:extLst>
          </p:cNvPr>
          <p:cNvCxnSpPr>
            <a:cxnSpLocks/>
          </p:cNvCxnSpPr>
          <p:nvPr/>
        </p:nvCxnSpPr>
        <p:spPr>
          <a:xfrm>
            <a:off x="2047627" y="2149072"/>
            <a:ext cx="5166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3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15AF7D-8DB2-E646-912C-C80B941C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845" y="297803"/>
            <a:ext cx="7016105" cy="577800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1CDEBF34-93E1-05FE-7230-49AF3762848E}"/>
              </a:ext>
            </a:extLst>
          </p:cNvPr>
          <p:cNvSpPr txBox="1">
            <a:spLocks/>
          </p:cNvSpPr>
          <p:nvPr/>
        </p:nvSpPr>
        <p:spPr>
          <a:xfrm>
            <a:off x="5092933" y="1005217"/>
            <a:ext cx="3978854" cy="412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lnSpc>
                <a:spcPct val="100000"/>
              </a:lnSpc>
              <a:buFont typeface="Maven Pro"/>
              <a:buNone/>
            </a:pPr>
            <a:r>
              <a:rPr lang="en-US" sz="1400" dirty="0"/>
              <a:t>Original Columns in Dataset: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D981395-8BE7-73EA-8B45-F36B13DFA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68575"/>
              </p:ext>
            </p:extLst>
          </p:nvPr>
        </p:nvGraphicFramePr>
        <p:xfrm>
          <a:off x="694963" y="868946"/>
          <a:ext cx="791989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35">
                  <a:extLst>
                    <a:ext uri="{9D8B030D-6E8A-4147-A177-3AD203B41FA5}">
                      <a16:colId xmlns:a16="http://schemas.microsoft.com/office/drawing/2014/main" val="4251631186"/>
                    </a:ext>
                  </a:extLst>
                </a:gridCol>
                <a:gridCol w="2877808">
                  <a:extLst>
                    <a:ext uri="{9D8B030D-6E8A-4147-A177-3AD203B41FA5}">
                      <a16:colId xmlns:a16="http://schemas.microsoft.com/office/drawing/2014/main" val="3869344812"/>
                    </a:ext>
                  </a:extLst>
                </a:gridCol>
                <a:gridCol w="1810233">
                  <a:extLst>
                    <a:ext uri="{9D8B030D-6E8A-4147-A177-3AD203B41FA5}">
                      <a16:colId xmlns:a16="http://schemas.microsoft.com/office/drawing/2014/main" val="2746494199"/>
                    </a:ext>
                  </a:extLst>
                </a:gridCol>
                <a:gridCol w="2042316">
                  <a:extLst>
                    <a:ext uri="{9D8B030D-6E8A-4147-A177-3AD203B41FA5}">
                      <a16:colId xmlns:a16="http://schemas.microsoft.com/office/drawing/2014/main" val="3744667202"/>
                    </a:ext>
                  </a:extLst>
                </a:gridCol>
              </a:tblGrid>
              <a:tr h="2163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UFO Sightings (Primary)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AZ City Population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2327"/>
                  </a:ext>
                </a:extLst>
              </a:tr>
              <a:tr h="21638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Source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Kaggle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Census Bureau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World Population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40"/>
                  </a:ext>
                </a:extLst>
              </a:tr>
              <a:tr h="21638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Data Publisher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National UFO Research Center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99001"/>
                  </a:ext>
                </a:extLst>
              </a:tr>
              <a:tr h="21638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Data Topic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UFO Sightings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YoY Population (2000-2019)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YoY Population (2020-2021)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18990"/>
                  </a:ext>
                </a:extLst>
              </a:tr>
              <a:tr h="21638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#Columns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9289"/>
                  </a:ext>
                </a:extLst>
              </a:tr>
              <a:tr h="216389">
                <a:tc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Column Details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/>
                        <a:t>Summary</a:t>
                      </a:r>
                      <a:r>
                        <a:rPr lang="en-US" sz="900" dirty="0"/>
                        <a:t>: Snip-it of “text” column</a:t>
                      </a:r>
                      <a:endParaRPr lang="en-US" sz="900" i="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 err="1"/>
                        <a:t>Date_time</a:t>
                      </a:r>
                      <a:r>
                        <a:rPr lang="en-US" sz="900" dirty="0"/>
                        <a:t>: When Sighting took place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/>
                        <a:t>Shape</a:t>
                      </a:r>
                      <a:r>
                        <a:rPr lang="en-US" sz="900" dirty="0"/>
                        <a:t>: Shape of UFO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/>
                        <a:t>Duration</a:t>
                      </a:r>
                      <a:r>
                        <a:rPr lang="en-US" sz="900" dirty="0"/>
                        <a:t>: How long sighting lasted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/>
                        <a:t>Stats</a:t>
                      </a:r>
                      <a:r>
                        <a:rPr lang="en-US" sz="900" dirty="0"/>
                        <a:t>: Time &amp; date of sighting, and when sighting was posted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 err="1"/>
                        <a:t>Report_link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Url</a:t>
                      </a:r>
                      <a:r>
                        <a:rPr lang="en-US" sz="900" dirty="0"/>
                        <a:t> to actual report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/>
                        <a:t>Text</a:t>
                      </a:r>
                      <a:r>
                        <a:rPr lang="en-US" sz="900" dirty="0"/>
                        <a:t>: Description of sighting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dirty="0"/>
                        <a:t>Date posted</a:t>
                      </a:r>
                      <a:r>
                        <a:rPr lang="en-US" sz="900" dirty="0"/>
                        <a:t>: The date NUFORC posted the report to the site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i="1" dirty="0"/>
                        <a:t>Location of Sighting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dirty="0"/>
                        <a:t>City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dirty="0"/>
                        <a:t>State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dirty="0" err="1"/>
                        <a:t>city_latitude</a:t>
                      </a:r>
                      <a:r>
                        <a:rPr lang="en-US" sz="1000" b="1" dirty="0"/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dirty="0" err="1"/>
                        <a:t>city_longitude</a:t>
                      </a:r>
                      <a:endParaRPr lang="en-US" sz="1000" b="1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City:</a:t>
                      </a:r>
                      <a:r>
                        <a:rPr lang="en-US" sz="1000" dirty="0"/>
                        <a:t> Name of city</a:t>
                      </a:r>
                    </a:p>
                    <a:p>
                      <a:r>
                        <a:rPr lang="en-US" sz="1000" b="1" dirty="0"/>
                        <a:t>State</a:t>
                      </a:r>
                    </a:p>
                    <a:p>
                      <a:r>
                        <a:rPr lang="en-US" sz="1000" b="1" dirty="0"/>
                        <a:t>Year</a:t>
                      </a:r>
                      <a:r>
                        <a:rPr lang="en-US" sz="1000" dirty="0"/>
                        <a:t>: 2000 to 2019</a:t>
                      </a:r>
                    </a:p>
                    <a:p>
                      <a:r>
                        <a:rPr lang="en-US" sz="1000" b="1" dirty="0"/>
                        <a:t>Population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City:</a:t>
                      </a:r>
                      <a:r>
                        <a:rPr lang="en-US" sz="1000" dirty="0"/>
                        <a:t> Name of city</a:t>
                      </a:r>
                    </a:p>
                    <a:p>
                      <a:r>
                        <a:rPr lang="en-US" sz="1000" b="1" dirty="0"/>
                        <a:t>State</a:t>
                      </a:r>
                    </a:p>
                    <a:p>
                      <a:r>
                        <a:rPr lang="en-US" sz="1000" b="1" dirty="0"/>
                        <a:t>Year</a:t>
                      </a:r>
                      <a:r>
                        <a:rPr lang="en-US" sz="1000" dirty="0"/>
                        <a:t>: 2020 to 2021</a:t>
                      </a:r>
                    </a:p>
                    <a:p>
                      <a:r>
                        <a:rPr lang="en-US" sz="1000" b="1" dirty="0"/>
                        <a:t>Population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65734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5719751F-A2E6-58FC-2BFA-EF8140717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6" t="10739" r="18872"/>
          <a:stretch/>
        </p:blipFill>
        <p:spPr>
          <a:xfrm>
            <a:off x="7009879" y="3622456"/>
            <a:ext cx="1833442" cy="130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8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7358A-E0CE-1366-C00A-DE24C82C1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867984"/>
            <a:ext cx="7732219" cy="3912889"/>
          </a:xfrm>
        </p:spPr>
        <p:txBody>
          <a:bodyPr/>
          <a:lstStyle/>
          <a:p>
            <a:r>
              <a:rPr lang="en-US" dirty="0"/>
              <a:t>Dataset ETL/ERD: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Python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Power Query</a:t>
            </a:r>
          </a:p>
          <a:p>
            <a:r>
              <a:rPr lang="en-US" dirty="0"/>
              <a:t>Machine Learning Model: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– </a:t>
            </a:r>
            <a:r>
              <a:rPr lang="en-US" dirty="0" err="1"/>
              <a:t>PySpark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Pandas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SKLearn</a:t>
            </a:r>
            <a:r>
              <a:rPr lang="en-US" dirty="0"/>
              <a:t> Cluster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Plotly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Matplotlib</a:t>
            </a:r>
          </a:p>
          <a:p>
            <a:pPr lvl="1">
              <a:spcBef>
                <a:spcPts val="0"/>
              </a:spcBef>
            </a:pPr>
            <a:r>
              <a:rPr lang="en-US" dirty="0"/>
              <a:t>HV Plot</a:t>
            </a:r>
          </a:p>
          <a:p>
            <a:r>
              <a:rPr lang="en-US" dirty="0"/>
              <a:t>Database Creation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PGAdmin</a:t>
            </a:r>
            <a:r>
              <a:rPr lang="en-US" dirty="0"/>
              <a:t>: Creating tables and joining tables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SQL Alchemy: Connection String to Python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QuickDBA</a:t>
            </a:r>
            <a:r>
              <a:rPr lang="en-US" dirty="0"/>
              <a:t>: ERD Creation</a:t>
            </a:r>
          </a:p>
          <a:p>
            <a:r>
              <a:rPr lang="en-US" dirty="0"/>
              <a:t>Data Visualization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Power BI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0ED557-1CF3-C4E1-23B4-F9BF085BD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Used:</a:t>
            </a:r>
          </a:p>
        </p:txBody>
      </p:sp>
    </p:spTree>
    <p:extLst>
      <p:ext uri="{BB962C8B-B14F-4D97-AF65-F5344CB8AC3E}">
        <p14:creationId xmlns:p14="http://schemas.microsoft.com/office/powerpoint/2010/main" val="393281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736D3E4-5CF7-02D6-6E1F-6CAF2638B29E}"/>
              </a:ext>
            </a:extLst>
          </p:cNvPr>
          <p:cNvSpPr txBox="1">
            <a:spLocks/>
          </p:cNvSpPr>
          <p:nvPr/>
        </p:nvSpPr>
        <p:spPr>
          <a:xfrm>
            <a:off x="-83553" y="432350"/>
            <a:ext cx="6566125" cy="267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495300" indent="-342900">
              <a:buFont typeface="Maven Pro"/>
              <a:buAutoNum type="arabicPeriod"/>
            </a:pPr>
            <a:r>
              <a:rPr lang="en-US" dirty="0"/>
              <a:t>Identify Values, Elements of Importance, &amp; Parameters</a:t>
            </a:r>
          </a:p>
          <a:p>
            <a:pPr marL="495300" indent="-342900">
              <a:buFont typeface="Maven Pro"/>
              <a:buAutoNum type="arabicPeriod"/>
            </a:pPr>
            <a:endParaRPr lang="en-US" dirty="0"/>
          </a:p>
          <a:p>
            <a:pPr marL="495300" indent="-342900">
              <a:buFont typeface="Maven Pro"/>
              <a:buAutoNum type="arabicPeriod"/>
            </a:pPr>
            <a:endParaRPr lang="en-US" dirty="0"/>
          </a:p>
          <a:p>
            <a:pPr marL="495300" indent="-342900">
              <a:buFont typeface="Maven Pro"/>
              <a:buAutoNum type="arabicPeriod"/>
            </a:pPr>
            <a:endParaRPr lang="en-US" dirty="0"/>
          </a:p>
          <a:p>
            <a:pPr marL="495300" indent="-342900">
              <a:buFont typeface="Maven Pro"/>
              <a:buAutoNum type="arabicPeriod"/>
            </a:pPr>
            <a:endParaRPr lang="en-US" sz="700" dirty="0"/>
          </a:p>
          <a:p>
            <a:pPr marL="495300" indent="-342900">
              <a:buFont typeface="Maven Pro"/>
              <a:buAutoNum type="arabicPeriod"/>
            </a:pPr>
            <a:endParaRPr lang="en-US" sz="700" dirty="0"/>
          </a:p>
          <a:p>
            <a:pPr marL="495300" indent="-342900">
              <a:buFont typeface="Maven Pro"/>
              <a:buAutoNum type="arabicPeriod"/>
            </a:pPr>
            <a:endParaRPr lang="en-US" sz="700" dirty="0"/>
          </a:p>
          <a:p>
            <a:pPr marL="495300" indent="-342900">
              <a:buFont typeface="Maven Pro"/>
              <a:buAutoNum type="arabicPeriod"/>
            </a:pPr>
            <a:r>
              <a:rPr lang="en-US" dirty="0"/>
              <a:t>Determine Parameters &amp; Apply to Dataset</a:t>
            </a:r>
          </a:p>
          <a:p>
            <a:pPr marL="495300" indent="-342900">
              <a:buFont typeface="Maven Pro"/>
              <a:buAutoNum type="arabicPeriod"/>
            </a:pPr>
            <a:endParaRPr lang="en-US" dirty="0"/>
          </a:p>
          <a:p>
            <a:pPr marL="495300" indent="-342900">
              <a:buFont typeface="Maven Pro"/>
              <a:buAutoNum type="arabicPeriod"/>
            </a:pPr>
            <a:endParaRPr lang="en-US" sz="700" dirty="0"/>
          </a:p>
          <a:p>
            <a:pPr marL="495300" indent="-342900">
              <a:buFont typeface="Maven Pro"/>
              <a:buAutoNum type="arabicPeriod"/>
            </a:pPr>
            <a:endParaRPr lang="en-US" dirty="0"/>
          </a:p>
          <a:p>
            <a:pPr marL="495300" indent="-342900">
              <a:buFont typeface="Maven Pro"/>
              <a:buAutoNum type="arabicPeriod"/>
            </a:pPr>
            <a:r>
              <a:rPr lang="en-US" dirty="0"/>
              <a:t>Format &amp; Clean Dataset</a:t>
            </a:r>
          </a:p>
          <a:p>
            <a:pPr marL="152400" indent="0">
              <a:buFont typeface="Maven Pro"/>
              <a:buNone/>
            </a:pPr>
            <a:endParaRPr lang="en-US" sz="1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8AB74-E149-05E1-7EC6-04480757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643" y="746249"/>
            <a:ext cx="5473223" cy="1413844"/>
          </a:xfrm>
        </p:spPr>
        <p:txBody>
          <a:bodyPr anchor="t"/>
          <a:lstStyle/>
          <a:p>
            <a:r>
              <a:rPr lang="en-US" sz="1000" dirty="0"/>
              <a:t>Reviewed data quality and identify columns with missing fields or free form fields </a:t>
            </a:r>
          </a:p>
          <a:p>
            <a:r>
              <a:rPr lang="en-US" sz="1000" dirty="0"/>
              <a:t>Determined which columns will be used for Analysis</a:t>
            </a:r>
          </a:p>
          <a:p>
            <a:r>
              <a:rPr lang="en-US" sz="1000" dirty="0"/>
              <a:t>Solve for missing data within columns</a:t>
            </a:r>
          </a:p>
          <a:p>
            <a:r>
              <a:rPr lang="en-US" sz="1000" dirty="0"/>
              <a:t>Remove unnecessary columns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Duration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000" dirty="0"/>
              <a:t>stats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5AF7D-8DB2-E646-912C-C80B941C8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28" y="70010"/>
            <a:ext cx="7254107" cy="577800"/>
          </a:xfrm>
        </p:spPr>
        <p:txBody>
          <a:bodyPr/>
          <a:lstStyle/>
          <a:p>
            <a:r>
              <a:rPr lang="en-US" dirty="0"/>
              <a:t>Preparing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A3F1A-BA55-E3AC-A7EE-100A94F98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87" y="1035721"/>
            <a:ext cx="3619038" cy="1216046"/>
          </a:xfrm>
          <a:prstGeom prst="rect">
            <a:avLst/>
          </a:prstGeom>
          <a:ln w="28575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A415C-78B3-4A10-80A4-F39B34F5A03F}"/>
              </a:ext>
            </a:extLst>
          </p:cNvPr>
          <p:cNvSpPr txBox="1"/>
          <p:nvPr/>
        </p:nvSpPr>
        <p:spPr>
          <a:xfrm>
            <a:off x="5103169" y="1042644"/>
            <a:ext cx="40408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>
                <a:solidFill>
                  <a:schemeClr val="bg1"/>
                </a:solidFill>
              </a:rPr>
              <a:t>UFO dataset loaded into pandas </a:t>
            </a:r>
            <a:r>
              <a:rPr lang="en-US" sz="700" i="1" dirty="0" err="1">
                <a:solidFill>
                  <a:schemeClr val="bg1"/>
                </a:solidFill>
              </a:rPr>
              <a:t>dataframe</a:t>
            </a:r>
            <a:r>
              <a:rPr lang="en-US" sz="700" i="1" dirty="0">
                <a:solidFill>
                  <a:schemeClr val="bg1"/>
                </a:solidFill>
              </a:rPr>
              <a:t>: 1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23BC7BE-A42A-8B80-3B20-F195133DB34B}"/>
              </a:ext>
            </a:extLst>
          </p:cNvPr>
          <p:cNvSpPr txBox="1">
            <a:spLocks/>
          </p:cNvSpPr>
          <p:nvPr/>
        </p:nvSpPr>
        <p:spPr>
          <a:xfrm>
            <a:off x="234843" y="2295015"/>
            <a:ext cx="4386335" cy="708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100" dirty="0"/>
              <a:t>Determined Date Range &amp; Location</a:t>
            </a:r>
          </a:p>
          <a:p>
            <a:r>
              <a:rPr lang="en-US" sz="1100" dirty="0"/>
              <a:t>Filtered Dataset &amp; verified sufficient volume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2131E2-F85C-6F43-912C-539397186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49426"/>
            <a:ext cx="3502998" cy="1130056"/>
          </a:xfrm>
          <a:prstGeom prst="rect">
            <a:avLst/>
          </a:prstGeom>
          <a:ln w="28575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8AAC8-9A6C-C90F-5409-875A7FB6BD0F}"/>
              </a:ext>
            </a:extLst>
          </p:cNvPr>
          <p:cNvSpPr txBox="1"/>
          <p:nvPr/>
        </p:nvSpPr>
        <p:spPr>
          <a:xfrm>
            <a:off x="4746689" y="2139164"/>
            <a:ext cx="33283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i="1" dirty="0">
                <a:solidFill>
                  <a:schemeClr val="bg1"/>
                </a:solidFill>
              </a:rPr>
              <a:t>Pandas </a:t>
            </a:r>
            <a:r>
              <a:rPr lang="en-US" sz="600" i="1" dirty="0" err="1">
                <a:solidFill>
                  <a:schemeClr val="bg1"/>
                </a:solidFill>
              </a:rPr>
              <a:t>dataframe</a:t>
            </a:r>
            <a:r>
              <a:rPr lang="en-US" sz="600" i="1" dirty="0">
                <a:solidFill>
                  <a:schemeClr val="bg1"/>
                </a:solidFill>
              </a:rPr>
              <a:t> filtered for the state of Arizona:2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FC208013-1AFC-4AF2-1D37-0A93863EFFEB}"/>
              </a:ext>
            </a:extLst>
          </p:cNvPr>
          <p:cNvSpPr txBox="1">
            <a:spLocks/>
          </p:cNvSpPr>
          <p:nvPr/>
        </p:nvSpPr>
        <p:spPr>
          <a:xfrm>
            <a:off x="234843" y="3335629"/>
            <a:ext cx="4678759" cy="152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000" dirty="0"/>
              <a:t>In the UFO dataset, the city column had substantial errors - Some items were in-fact not cities at all.   </a:t>
            </a:r>
          </a:p>
          <a:p>
            <a:r>
              <a:rPr lang="en-US" sz="1000" dirty="0"/>
              <a:t>Some cities were cities in other states</a:t>
            </a:r>
          </a:p>
          <a:p>
            <a:r>
              <a:rPr lang="en-US" sz="1000" dirty="0"/>
              <a:t>The date-time column had blanks</a:t>
            </a:r>
          </a:p>
          <a:p>
            <a:r>
              <a:rPr lang="en-US" sz="1000" dirty="0"/>
              <a:t>Duration column was freeform – No simple way to gather actual duration of sightings</a:t>
            </a:r>
          </a:p>
          <a:p>
            <a:pPr marL="152400" indent="0">
              <a:buFont typeface="Maven Pro"/>
              <a:buNone/>
            </a:pP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57BEDB-3CDB-15FA-34A0-28985FE56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052" y="3235525"/>
            <a:ext cx="4175788" cy="1433010"/>
          </a:xfrm>
          <a:prstGeom prst="rect">
            <a:avLst/>
          </a:prstGeom>
          <a:ln w="28575" cap="sq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B950B3-0E40-FAF8-738A-E4AFA60938B1}"/>
              </a:ext>
            </a:extLst>
          </p:cNvPr>
          <p:cNvSpPr txBox="1"/>
          <p:nvPr/>
        </p:nvSpPr>
        <p:spPr>
          <a:xfrm>
            <a:off x="5171654" y="3219901"/>
            <a:ext cx="383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i="1" dirty="0">
                <a:solidFill>
                  <a:schemeClr val="bg1"/>
                </a:solidFill>
              </a:rPr>
              <a:t>Pandas loading Arizona city names to correct misspellings,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</a:rPr>
              <a:t>left merge by city.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D08721-F100-02E8-1902-2E2F7250ADA1}"/>
              </a:ext>
            </a:extLst>
          </p:cNvPr>
          <p:cNvSpPr txBox="1"/>
          <p:nvPr/>
        </p:nvSpPr>
        <p:spPr>
          <a:xfrm>
            <a:off x="6665373" y="4682659"/>
            <a:ext cx="2436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solidFill>
                  <a:schemeClr val="bg1"/>
                </a:solidFill>
              </a:rPr>
              <a:t>Data transformed and exported:  ufo_pop_merge.csv</a:t>
            </a:r>
          </a:p>
        </p:txBody>
      </p:sp>
    </p:spTree>
    <p:extLst>
      <p:ext uri="{BB962C8B-B14F-4D97-AF65-F5344CB8AC3E}">
        <p14:creationId xmlns:p14="http://schemas.microsoft.com/office/powerpoint/2010/main" val="235309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4BE27B-7508-1876-FCA0-1355DE3BC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1917" y="738827"/>
            <a:ext cx="3033888" cy="4056976"/>
          </a:xfrm>
        </p:spPr>
        <p:txBody>
          <a:bodyPr/>
          <a:lstStyle/>
          <a:p>
            <a:r>
              <a:rPr lang="en-US" sz="1200" dirty="0"/>
              <a:t>Created database to hold raw data files </a:t>
            </a:r>
          </a:p>
          <a:p>
            <a:r>
              <a:rPr lang="en-US" sz="1200" dirty="0"/>
              <a:t>Created SQL Alchemy connection to push the tables to Python. </a:t>
            </a:r>
          </a:p>
          <a:p>
            <a:r>
              <a:rPr lang="en-US" sz="1200" dirty="0"/>
              <a:t>Used the cleaning code that was used in the data preparation phase. </a:t>
            </a:r>
          </a:p>
          <a:p>
            <a:r>
              <a:rPr lang="en-US" sz="1200" dirty="0"/>
              <a:t>After cleaning was complete, the cleaned data was then pushed backed to </a:t>
            </a:r>
            <a:r>
              <a:rPr lang="en-US" sz="1200" dirty="0" err="1"/>
              <a:t>PGAdmin</a:t>
            </a:r>
            <a:r>
              <a:rPr lang="en-US" sz="1200" dirty="0"/>
              <a:t> as a new table. </a:t>
            </a:r>
          </a:p>
          <a:p>
            <a:r>
              <a:rPr lang="en-US" sz="1200" dirty="0"/>
              <a:t>City and Population data was then loaded into SQL &amp; joined to the clean data table</a:t>
            </a:r>
          </a:p>
          <a:p>
            <a:r>
              <a:rPr lang="en-US" sz="1200" dirty="0"/>
              <a:t>The final table (</a:t>
            </a:r>
            <a:r>
              <a:rPr lang="en-US" sz="1200" dirty="0" err="1"/>
              <a:t>ufo_population</a:t>
            </a:r>
            <a:r>
              <a:rPr lang="en-US" sz="1200" dirty="0"/>
              <a:t>) was then ready for export &amp; used for machine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BCDAD-19A7-D232-8314-E7DA3C49A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71" y="161027"/>
            <a:ext cx="4727700" cy="577800"/>
          </a:xfrm>
        </p:spPr>
        <p:txBody>
          <a:bodyPr/>
          <a:lstStyle/>
          <a:p>
            <a:r>
              <a:rPr lang="en-US" dirty="0"/>
              <a:t>SQL Database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386C3-4B59-B5A4-2DAF-6AFAF63E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61" y="838507"/>
            <a:ext cx="5723861" cy="3466485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69976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1134</Words>
  <Application>Microsoft Office PowerPoint</Application>
  <PresentationFormat>On-screen Show (16:9)</PresentationFormat>
  <Paragraphs>168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Nunito Light</vt:lpstr>
      <vt:lpstr>Maven Pro</vt:lpstr>
      <vt:lpstr>Arial</vt:lpstr>
      <vt:lpstr>Advent Pro SemiBold</vt:lpstr>
      <vt:lpstr>Fira Sans Extra Condensed Medium</vt:lpstr>
      <vt:lpstr>Courier New</vt:lpstr>
      <vt:lpstr>Fira Sans Condensed Medium</vt:lpstr>
      <vt:lpstr>Share Tech</vt:lpstr>
      <vt:lpstr>Livvic Light</vt:lpstr>
      <vt:lpstr>Data Science Consulting by Slidesgo</vt:lpstr>
      <vt:lpstr>UFO Sightings in Arizona</vt:lpstr>
      <vt:lpstr>Team Members</vt:lpstr>
      <vt:lpstr>UFO Sightings in Arizona</vt:lpstr>
      <vt:lpstr>Progression of the Ultimate “Question”</vt:lpstr>
      <vt:lpstr>Question</vt:lpstr>
      <vt:lpstr>Datasets</vt:lpstr>
      <vt:lpstr>Technology Used:</vt:lpstr>
      <vt:lpstr>Preparing the Data</vt:lpstr>
      <vt:lpstr>SQL Database Creation</vt:lpstr>
      <vt:lpstr>Machine Learning Model</vt:lpstr>
      <vt:lpstr>Machine Learning Model</vt:lpstr>
      <vt:lpstr>PowerPoint Presentation</vt:lpstr>
      <vt:lpstr>PowerPoint Presentation</vt:lpstr>
      <vt:lpstr>Conclusion</vt:lpstr>
      <vt:lpstr>Recommendations for Future Analysis</vt:lpstr>
      <vt:lpstr>Project Debrief – Lessons Learned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Sightings in Arizona</dc:title>
  <dc:creator>Peterson, Jordan</dc:creator>
  <cp:lastModifiedBy>Peterson, Jordan</cp:lastModifiedBy>
  <cp:revision>9</cp:revision>
  <dcterms:modified xsi:type="dcterms:W3CDTF">2022-11-11T01:45:02Z</dcterms:modified>
</cp:coreProperties>
</file>