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300" r:id="rId3"/>
    <p:sldId id="302" r:id="rId4"/>
    <p:sldId id="301" r:id="rId5"/>
    <p:sldId id="264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31" r:id="rId19"/>
    <p:sldId id="332" r:id="rId20"/>
    <p:sldId id="333" r:id="rId21"/>
    <p:sldId id="337" r:id="rId22"/>
    <p:sldId id="334" r:id="rId23"/>
    <p:sldId id="335" r:id="rId24"/>
    <p:sldId id="336" r:id="rId25"/>
    <p:sldId id="315" r:id="rId26"/>
    <p:sldId id="317" r:id="rId27"/>
    <p:sldId id="316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-73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pPr/>
              <a:t>12/3/2015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4745" y="154745"/>
            <a:ext cx="4248443" cy="648520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 smtClean="0"/>
              <a:t>Asp.Net</a:t>
            </a:r>
            <a:r>
              <a:rPr lang="pt-BR" sz="2400" dirty="0" smtClean="0"/>
              <a:t> MVC</a:t>
            </a:r>
            <a:endParaRPr lang="pt-BR" sz="2400" dirty="0"/>
          </a:p>
        </p:txBody>
      </p:sp>
      <p:pic>
        <p:nvPicPr>
          <p:cNvPr id="3076" name="Picture 4" descr="Resultado de imagem para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86701" y="5746115"/>
            <a:ext cx="33147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942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hora de praticar...</a:t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Criar uma aplicação </a:t>
            </a:r>
            <a:r>
              <a:rPr lang="pt-BR" dirty="0" err="1" smtClean="0"/>
              <a:t>Asp.Net</a:t>
            </a:r>
            <a:r>
              <a:rPr lang="pt-BR" dirty="0" smtClean="0"/>
              <a:t> MVC;</a:t>
            </a:r>
            <a:br>
              <a:rPr lang="pt-BR" dirty="0" smtClean="0"/>
            </a:br>
            <a:r>
              <a:rPr lang="pt-BR" dirty="0" smtClean="0"/>
              <a:t>- Criar um </a:t>
            </a:r>
            <a:r>
              <a:rPr lang="pt-BR" i="1" dirty="0" err="1" smtClean="0"/>
              <a:t>empty</a:t>
            </a:r>
            <a:r>
              <a:rPr lang="pt-BR" i="1" dirty="0" smtClean="0"/>
              <a:t> </a:t>
            </a:r>
            <a:r>
              <a:rPr lang="pt-BR" i="1" dirty="0" err="1" smtClean="0"/>
              <a:t>controller</a:t>
            </a:r>
            <a:r>
              <a:rPr lang="pt-BR" dirty="0" smtClean="0"/>
              <a:t> (Nome qualquer);</a:t>
            </a:r>
            <a:br>
              <a:rPr lang="pt-BR" dirty="0" smtClean="0"/>
            </a:br>
            <a:r>
              <a:rPr lang="pt-BR" dirty="0" smtClean="0"/>
              <a:t>- Criar uma </a:t>
            </a:r>
            <a:r>
              <a:rPr lang="pt-BR" dirty="0" err="1" smtClean="0"/>
              <a:t>Action</a:t>
            </a:r>
            <a:r>
              <a:rPr lang="pt-BR" dirty="0" smtClean="0"/>
              <a:t> / </a:t>
            </a:r>
            <a:r>
              <a:rPr lang="pt-BR" dirty="0" err="1" smtClean="0"/>
              <a:t>View</a:t>
            </a:r>
            <a:r>
              <a:rPr lang="pt-BR" dirty="0" smtClean="0"/>
              <a:t> (Index) </a:t>
            </a:r>
            <a:br>
              <a:rPr lang="pt-BR" dirty="0" smtClean="0"/>
            </a:br>
            <a:r>
              <a:rPr lang="pt-BR" dirty="0" smtClean="0"/>
              <a:t>- Criar uma </a:t>
            </a:r>
            <a:r>
              <a:rPr lang="pt-BR" dirty="0" err="1" smtClean="0"/>
              <a:t>Action</a:t>
            </a:r>
            <a:r>
              <a:rPr lang="pt-BR" dirty="0" smtClean="0"/>
              <a:t> / </a:t>
            </a:r>
            <a:r>
              <a:rPr lang="pt-BR" dirty="0" err="1" smtClean="0"/>
              <a:t>PartialView</a:t>
            </a:r>
            <a:r>
              <a:rPr lang="pt-BR" dirty="0" smtClean="0"/>
              <a:t> e implementá-la na </a:t>
            </a:r>
            <a:r>
              <a:rPr lang="pt-BR" dirty="0" err="1" smtClean="0"/>
              <a:t>View</a:t>
            </a:r>
            <a:r>
              <a:rPr lang="pt-BR" dirty="0"/>
              <a:t> Index</a:t>
            </a:r>
            <a:br>
              <a:rPr lang="pt-BR" dirty="0"/>
            </a:br>
            <a:r>
              <a:rPr lang="pt-BR" dirty="0"/>
              <a:t>- Criar uma </a:t>
            </a:r>
            <a:r>
              <a:rPr lang="pt-BR" dirty="0" err="1"/>
              <a:t>Action</a:t>
            </a:r>
            <a:r>
              <a:rPr lang="pt-BR" dirty="0"/>
              <a:t> / </a:t>
            </a:r>
            <a:r>
              <a:rPr lang="pt-BR" dirty="0" err="1" smtClean="0"/>
              <a:t>Redirect</a:t>
            </a:r>
            <a:r>
              <a:rPr lang="pt-BR" dirty="0" smtClean="0"/>
              <a:t> é direcioná-la para Home </a:t>
            </a:r>
            <a:r>
              <a:rPr lang="pt-BR" dirty="0" err="1" smtClean="0"/>
              <a:t>page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Verificar o funcionamento</a:t>
            </a:r>
          </a:p>
        </p:txBody>
      </p:sp>
    </p:spTree>
    <p:extLst>
      <p:ext uri="{BB962C8B-B14F-4D97-AF65-F5344CB8AC3E}">
        <p14:creationId xmlns:p14="http://schemas.microsoft.com/office/powerpoint/2010/main" xmlns="" val="39925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Razor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É uma </a:t>
            </a:r>
            <a:r>
              <a:rPr lang="pt-BR" i="1" dirty="0" err="1"/>
              <a:t>view</a:t>
            </a:r>
            <a:r>
              <a:rPr lang="pt-BR" i="1" dirty="0"/>
              <a:t> </a:t>
            </a:r>
            <a:r>
              <a:rPr lang="pt-BR" i="1" dirty="0" err="1"/>
              <a:t>engine</a:t>
            </a:r>
            <a:r>
              <a:rPr lang="pt-BR" dirty="0"/>
              <a:t> utilizada para escrever código nas páginas </a:t>
            </a:r>
            <a:r>
              <a:rPr lang="pt-BR" dirty="0" smtClean="0"/>
              <a:t>WEB</a:t>
            </a:r>
          </a:p>
          <a:p>
            <a:pPr>
              <a:lnSpc>
                <a:spcPct val="150000"/>
              </a:lnSpc>
            </a:pPr>
            <a:r>
              <a:rPr lang="pt-BR" dirty="0"/>
              <a:t>É baseado na linguagem c#, porém, tem suporte ao VB</a:t>
            </a:r>
          </a:p>
          <a:p>
            <a:pPr>
              <a:lnSpc>
                <a:spcPct val="150000"/>
              </a:lnSpc>
            </a:pPr>
            <a:r>
              <a:rPr lang="pt-BR" dirty="0"/>
              <a:t>Código </a:t>
            </a:r>
            <a:r>
              <a:rPr lang="pt-BR" i="1" dirty="0" err="1"/>
              <a:t>Razor</a:t>
            </a:r>
            <a:r>
              <a:rPr lang="pt-BR" dirty="0"/>
              <a:t> é executado no servidor antes da página ser enviada ao navegador</a:t>
            </a:r>
          </a:p>
          <a:p>
            <a:pPr>
              <a:lnSpc>
                <a:spcPct val="150000"/>
              </a:lnSpc>
            </a:pPr>
            <a:r>
              <a:rPr lang="pt-BR" dirty="0"/>
              <a:t>O código inicia com o </a:t>
            </a:r>
            <a:r>
              <a:rPr lang="pt-BR" dirty="0" smtClean="0"/>
              <a:t>caractere </a:t>
            </a:r>
            <a:r>
              <a:rPr lang="pt-BR" b="1" dirty="0"/>
              <a:t>@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54160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6033" y="2515202"/>
            <a:ext cx="6028157" cy="42127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Razor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25005" y="309489"/>
            <a:ext cx="8184485" cy="3123028"/>
          </a:xfrm>
        </p:spPr>
      </p:pic>
    </p:spTree>
    <p:extLst>
      <p:ext uri="{BB962C8B-B14F-4D97-AF65-F5344CB8AC3E}">
        <p14:creationId xmlns:p14="http://schemas.microsoft.com/office/powerpoint/2010/main" xmlns="" val="185974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Helpers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62" y="2440745"/>
            <a:ext cx="9972593" cy="441725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Os HTML </a:t>
            </a:r>
            <a:r>
              <a:rPr lang="pt-BR" dirty="0" err="1"/>
              <a:t>Helpers</a:t>
            </a:r>
            <a:r>
              <a:rPr lang="pt-BR" dirty="0"/>
              <a:t> fornecem acesso a controles HTML através de </a:t>
            </a:r>
            <a:r>
              <a:rPr lang="pt-BR" dirty="0" err="1"/>
              <a:t>Tags</a:t>
            </a:r>
            <a:r>
              <a:rPr lang="pt-BR" dirty="0"/>
              <a:t> do ASP.NET, como por exemplo </a:t>
            </a:r>
            <a:r>
              <a:rPr lang="pt-BR" dirty="0" smtClean="0"/>
              <a:t>@</a:t>
            </a:r>
            <a:r>
              <a:rPr lang="pt-BR" dirty="0" err="1" smtClean="0"/>
              <a:t>Html.TextBox</a:t>
            </a:r>
            <a:r>
              <a:rPr lang="pt-BR" dirty="0" smtClean="0"/>
              <a:t>("</a:t>
            </a:r>
            <a:r>
              <a:rPr lang="pt-BR" dirty="0"/>
              <a:t>nome")</a:t>
            </a:r>
            <a:br>
              <a:rPr lang="pt-BR" dirty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HTML </a:t>
            </a:r>
            <a:r>
              <a:rPr lang="pt-BR" dirty="0" err="1"/>
              <a:t>Helpers</a:t>
            </a:r>
            <a:r>
              <a:rPr lang="pt-BR" dirty="0"/>
              <a:t> </a:t>
            </a:r>
            <a:r>
              <a:rPr lang="pt-BR" dirty="0" smtClean="0"/>
              <a:t>Síncronos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Html.LabelFor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Html.NameFor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Html.TextBoxFor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Html.DisplayFor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@</a:t>
            </a:r>
            <a:r>
              <a:rPr lang="pt-BR" dirty="0" err="1" smtClean="0"/>
              <a:t>Html.EditorForModel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4754880" y="4262511"/>
            <a:ext cx="5458546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Html.DisplayForModel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Html.ValidationMessageFor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Html.ValidationSummary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using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B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Html.BeginForm</a:t>
            </a:r>
            <a: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()){}</a:t>
            </a:r>
            <a:br>
              <a:rPr lang="pt-B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Html.ActionLink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("About this Website", "About")</a:t>
            </a:r>
            <a:endParaRPr lang="pt-BR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501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Helpers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362" y="2440745"/>
            <a:ext cx="3628743" cy="21171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HTML </a:t>
            </a:r>
            <a:r>
              <a:rPr lang="pt-BR" dirty="0" err="1"/>
              <a:t>Helpers</a:t>
            </a:r>
            <a:r>
              <a:rPr lang="pt-BR" dirty="0"/>
              <a:t> </a:t>
            </a:r>
            <a:r>
              <a:rPr lang="pt-BR" dirty="0" smtClean="0"/>
              <a:t>assíncronos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Ajax.ActionLink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err="1" smtClean="0"/>
              <a:t>Ajax.BeginForm</a:t>
            </a:r>
            <a:endParaRPr lang="pt-BR" b="1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025" y="1280160"/>
            <a:ext cx="6224206" cy="533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54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Annotations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Utilizado para realizar validações dos </a:t>
            </a:r>
            <a:r>
              <a:rPr lang="pt-BR" i="1" dirty="0" err="1"/>
              <a:t>html</a:t>
            </a:r>
            <a:r>
              <a:rPr lang="pt-BR" i="1" dirty="0"/>
              <a:t> </a:t>
            </a:r>
            <a:r>
              <a:rPr lang="pt-BR" i="1" dirty="0" err="1"/>
              <a:t>helpers</a:t>
            </a:r>
            <a:endParaRPr lang="pt-BR" i="1" dirty="0"/>
          </a:p>
          <a:p>
            <a:pPr>
              <a:lnSpc>
                <a:spcPct val="150000"/>
              </a:lnSpc>
            </a:pPr>
            <a:r>
              <a:rPr lang="pt-BR" dirty="0"/>
              <a:t>Utiliza </a:t>
            </a:r>
            <a:r>
              <a:rPr lang="pt-BR" dirty="0" err="1"/>
              <a:t>jquery.unobtrusive</a:t>
            </a:r>
            <a:r>
              <a:rPr lang="pt-BR" dirty="0"/>
              <a:t> para validação do lado </a:t>
            </a:r>
            <a:r>
              <a:rPr lang="pt-BR" dirty="0" smtClean="0"/>
              <a:t>cliente</a:t>
            </a:r>
          </a:p>
          <a:p>
            <a:pPr>
              <a:lnSpc>
                <a:spcPct val="150000"/>
              </a:lnSpc>
            </a:pPr>
            <a:r>
              <a:rPr lang="pt-BR" dirty="0" err="1"/>
              <a:t>ModelState.IsValid</a:t>
            </a:r>
            <a:r>
              <a:rPr lang="pt-BR" dirty="0"/>
              <a:t>, propriedade do </a:t>
            </a:r>
            <a:r>
              <a:rPr lang="pt-BR" dirty="0" err="1"/>
              <a:t>controller</a:t>
            </a:r>
            <a:r>
              <a:rPr lang="pt-BR" dirty="0"/>
              <a:t> que verifica se o </a:t>
            </a:r>
            <a:r>
              <a:rPr lang="pt-BR" dirty="0" err="1"/>
              <a:t>model</a:t>
            </a:r>
            <a:r>
              <a:rPr lang="pt-BR" dirty="0"/>
              <a:t> é válido no servidor!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System.ComponentModel.DataAnnotations</a:t>
            </a: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</a:t>
            </a:r>
            <a:r>
              <a:rPr lang="en-US" dirty="0" err="1"/>
              <a:t>appSettings</a:t>
            </a:r>
            <a:r>
              <a:rPr lang="en-US" dirty="0"/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&lt;add key="</a:t>
            </a:r>
            <a:r>
              <a:rPr lang="en-US" dirty="0" err="1"/>
              <a:t>ClientValidationEnabled</a:t>
            </a:r>
            <a:r>
              <a:rPr lang="en-US" dirty="0"/>
              <a:t>" value="true"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&lt;add key="</a:t>
            </a:r>
            <a:r>
              <a:rPr lang="en-US" dirty="0" err="1"/>
              <a:t>UnobtrusiveJavaScriptEnabled</a:t>
            </a:r>
            <a:r>
              <a:rPr lang="en-US" dirty="0"/>
              <a:t>" value="true" /&gt;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&lt;/</a:t>
            </a:r>
            <a:r>
              <a:rPr lang="en-US" dirty="0" err="1"/>
              <a:t>appSettings</a:t>
            </a:r>
            <a:r>
              <a:rPr lang="en-US" dirty="0"/>
              <a:t>&gt;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50979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Data </a:t>
            </a:r>
            <a:r>
              <a:rPr lang="pt-BR" dirty="0" err="1" smtClean="0"/>
              <a:t>Annotations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Anotações mais utilizadas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en-US" dirty="0"/>
              <a:t>[</a:t>
            </a:r>
            <a:r>
              <a:rPr lang="en-US" dirty="0" smtClean="0"/>
              <a:t>Display]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Required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/>
              <a:t>Range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StringLength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EmailAddress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Url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[</a:t>
            </a:r>
            <a:r>
              <a:rPr lang="en-US" dirty="0" err="1"/>
              <a:t>RegularExpression</a:t>
            </a:r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84208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5516292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Annotations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2363369"/>
            <a:ext cx="9272366" cy="42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001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É hora de praticar...</a:t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Exercício: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Criar uma aplicação </a:t>
            </a:r>
            <a:r>
              <a:rPr lang="pt-BR" dirty="0" err="1" smtClean="0"/>
              <a:t>Asp.Net</a:t>
            </a:r>
            <a:r>
              <a:rPr lang="pt-BR" dirty="0" smtClean="0"/>
              <a:t> MVC;</a:t>
            </a:r>
            <a:br>
              <a:rPr lang="pt-BR" dirty="0" smtClean="0"/>
            </a:br>
            <a:r>
              <a:rPr lang="pt-BR" dirty="0" smtClean="0"/>
              <a:t>- Criar um </a:t>
            </a:r>
            <a:r>
              <a:rPr lang="pt-BR" i="1" dirty="0" err="1" smtClean="0"/>
              <a:t>empty</a:t>
            </a:r>
            <a:r>
              <a:rPr lang="pt-BR" i="1" dirty="0" smtClean="0"/>
              <a:t> </a:t>
            </a:r>
            <a:r>
              <a:rPr lang="pt-BR" i="1" dirty="0" err="1" smtClean="0"/>
              <a:t>controller</a:t>
            </a:r>
            <a:r>
              <a:rPr lang="pt-BR" dirty="0" smtClean="0"/>
              <a:t> (Nome qualquer);</a:t>
            </a:r>
            <a:br>
              <a:rPr lang="pt-BR" dirty="0" smtClean="0"/>
            </a:br>
            <a:r>
              <a:rPr lang="pt-BR" dirty="0" smtClean="0"/>
              <a:t>- Criar uma </a:t>
            </a:r>
            <a:r>
              <a:rPr lang="pt-BR" dirty="0" err="1" smtClean="0"/>
              <a:t>Action</a:t>
            </a:r>
            <a:r>
              <a:rPr lang="pt-BR" dirty="0" smtClean="0"/>
              <a:t> / </a:t>
            </a:r>
            <a:r>
              <a:rPr lang="pt-BR" dirty="0" err="1" smtClean="0"/>
              <a:t>View</a:t>
            </a:r>
            <a:r>
              <a:rPr lang="pt-BR" dirty="0" smtClean="0"/>
              <a:t> (Index</a:t>
            </a:r>
            <a:r>
              <a:rPr lang="pt-BR" dirty="0"/>
              <a:t>) </a:t>
            </a:r>
            <a:r>
              <a:rPr lang="pt-BR" dirty="0" smtClean="0"/>
              <a:t>num1 </a:t>
            </a:r>
            <a:r>
              <a:rPr lang="pt-BR" dirty="0"/>
              <a:t>, </a:t>
            </a:r>
            <a:r>
              <a:rPr lang="pt-BR" dirty="0" smtClean="0"/>
              <a:t>num2 (</a:t>
            </a:r>
            <a:r>
              <a:rPr lang="pt-BR" dirty="0" err="1" smtClean="0"/>
              <a:t>Helper</a:t>
            </a:r>
            <a:r>
              <a:rPr lang="pt-BR" dirty="0" smtClean="0"/>
              <a:t>);</a:t>
            </a:r>
            <a:br>
              <a:rPr lang="pt-BR" dirty="0" smtClean="0"/>
            </a:br>
            <a:r>
              <a:rPr lang="pt-BR" dirty="0" smtClean="0"/>
              <a:t>- Criar uma </a:t>
            </a:r>
            <a:r>
              <a:rPr lang="pt-BR" dirty="0" err="1" smtClean="0"/>
              <a:t>ViewModel</a:t>
            </a:r>
            <a:r>
              <a:rPr lang="pt-BR" dirty="0" smtClean="0"/>
              <a:t> com três propriedades (num1 , num2, resultado);</a:t>
            </a:r>
            <a:br>
              <a:rPr lang="pt-BR" dirty="0" smtClean="0"/>
            </a:br>
            <a:r>
              <a:rPr lang="pt-BR" dirty="0" smtClean="0"/>
              <a:t>- Num1 e Num2 devem ser requeridos.</a:t>
            </a: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Realizar a soma dos valores informados nos  inputs e exibir o resultado na página utilizando </a:t>
            </a:r>
            <a:r>
              <a:rPr lang="pt-BR" dirty="0" err="1" smtClean="0"/>
              <a:t>Razor</a:t>
            </a:r>
            <a:r>
              <a:rPr lang="pt-BR" dirty="0" smtClean="0"/>
              <a:t> e, em seguida, realizar o cálculo utilizando o </a:t>
            </a:r>
            <a:r>
              <a:rPr lang="pt-BR" dirty="0" err="1" smtClean="0"/>
              <a:t>conttroler</a:t>
            </a:r>
            <a:r>
              <a:rPr lang="pt-BR" dirty="0"/>
              <a:t>;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20198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PT" dirty="0"/>
              <a:t>O ModelState representa uma coleção de pares nome e valor que foram submetidos para o servidor durante um POST. 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Contém também uma </a:t>
            </a:r>
            <a:r>
              <a:rPr lang="pt-PT" dirty="0"/>
              <a:t>coleção de mensagens de erro para cada valor apresentado. </a:t>
            </a:r>
            <a:endParaRPr lang="pt-PT" dirty="0" smtClean="0"/>
          </a:p>
          <a:p>
            <a:pPr>
              <a:lnSpc>
                <a:spcPct val="150000"/>
              </a:lnSpc>
            </a:pPr>
            <a:r>
              <a:rPr lang="pt-PT" dirty="0" smtClean="0"/>
              <a:t>ModelState </a:t>
            </a:r>
            <a:r>
              <a:rPr lang="pt-PT" dirty="0"/>
              <a:t>tem duas finalidades: </a:t>
            </a:r>
            <a:r>
              <a:rPr lang="pt-PT" dirty="0" smtClean="0"/>
              <a:t> Armazenar </a:t>
            </a:r>
            <a:r>
              <a:rPr lang="pt-PT" dirty="0"/>
              <a:t>o valor enviado para o servidor, e para armazenar os erros de validação associados a esses valores.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8016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MVC</a:t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MVC</a:t>
            </a:r>
            <a:endParaRPr lang="pt-BR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Model</a:t>
            </a:r>
            <a:r>
              <a:rPr lang="pt-BR" dirty="0" smtClean="0"/>
              <a:t>–</a:t>
            </a:r>
            <a:r>
              <a:rPr lang="pt-BR" dirty="0" err="1" smtClean="0"/>
              <a:t>view</a:t>
            </a:r>
            <a:r>
              <a:rPr lang="pt-BR" dirty="0" smtClean="0"/>
              <a:t>–</a:t>
            </a:r>
            <a:r>
              <a:rPr lang="pt-BR" dirty="0" err="1" smtClean="0"/>
              <a:t>controller</a:t>
            </a:r>
            <a:r>
              <a:rPr lang="pt-BR" dirty="0" smtClean="0"/>
              <a:t> </a:t>
            </a:r>
            <a:r>
              <a:rPr lang="pt-BR" dirty="0"/>
              <a:t>(MVC)</a:t>
            </a:r>
          </a:p>
          <a:p>
            <a:pPr>
              <a:lnSpc>
                <a:spcPct val="150000"/>
              </a:lnSpc>
            </a:pPr>
            <a:r>
              <a:rPr lang="pt-BR" dirty="0"/>
              <a:t>MVC é um padrão de arquitetura de software que separa a informação (e as suas regras de negócio) da interface com a qual o usuário interage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Model</a:t>
            </a:r>
            <a:r>
              <a:rPr lang="pt-BR" b="1" dirty="0"/>
              <a:t>:</a:t>
            </a:r>
            <a:r>
              <a:rPr lang="pt-BR" dirty="0"/>
              <a:t> Os objetos de modelo são as partes do aplicativo que implementam a lógica para o domínio de dados da aplicação.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View</a:t>
            </a:r>
            <a:r>
              <a:rPr lang="pt-BR" b="1" dirty="0"/>
              <a:t>:</a:t>
            </a:r>
            <a:r>
              <a:rPr lang="pt-BR" dirty="0"/>
              <a:t> São os componentes que exibem a interface do usuário (IU)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Controller</a:t>
            </a:r>
            <a:r>
              <a:rPr lang="pt-BR" b="1" dirty="0"/>
              <a:t>:</a:t>
            </a:r>
            <a:r>
              <a:rPr lang="pt-BR" dirty="0"/>
              <a:t> Lida com a interação do usuário, trabalham com o modelo e, finalmente, </a:t>
            </a:r>
            <a:r>
              <a:rPr lang="pt-BR" dirty="0" err="1"/>
              <a:t>renderiza</a:t>
            </a:r>
            <a:r>
              <a:rPr lang="pt-BR" dirty="0"/>
              <a:t> uma </a:t>
            </a:r>
            <a:r>
              <a:rPr lang="pt-BR" dirty="0" err="1"/>
              <a:t>view</a:t>
            </a:r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6365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Propriedades do </a:t>
            </a:r>
            <a:r>
              <a:rPr lang="pt-BR" dirty="0" err="1" smtClean="0"/>
              <a:t>ModelState</a:t>
            </a:r>
            <a:endParaRPr lang="pt-B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59" y="3182558"/>
            <a:ext cx="8911065" cy="34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4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Declarando um </a:t>
            </a:r>
            <a:r>
              <a:rPr lang="pt-BR" dirty="0" err="1" smtClean="0"/>
              <a:t>model</a:t>
            </a:r>
            <a:r>
              <a:rPr lang="pt-BR" dirty="0" smtClean="0"/>
              <a:t> para ser usado na </a:t>
            </a:r>
            <a:r>
              <a:rPr lang="pt-BR" dirty="0" err="1" smtClean="0"/>
              <a:t>View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0" y="3135147"/>
            <a:ext cx="7741835" cy="369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374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ModelState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Adicionando erro manualmente.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40" y="3248095"/>
            <a:ext cx="10400704" cy="31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410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é o processo de criar objetos </a:t>
            </a:r>
            <a:r>
              <a:rPr lang="pt-BR" dirty="0" err="1"/>
              <a:t>.Net</a:t>
            </a:r>
            <a:r>
              <a:rPr lang="pt-BR" dirty="0"/>
              <a:t> a partir de dados enviados pelo browser. Mesmo sem saber, estamos usando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toda vez que implementamos </a:t>
            </a:r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/>
              <a:t>que recebem </a:t>
            </a:r>
            <a:r>
              <a:rPr lang="pt-BR" dirty="0" smtClean="0"/>
              <a:t>parâmetros</a:t>
            </a:r>
          </a:p>
          <a:p>
            <a:pPr>
              <a:lnSpc>
                <a:spcPct val="150000"/>
              </a:lnSpc>
            </a:pPr>
            <a:r>
              <a:rPr lang="pt-BR" dirty="0"/>
              <a:t>O MVC possui o objeto </a:t>
            </a:r>
            <a:r>
              <a:rPr lang="pt-BR" dirty="0" err="1"/>
              <a:t>DefaultModelBinder</a:t>
            </a:r>
            <a:r>
              <a:rPr lang="pt-BR" dirty="0"/>
              <a:t> que é usado pelo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invoker</a:t>
            </a:r>
            <a:r>
              <a:rPr lang="pt-BR" dirty="0"/>
              <a:t> sempre que um </a:t>
            </a:r>
            <a:r>
              <a:rPr lang="pt-BR" dirty="0" err="1"/>
              <a:t>binder</a:t>
            </a:r>
            <a:r>
              <a:rPr lang="pt-BR" dirty="0"/>
              <a:t> customizado não for encontrado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O default </a:t>
            </a:r>
            <a:r>
              <a:rPr lang="pt-BR" dirty="0" err="1"/>
              <a:t>model</a:t>
            </a:r>
            <a:r>
              <a:rPr lang="pt-BR" dirty="0"/>
              <a:t> </a:t>
            </a:r>
            <a:r>
              <a:rPr lang="pt-BR" dirty="0" err="1"/>
              <a:t>binder</a:t>
            </a:r>
            <a:r>
              <a:rPr lang="pt-BR" dirty="0"/>
              <a:t> procura por dados em quatro lugares, na ordem abaixo:</a:t>
            </a:r>
            <a:br>
              <a:rPr lang="pt-BR" dirty="0"/>
            </a:br>
            <a:r>
              <a:rPr lang="pt-BR" dirty="0" err="1" smtClean="0"/>
              <a:t>Request.Form</a:t>
            </a:r>
            <a:r>
              <a:rPr lang="pt-BR" dirty="0" smtClean="0"/>
              <a:t>, </a:t>
            </a:r>
            <a:r>
              <a:rPr lang="pt-BR" dirty="0" err="1" smtClean="0"/>
              <a:t>RouteData.Values</a:t>
            </a:r>
            <a:r>
              <a:rPr lang="pt-BR" dirty="0" smtClean="0"/>
              <a:t>, </a:t>
            </a:r>
            <a:r>
              <a:rPr lang="pt-BR" dirty="0" err="1" smtClean="0"/>
              <a:t>Request.QueryString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 err="1" smtClean="0"/>
              <a:t>Request.Files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err="1" smtClean="0"/>
              <a:t>DefaultModelBinder</a:t>
            </a:r>
            <a:r>
              <a:rPr lang="pt-BR" dirty="0" smtClean="0"/>
              <a:t> implementa a interface </a:t>
            </a:r>
            <a:r>
              <a:rPr lang="pt-BR" b="1" dirty="0" err="1"/>
              <a:t>IModelBinder</a:t>
            </a:r>
            <a:endParaRPr lang="pt-BR" dirty="0" smtClean="0"/>
          </a:p>
          <a:p>
            <a:pPr marL="0" indent="0">
              <a:lnSpc>
                <a:spcPct val="150000"/>
              </a:lnSpc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84481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Model</a:t>
            </a:r>
            <a:r>
              <a:rPr lang="pt-BR" dirty="0" smtClean="0"/>
              <a:t> </a:t>
            </a:r>
            <a:r>
              <a:rPr lang="pt-BR" dirty="0" err="1" smtClean="0"/>
              <a:t>Binding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 </a:t>
            </a:r>
            <a:r>
              <a:rPr lang="pt-BR" dirty="0" err="1"/>
              <a:t>DefaultModelBinder</a:t>
            </a:r>
            <a:r>
              <a:rPr lang="pt-BR" dirty="0"/>
              <a:t> é capaz de fazer o </a:t>
            </a:r>
            <a:r>
              <a:rPr lang="pt-BR" dirty="0" err="1" smtClean="0"/>
              <a:t>binding</a:t>
            </a:r>
            <a:r>
              <a:rPr lang="pt-BR" dirty="0" smtClean="0"/>
              <a:t> </a:t>
            </a:r>
            <a:r>
              <a:rPr lang="pt-BR" dirty="0"/>
              <a:t>para qualquer tipo primitivo (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DateTime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, </a:t>
            </a:r>
            <a:r>
              <a:rPr lang="pt-BR" dirty="0" smtClean="0"/>
              <a:t>etc...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smtClean="0"/>
              <a:t>É capaz </a:t>
            </a:r>
            <a:r>
              <a:rPr lang="pt-BR" dirty="0"/>
              <a:t>de encapsular os dados da requisição em uma </a:t>
            </a:r>
            <a:r>
              <a:rPr lang="pt-BR" dirty="0" smtClean="0"/>
              <a:t>classe.</a:t>
            </a:r>
          </a:p>
        </p:txBody>
      </p:sp>
    </p:spTree>
    <p:extLst>
      <p:ext uri="{BB962C8B-B14F-4D97-AF65-F5344CB8AC3E}">
        <p14:creationId xmlns:p14="http://schemas.microsoft.com/office/powerpoint/2010/main" xmlns="" val="48474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dados do </a:t>
            </a:r>
            <a:r>
              <a:rPr lang="pt-BR" dirty="0" err="1" smtClean="0"/>
              <a:t>controller</a:t>
            </a:r>
            <a:r>
              <a:rPr lang="pt-BR" dirty="0" smtClean="0"/>
              <a:t> para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ViewData</a:t>
            </a:r>
            <a:r>
              <a:rPr lang="pt-BR" dirty="0" smtClean="0"/>
              <a:t>: É </a:t>
            </a:r>
            <a:r>
              <a:rPr lang="pt-BR" dirty="0"/>
              <a:t>um dicionário de objetos derivado de </a:t>
            </a:r>
            <a:r>
              <a:rPr lang="pt-BR" dirty="0" err="1"/>
              <a:t>ViewDataDictionary</a:t>
            </a:r>
            <a:r>
              <a:rPr lang="pt-BR" dirty="0"/>
              <a:t> e é acessível utilizando </a:t>
            </a:r>
            <a:r>
              <a:rPr lang="pt-BR" dirty="0" err="1"/>
              <a:t>strings</a:t>
            </a:r>
            <a:r>
              <a:rPr lang="pt-BR" dirty="0"/>
              <a:t> como </a:t>
            </a:r>
            <a:r>
              <a:rPr lang="pt-BR" dirty="0" smtClean="0"/>
              <a:t>chaves.</a:t>
            </a:r>
            <a:br>
              <a:rPr lang="pt-BR" dirty="0" smtClean="0"/>
            </a:br>
            <a:r>
              <a:rPr lang="pt-BR" dirty="0" smtClean="0"/>
              <a:t>- Requer </a:t>
            </a:r>
            <a:r>
              <a:rPr lang="pt-BR" dirty="0" err="1"/>
              <a:t>typecasting</a:t>
            </a:r>
            <a:r>
              <a:rPr lang="pt-BR" dirty="0"/>
              <a:t> (conversão) quando associada a tipos complexos</a:t>
            </a:r>
            <a:r>
              <a:rPr lang="pt-BR" dirty="0" smtClean="0"/>
              <a:t>.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dirty="0" err="1" smtClean="0"/>
              <a:t>ViewBag</a:t>
            </a:r>
            <a:r>
              <a:rPr lang="pt-BR" dirty="0" smtClean="0"/>
              <a:t>:  É </a:t>
            </a:r>
            <a:r>
              <a:rPr lang="pt-BR" dirty="0"/>
              <a:t>uma propriedade </a:t>
            </a:r>
            <a:r>
              <a:rPr lang="pt-BR" dirty="0" smtClean="0"/>
              <a:t>dinâmica. Não necessita </a:t>
            </a:r>
            <a:r>
              <a:rPr lang="pt-BR" dirty="0"/>
              <a:t>de conversão para tipos complexos.</a:t>
            </a:r>
          </a:p>
          <a:p>
            <a:pPr>
              <a:lnSpc>
                <a:spcPct val="150000"/>
              </a:lnSpc>
            </a:pPr>
            <a:r>
              <a:rPr lang="pt-BR" dirty="0" err="1" smtClean="0"/>
              <a:t>ViewData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err="1"/>
              <a:t>ViewBag</a:t>
            </a:r>
            <a:r>
              <a:rPr lang="pt-BR" dirty="0"/>
              <a:t> são similares nas seguintes </a:t>
            </a:r>
            <a:r>
              <a:rPr lang="pt-BR" dirty="0" smtClean="0"/>
              <a:t>características</a:t>
            </a:r>
            <a:br>
              <a:rPr lang="pt-BR" dirty="0" smtClean="0"/>
            </a:br>
            <a:r>
              <a:rPr lang="pt-BR" dirty="0" smtClean="0"/>
              <a:t>- A </a:t>
            </a:r>
            <a:r>
              <a:rPr lang="pt-BR" dirty="0"/>
              <a:t>duração “tempo de vida” é apenas entre o envio através da </a:t>
            </a:r>
            <a:r>
              <a:rPr lang="pt-BR" dirty="0" err="1"/>
              <a:t>Controller</a:t>
            </a:r>
            <a:r>
              <a:rPr lang="pt-BR" dirty="0"/>
              <a:t> e a exibição </a:t>
            </a:r>
            <a:r>
              <a:rPr lang="pt-BR" dirty="0" smtClean="0"/>
              <a:t>	na </a:t>
            </a:r>
            <a:r>
              <a:rPr lang="pt-BR" dirty="0" err="1"/>
              <a:t>View</a:t>
            </a:r>
            <a:r>
              <a:rPr lang="pt-BR" dirty="0"/>
              <a:t>, depois disso tornam-se nulas </a:t>
            </a:r>
            <a:r>
              <a:rPr lang="pt-BR" dirty="0" smtClean="0"/>
              <a:t>novamente.</a:t>
            </a:r>
            <a:br>
              <a:rPr lang="pt-BR" dirty="0" smtClean="0"/>
            </a:br>
            <a:r>
              <a:rPr lang="pt-BR" dirty="0" smtClean="0"/>
              <a:t>- No </a:t>
            </a:r>
            <a:r>
              <a:rPr lang="pt-BR" dirty="0"/>
              <a:t>caso de um </a:t>
            </a:r>
            <a:r>
              <a:rPr lang="pt-BR" dirty="0" err="1"/>
              <a:t>redirect</a:t>
            </a:r>
            <a:r>
              <a:rPr lang="pt-BR" dirty="0"/>
              <a:t> se tornam nulas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5043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Manipulando dados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5" y="2231903"/>
            <a:ext cx="5559931" cy="228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5" y="4827393"/>
            <a:ext cx="8022369" cy="15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73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Manipulando dados do </a:t>
            </a:r>
            <a:r>
              <a:rPr lang="pt-BR" dirty="0" err="1" smtClean="0"/>
              <a:t>controller</a:t>
            </a:r>
            <a:r>
              <a:rPr lang="pt-BR" dirty="0" smtClean="0"/>
              <a:t> para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1154279" cy="417790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TempData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Assemelha-se </a:t>
            </a:r>
            <a:r>
              <a:rPr lang="pt-BR" dirty="0"/>
              <a:t>mais a uma sessão de servidor, porém de curta </a:t>
            </a:r>
            <a:r>
              <a:rPr lang="pt-BR" dirty="0" smtClean="0"/>
              <a:t>duração.</a:t>
            </a:r>
            <a:br>
              <a:rPr lang="pt-BR" dirty="0" smtClean="0"/>
            </a:br>
            <a:r>
              <a:rPr lang="pt-BR" dirty="0" smtClean="0"/>
              <a:t>- Possui </a:t>
            </a:r>
            <a:r>
              <a:rPr lang="pt-BR" dirty="0"/>
              <a:t>um tempo de vida maior que o </a:t>
            </a:r>
            <a:r>
              <a:rPr lang="pt-BR" dirty="0" err="1"/>
              <a:t>ViewBag</a:t>
            </a:r>
            <a:r>
              <a:rPr lang="pt-BR" dirty="0"/>
              <a:t> e </a:t>
            </a:r>
            <a:r>
              <a:rPr lang="pt-BR" dirty="0" err="1" smtClean="0"/>
              <a:t>ViewData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- </a:t>
            </a:r>
            <a:r>
              <a:rPr lang="pt-BR" dirty="0" err="1"/>
              <a:t>TempData</a:t>
            </a:r>
            <a:r>
              <a:rPr lang="pt-BR" dirty="0"/>
              <a:t> perdura desde sua criação até que seja chamado, ou seja, quando houver  </a:t>
            </a:r>
            <a:r>
              <a:rPr lang="pt-BR" dirty="0" smtClean="0"/>
              <a:t>um  	</a:t>
            </a:r>
            <a:r>
              <a:rPr lang="pt-BR" dirty="0" err="1" smtClean="0"/>
              <a:t>request</a:t>
            </a:r>
            <a:r>
              <a:rPr lang="pt-BR" dirty="0" smtClean="0"/>
              <a:t> </a:t>
            </a:r>
            <a:r>
              <a:rPr lang="pt-BR" dirty="0"/>
              <a:t>da </a:t>
            </a:r>
            <a:r>
              <a:rPr lang="pt-BR" dirty="0" smtClean="0"/>
              <a:t>informação , </a:t>
            </a:r>
            <a:r>
              <a:rPr lang="pt-BR" dirty="0"/>
              <a:t>ele se tornará nulo novamente</a:t>
            </a:r>
            <a:br>
              <a:rPr lang="pt-BR" dirty="0"/>
            </a:br>
            <a:r>
              <a:rPr lang="pt-BR" dirty="0"/>
              <a:t>- Uma informação em </a:t>
            </a:r>
            <a:r>
              <a:rPr lang="pt-BR" dirty="0" err="1"/>
              <a:t>TempData</a:t>
            </a:r>
            <a:r>
              <a:rPr lang="pt-BR" dirty="0"/>
              <a:t> </a:t>
            </a:r>
            <a:r>
              <a:rPr lang="pt-BR" dirty="0" smtClean="0"/>
              <a:t>criada </a:t>
            </a:r>
            <a:r>
              <a:rPr lang="pt-BR" dirty="0"/>
              <a:t>em um </a:t>
            </a:r>
            <a:r>
              <a:rPr lang="pt-BR" dirty="0" err="1"/>
              <a:t>Controller</a:t>
            </a:r>
            <a:r>
              <a:rPr lang="pt-BR" dirty="0"/>
              <a:t> persiste após um </a:t>
            </a:r>
            <a:r>
              <a:rPr lang="pt-BR" dirty="0" err="1"/>
              <a:t>redirect</a:t>
            </a:r>
            <a:r>
              <a:rPr lang="pt-BR" dirty="0"/>
              <a:t> entre </a:t>
            </a:r>
            <a:r>
              <a:rPr lang="pt-BR" dirty="0" err="1"/>
              <a:t>actions</a:t>
            </a:r>
            <a:r>
              <a:rPr lang="pt-BR" dirty="0"/>
              <a:t> (apenas um) e pode ser exibido em sequência em uma </a:t>
            </a:r>
            <a:r>
              <a:rPr lang="pt-BR" dirty="0" err="1"/>
              <a:t>View</a:t>
            </a:r>
            <a:r>
              <a:rPr lang="pt-BR" dirty="0"/>
              <a:t> (muito usado em tratamento de erros</a:t>
            </a:r>
            <a:r>
              <a:rPr lang="pt-BR" dirty="0" smtClean="0"/>
              <a:t>).</a:t>
            </a:r>
            <a:br>
              <a:rPr lang="pt-BR" dirty="0" smtClean="0"/>
            </a:br>
            <a:r>
              <a:rPr lang="pt-BR" dirty="0" smtClean="0"/>
              <a:t>- É possível estender a duração de um </a:t>
            </a:r>
            <a:r>
              <a:rPr lang="pt-BR" dirty="0" err="1" smtClean="0"/>
              <a:t>TempData</a:t>
            </a:r>
            <a:r>
              <a:rPr lang="pt-BR" dirty="0" smtClean="0"/>
              <a:t> por mais um </a:t>
            </a:r>
            <a:r>
              <a:rPr lang="pt-BR" dirty="0" err="1" smtClean="0"/>
              <a:t>request</a:t>
            </a:r>
            <a:r>
              <a:rPr lang="pt-BR" dirty="0" smtClean="0"/>
              <a:t> utilizando o comando 	</a:t>
            </a:r>
            <a:r>
              <a:rPr lang="pt-BR" dirty="0" err="1" smtClean="0"/>
              <a:t>Keep</a:t>
            </a:r>
            <a:r>
              <a:rPr lang="pt-BR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xmlns="" val="321997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Manipulando dados 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2122024"/>
            <a:ext cx="5884182" cy="18169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4140738"/>
            <a:ext cx="5884182" cy="255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623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1154279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Utilizado </a:t>
            </a:r>
            <a:r>
              <a:rPr lang="pt-BR" dirty="0"/>
              <a:t>p</a:t>
            </a:r>
            <a:r>
              <a:rPr lang="pt-BR" dirty="0" smtClean="0"/>
              <a:t>ara </a:t>
            </a:r>
            <a:r>
              <a:rPr lang="pt-BR" dirty="0"/>
              <a:t>f</a:t>
            </a:r>
            <a:r>
              <a:rPr lang="pt-BR" dirty="0" smtClean="0"/>
              <a:t>azer </a:t>
            </a:r>
            <a:r>
              <a:rPr lang="pt-BR" dirty="0"/>
              <a:t>uma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/>
              <a:t>aceitar </a:t>
            </a:r>
            <a:r>
              <a:rPr lang="pt-BR" dirty="0" smtClean="0"/>
              <a:t>requisições POST – GET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Restringir acesso a usuários </a:t>
            </a:r>
            <a:r>
              <a:rPr lang="pt-BR" dirty="0" err="1" smtClean="0"/>
              <a:t>logados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 smtClean="0"/>
              <a:t>Realizar </a:t>
            </a:r>
            <a:r>
              <a:rPr lang="pt-BR" dirty="0"/>
              <a:t>cache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0869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4981720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b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Arquitetura 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2721752"/>
            <a:ext cx="11535188" cy="217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669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394" y="2275698"/>
            <a:ext cx="11154279" cy="458230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pt-BR" dirty="0"/>
              <a:t>Tipos de filtros sem necessidade de </a:t>
            </a:r>
            <a:r>
              <a:rPr lang="pt-BR" dirty="0" smtClean="0"/>
              <a:t>customização</a:t>
            </a:r>
          </a:p>
          <a:p>
            <a:pPr>
              <a:lnSpc>
                <a:spcPct val="150000"/>
              </a:lnSpc>
            </a:pPr>
            <a:r>
              <a:rPr lang="pt-BR" b="1" dirty="0" err="1" smtClean="0"/>
              <a:t>AllowAnonymous</a:t>
            </a:r>
            <a:r>
              <a:rPr lang="pt-BR" dirty="0" smtClean="0"/>
              <a:t>: permite o acesso à qualquer usuário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Authorize</a:t>
            </a:r>
            <a:r>
              <a:rPr lang="pt-BR" dirty="0"/>
              <a:t>: Autoriza somente usuários </a:t>
            </a:r>
            <a:r>
              <a:rPr lang="pt-BR" dirty="0" err="1"/>
              <a:t>logados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HandleError</a:t>
            </a:r>
            <a:r>
              <a:rPr lang="pt-BR" dirty="0"/>
              <a:t>: Especifica como devem ser tratadas as exceções lançadas pela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OutputCache</a:t>
            </a:r>
            <a:r>
              <a:rPr lang="pt-BR" dirty="0"/>
              <a:t>: Usa esquema de cache para 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NonAction</a:t>
            </a:r>
            <a:r>
              <a:rPr lang="pt-BR" dirty="0"/>
              <a:t>: Determina que o método jamais chamando via requisição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HttpPost</a:t>
            </a:r>
            <a:r>
              <a:rPr lang="pt-BR" dirty="0"/>
              <a:t>, </a:t>
            </a:r>
            <a:r>
              <a:rPr lang="pt-BR" b="1" dirty="0" err="1"/>
              <a:t>HttpGet</a:t>
            </a:r>
            <a:r>
              <a:rPr lang="pt-BR" dirty="0"/>
              <a:t>: Determina que a </a:t>
            </a:r>
            <a:r>
              <a:rPr lang="pt-BR" dirty="0" err="1"/>
              <a:t>action</a:t>
            </a:r>
            <a:r>
              <a:rPr lang="pt-BR" dirty="0"/>
              <a:t> será chamada </a:t>
            </a:r>
            <a:r>
              <a:rPr lang="pt-BR" dirty="0" smtClean="0"/>
              <a:t>via </a:t>
            </a:r>
            <a:r>
              <a:rPr lang="pt-BR" dirty="0"/>
              <a:t>POST ou GET</a:t>
            </a:r>
          </a:p>
          <a:p>
            <a:pPr>
              <a:lnSpc>
                <a:spcPct val="150000"/>
              </a:lnSpc>
            </a:pPr>
            <a:r>
              <a:rPr lang="pt-BR" b="1" dirty="0" err="1"/>
              <a:t>ChildActionOnly</a:t>
            </a:r>
            <a:r>
              <a:rPr lang="pt-BR" dirty="0"/>
              <a:t> : </a:t>
            </a:r>
            <a:r>
              <a:rPr lang="pt-BR" dirty="0" err="1"/>
              <a:t>Partial</a:t>
            </a:r>
            <a:r>
              <a:rPr lang="pt-BR" dirty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pt-BR" b="1" dirty="0" err="1" smtClean="0">
                <a:latin typeface="+mj-lt"/>
              </a:rPr>
              <a:t>ValidateAntiForgeryToken</a:t>
            </a:r>
            <a:r>
              <a:rPr lang="pt-BR" b="1" dirty="0">
                <a:latin typeface="+mj-lt"/>
              </a:rPr>
              <a:t>:</a:t>
            </a:r>
            <a:r>
              <a:rPr lang="pt-BR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pt-BR" dirty="0" err="1">
                <a:latin typeface="+mj-lt"/>
              </a:rPr>
              <a:t>Previnir</a:t>
            </a:r>
            <a:r>
              <a:rPr lang="pt-BR" dirty="0">
                <a:latin typeface="+mj-lt"/>
              </a:rPr>
              <a:t> Cross-Site </a:t>
            </a:r>
            <a:r>
              <a:rPr lang="pt-BR" dirty="0" err="1">
                <a:latin typeface="+mj-lt"/>
              </a:rPr>
              <a:t>Request</a:t>
            </a:r>
            <a:r>
              <a:rPr lang="pt-BR" dirty="0">
                <a:latin typeface="+mj-lt"/>
              </a:rPr>
              <a:t> </a:t>
            </a:r>
            <a:r>
              <a:rPr lang="pt-BR" dirty="0" err="1">
                <a:latin typeface="+mj-lt"/>
              </a:rPr>
              <a:t>Forgery</a:t>
            </a:r>
            <a:r>
              <a:rPr lang="pt-BR" dirty="0">
                <a:latin typeface="+mj-lt"/>
              </a:rPr>
              <a:t> (CSRF) Utilizado em conjunto com o </a:t>
            </a:r>
            <a:r>
              <a:rPr lang="pt-BR" dirty="0" err="1">
                <a:latin typeface="+mj-lt"/>
              </a:rPr>
              <a:t>helper</a:t>
            </a:r>
            <a:r>
              <a:rPr lang="pt-BR" dirty="0">
                <a:latin typeface="+mj-lt"/>
              </a:rPr>
              <a:t> @</a:t>
            </a:r>
            <a:r>
              <a:rPr lang="pt-BR" dirty="0" err="1">
                <a:latin typeface="+mj-lt"/>
              </a:rPr>
              <a:t>Html.AntiForgeryToken</a:t>
            </a:r>
            <a:r>
              <a:rPr lang="pt-BR" dirty="0">
                <a:latin typeface="+mj-lt"/>
              </a:rPr>
              <a:t>()</a:t>
            </a:r>
            <a:endParaRPr lang="pt-BR" dirty="0" smtClean="0">
              <a:latin typeface="+mj-lt"/>
            </a:endParaRPr>
          </a:p>
          <a:p>
            <a:pPr>
              <a:lnSpc>
                <a:spcPct val="150000"/>
              </a:lnSpc>
            </a:pPr>
            <a:endParaRPr lang="pt-BR" dirty="0"/>
          </a:p>
          <a:p>
            <a:pPr>
              <a:lnSpc>
                <a:spcPct val="150000"/>
              </a:lnSpc>
            </a:pPr>
            <a:endParaRPr lang="pt-BR" dirty="0" smtClean="0"/>
          </a:p>
          <a:p>
            <a:pPr>
              <a:lnSpc>
                <a:spcPct val="150000"/>
              </a:lnSpc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20171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Usando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2696493"/>
            <a:ext cx="11430813" cy="26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329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574387"/>
            <a:ext cx="11154279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Global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 smtClean="0"/>
              <a:t>Filters</a:t>
            </a:r>
            <a:endParaRPr lang="pt-BR" dirty="0" smtClean="0"/>
          </a:p>
          <a:p>
            <a:pPr>
              <a:lnSpc>
                <a:spcPct val="150000"/>
              </a:lnSpc>
            </a:pPr>
            <a:r>
              <a:rPr lang="pt-BR" dirty="0"/>
              <a:t>Existe </a:t>
            </a:r>
            <a:r>
              <a:rPr lang="pt-BR" dirty="0" smtClean="0"/>
              <a:t>a </a:t>
            </a:r>
            <a:r>
              <a:rPr lang="pt-BR" dirty="0"/>
              <a:t>possibilidade de associar as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/>
              <a:t> de forma global, ou seja, para todos os </a:t>
            </a:r>
            <a:r>
              <a:rPr lang="pt-BR" dirty="0" err="1" smtClean="0"/>
              <a:t>controllers</a:t>
            </a:r>
            <a:r>
              <a:rPr lang="pt-BR" dirty="0" smtClean="0"/>
              <a:t>. Isto </a:t>
            </a:r>
            <a:r>
              <a:rPr lang="pt-BR" dirty="0"/>
              <a:t>pode ser feito através do </a:t>
            </a:r>
            <a:r>
              <a:rPr lang="pt-BR" dirty="0" err="1"/>
              <a:t>Global.asax</a:t>
            </a:r>
            <a:r>
              <a:rPr lang="pt-BR" dirty="0"/>
              <a:t> no método </a:t>
            </a:r>
            <a:r>
              <a:rPr lang="pt-BR" dirty="0" err="1"/>
              <a:t>Application_Start</a:t>
            </a:r>
            <a:endParaRPr lang="pt-B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041" y="4663341"/>
            <a:ext cx="5439534" cy="1581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27181" y="4663340"/>
            <a:ext cx="55771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332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250831"/>
            <a:ext cx="11154279" cy="45014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 smtClean="0"/>
              <a:t>Customizando </a:t>
            </a:r>
            <a:r>
              <a:rPr lang="pt-BR" dirty="0" err="1" smtClean="0"/>
              <a:t>Action</a:t>
            </a:r>
            <a:r>
              <a:rPr lang="pt-BR" dirty="0" smtClean="0"/>
              <a:t> </a:t>
            </a:r>
            <a:r>
              <a:rPr lang="pt-BR" dirty="0" err="1" smtClean="0"/>
              <a:t>Filters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- Quando </a:t>
            </a:r>
            <a:r>
              <a:rPr lang="pt-BR" dirty="0"/>
              <a:t>implementamos o </a:t>
            </a:r>
            <a:r>
              <a:rPr lang="pt-BR" dirty="0" err="1"/>
              <a:t>ActionFilterAttribute</a:t>
            </a:r>
            <a:r>
              <a:rPr lang="pt-BR" dirty="0"/>
              <a:t> podemos reescrever 4 métodos para mudar o </a:t>
            </a:r>
            <a:r>
              <a:rPr lang="pt-BR" dirty="0" smtClean="0"/>
              <a:t>	comportamento </a:t>
            </a:r>
            <a:r>
              <a:rPr lang="pt-BR" dirty="0"/>
              <a:t>das </a:t>
            </a:r>
            <a:r>
              <a:rPr lang="pt-BR" dirty="0" err="1"/>
              <a:t>actions</a:t>
            </a:r>
            <a:r>
              <a:rPr lang="pt-BR" dirty="0" smtClean="0"/>
              <a:t>:</a:t>
            </a:r>
            <a:br>
              <a:rPr lang="pt-BR" dirty="0" smtClean="0"/>
            </a:b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OnActionExecuting</a:t>
            </a:r>
            <a:r>
              <a:rPr lang="pt-BR" dirty="0"/>
              <a:t>: executado antes da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OnActionExecuted</a:t>
            </a:r>
            <a:r>
              <a:rPr lang="pt-BR" dirty="0"/>
              <a:t>: executado depois da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OnResultExecuting</a:t>
            </a:r>
            <a:r>
              <a:rPr lang="pt-BR" dirty="0"/>
              <a:t>: executado antes da </a:t>
            </a:r>
            <a:r>
              <a:rPr lang="pt-BR" dirty="0" err="1"/>
              <a:t>renderização</a:t>
            </a:r>
            <a:r>
              <a:rPr lang="pt-BR" dirty="0"/>
              <a:t> do resultado da </a:t>
            </a:r>
            <a:r>
              <a:rPr lang="pt-BR" dirty="0" err="1"/>
              <a:t>action</a:t>
            </a:r>
            <a:endParaRPr lang="pt-BR" dirty="0"/>
          </a:p>
          <a:p>
            <a:pPr>
              <a:lnSpc>
                <a:spcPct val="150000"/>
              </a:lnSpc>
            </a:pPr>
            <a:r>
              <a:rPr lang="pt-BR" b="1" dirty="0" err="1"/>
              <a:t>OnResultExecuted</a:t>
            </a:r>
            <a:r>
              <a:rPr lang="pt-BR" dirty="0"/>
              <a:t>: executado depois da </a:t>
            </a:r>
            <a:r>
              <a:rPr lang="pt-BR" dirty="0" err="1"/>
              <a:t>renderização</a:t>
            </a:r>
            <a:r>
              <a:rPr lang="pt-BR" dirty="0"/>
              <a:t> do resultado da </a:t>
            </a:r>
            <a:r>
              <a:rPr lang="pt-BR" dirty="0" err="1"/>
              <a:t>action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3077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Usando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Action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Filters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6" y="1920238"/>
            <a:ext cx="9230163" cy="48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4891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Rotas</a:t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729132"/>
            <a:ext cx="11154279" cy="3123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O ASP.NET MVC utiliza o ASP.NET </a:t>
            </a:r>
            <a:r>
              <a:rPr lang="pt-BR" dirty="0" err="1"/>
              <a:t>Routing</a:t>
            </a:r>
            <a:r>
              <a:rPr lang="pt-BR" dirty="0"/>
              <a:t> para rotear </a:t>
            </a:r>
            <a:r>
              <a:rPr lang="pt-BR" dirty="0" err="1"/>
              <a:t>URLs</a:t>
            </a:r>
            <a:r>
              <a:rPr lang="pt-BR" dirty="0"/>
              <a:t>, tornando o acesso e requisições via URL mais </a:t>
            </a:r>
            <a:r>
              <a:rPr lang="pt-BR" dirty="0" smtClean="0"/>
              <a:t>amigáveis. 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É </a:t>
            </a:r>
            <a:r>
              <a:rPr lang="pt-BR" dirty="0"/>
              <a:t>utilizado para endereçar as requisições para as ações dos </a:t>
            </a:r>
            <a:r>
              <a:rPr lang="pt-BR" dirty="0" err="1"/>
              <a:t>Controllers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/>
              <a:t>Durante a </a:t>
            </a:r>
            <a:r>
              <a:rPr lang="pt-BR" dirty="0" err="1"/>
              <a:t>execussão</a:t>
            </a:r>
            <a:r>
              <a:rPr lang="pt-BR" dirty="0"/>
              <a:t> da aplicação, uma tabela de rotas (</a:t>
            </a:r>
            <a:r>
              <a:rPr lang="pt-BR" dirty="0" err="1"/>
              <a:t>Route</a:t>
            </a:r>
            <a:r>
              <a:rPr lang="pt-BR" dirty="0"/>
              <a:t> </a:t>
            </a:r>
            <a:r>
              <a:rPr lang="pt-BR" dirty="0" err="1" smtClean="0"/>
              <a:t>Table</a:t>
            </a:r>
            <a:r>
              <a:rPr lang="pt-BR" dirty="0" smtClean="0"/>
              <a:t>) é </a:t>
            </a:r>
            <a:r>
              <a:rPr lang="pt-BR" dirty="0"/>
              <a:t>criada durante o evento </a:t>
            </a:r>
            <a:r>
              <a:rPr lang="pt-BR" dirty="0" err="1"/>
              <a:t>Application_Start</a:t>
            </a:r>
            <a:r>
              <a:rPr lang="pt-BR" dirty="0"/>
              <a:t>() no arquivo </a:t>
            </a:r>
            <a:r>
              <a:rPr lang="pt-BR" dirty="0" err="1"/>
              <a:t>Global.asax</a:t>
            </a:r>
            <a:r>
              <a:rPr lang="pt-BR" dirty="0"/>
              <a:t> (Arquivo que gerencia o ciclo de vida das aplicações ASP.NET).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82564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2070505"/>
            <a:ext cx="11158472" cy="376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7869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2074981"/>
            <a:ext cx="5150532" cy="40002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6206" y="6228225"/>
            <a:ext cx="748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http://localhost:1377/autor/livro?nome=busque_dentro_de_voce</a:t>
            </a:r>
          </a:p>
        </p:txBody>
      </p:sp>
    </p:spTree>
    <p:extLst>
      <p:ext uri="{BB962C8B-B14F-4D97-AF65-F5344CB8AC3E}">
        <p14:creationId xmlns:p14="http://schemas.microsoft.com/office/powerpoint/2010/main" xmlns="" val="28610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Rotas</a:t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206" y="2222849"/>
            <a:ext cx="9810301" cy="19411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6206" y="4281982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http://localhost:1377/livro/busque_dentro_de_voce</a:t>
            </a:r>
          </a:p>
        </p:txBody>
      </p:sp>
    </p:spTree>
    <p:extLst>
      <p:ext uri="{BB962C8B-B14F-4D97-AF65-F5344CB8AC3E}">
        <p14:creationId xmlns:p14="http://schemas.microsoft.com/office/powerpoint/2010/main" xmlns="" val="8351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Bundle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 smtClean="0"/>
              <a:t>Asp.Net</a:t>
            </a:r>
            <a:r>
              <a:rPr lang="pt-BR" sz="1800" dirty="0" smtClean="0"/>
              <a:t> </a:t>
            </a:r>
            <a:r>
              <a:rPr lang="pt-BR" sz="1800" dirty="0"/>
              <a:t>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041" y="2729132"/>
            <a:ext cx="11154279" cy="31230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Capacidade de juntar </a:t>
            </a:r>
            <a:r>
              <a:rPr lang="pt-BR" dirty="0" smtClean="0"/>
              <a:t>vários arquivos em um único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Capacidade de comprimir (</a:t>
            </a:r>
            <a:r>
              <a:rPr lang="pt-BR" i="1" dirty="0" err="1"/>
              <a:t>M</a:t>
            </a:r>
            <a:r>
              <a:rPr lang="pt-BR" i="1" dirty="0" err="1" smtClean="0"/>
              <a:t>inification</a:t>
            </a:r>
            <a:r>
              <a:rPr lang="pt-BR" dirty="0" smtClean="0"/>
              <a:t>) </a:t>
            </a:r>
            <a:r>
              <a:rPr lang="pt-BR" dirty="0"/>
              <a:t>scripts na aplicação web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748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 MVC</a:t>
            </a:r>
            <a:br>
              <a:rPr lang="pt-BR" dirty="0" smtClean="0"/>
            </a:br>
            <a:r>
              <a:rPr lang="pt-BR" sz="1800" dirty="0" err="1"/>
              <a:t>Asp.Net</a:t>
            </a:r>
            <a:r>
              <a:rPr lang="pt-BR" sz="1800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 smtClean="0"/>
              <a:t>Algumas </a:t>
            </a:r>
            <a:r>
              <a:rPr lang="pt-BR" dirty="0"/>
              <a:t>das características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Suporte </a:t>
            </a:r>
            <a:r>
              <a:rPr lang="pt-BR" dirty="0"/>
              <a:t>abrangente para roteamento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As </a:t>
            </a:r>
            <a:r>
              <a:rPr lang="pt-BR" dirty="0" err="1"/>
              <a:t>URLs</a:t>
            </a:r>
            <a:r>
              <a:rPr lang="pt-BR" dirty="0"/>
              <a:t> não precisam incluir extensões de nome de arquivo</a:t>
            </a:r>
          </a:p>
          <a:p>
            <a:pPr>
              <a:lnSpc>
                <a:spcPct val="150000"/>
              </a:lnSpc>
            </a:pPr>
            <a:r>
              <a:rPr lang="pt-BR" dirty="0"/>
              <a:t>Desenvolvido para suportar padrões </a:t>
            </a:r>
            <a:r>
              <a:rPr lang="pt-BR" dirty="0" smtClean="0"/>
              <a:t>que funcionam </a:t>
            </a:r>
            <a:r>
              <a:rPr lang="pt-BR" dirty="0"/>
              <a:t>bem para SEO (</a:t>
            </a:r>
            <a:r>
              <a:rPr lang="pt-BR" i="1" dirty="0" err="1"/>
              <a:t>Search</a:t>
            </a:r>
            <a:r>
              <a:rPr lang="pt-BR" i="1" dirty="0"/>
              <a:t> </a:t>
            </a:r>
            <a:r>
              <a:rPr lang="pt-BR" i="1" dirty="0" err="1"/>
              <a:t>Engine</a:t>
            </a:r>
            <a:r>
              <a:rPr lang="pt-BR" i="1" dirty="0"/>
              <a:t> </a:t>
            </a:r>
            <a:r>
              <a:rPr lang="pt-BR" i="1" dirty="0" err="1"/>
              <a:t>Optimization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</a:pPr>
            <a:r>
              <a:rPr lang="pt-BR" dirty="0"/>
              <a:t>Suporta o uso dos modelos de contêiner de DI (</a:t>
            </a:r>
            <a:r>
              <a:rPr lang="pt-BR" i="1" dirty="0" err="1"/>
              <a:t>Dependency</a:t>
            </a:r>
            <a:r>
              <a:rPr lang="pt-BR" i="1" dirty="0"/>
              <a:t> </a:t>
            </a:r>
            <a:r>
              <a:rPr lang="pt-BR" i="1" dirty="0" err="1"/>
              <a:t>Injection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985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10763542" cy="1019909"/>
          </a:xfrm>
        </p:spPr>
        <p:txBody>
          <a:bodyPr/>
          <a:lstStyle/>
          <a:p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Bundle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MVC</a:t>
            </a:r>
            <a:r>
              <a:rPr lang="pt-BR" dirty="0"/>
              <a:t/>
            </a:r>
            <a:br>
              <a:rPr lang="pt-BR" dirty="0"/>
            </a:b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427869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5909" y="5300002"/>
            <a:ext cx="5058214" cy="1237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Uso do </a:t>
            </a:r>
            <a:r>
              <a:rPr lang="pt-BR" dirty="0" err="1" smtClean="0"/>
              <a:t>Bundle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/>
              <a:t>@</a:t>
            </a:r>
            <a:r>
              <a:rPr lang="pt-BR" dirty="0" err="1"/>
              <a:t>Styles.Render</a:t>
            </a:r>
            <a:r>
              <a:rPr lang="pt-BR" dirty="0"/>
              <a:t>("~/</a:t>
            </a:r>
            <a:r>
              <a:rPr lang="pt-BR" dirty="0" err="1"/>
              <a:t>Content</a:t>
            </a:r>
            <a:r>
              <a:rPr lang="pt-BR" dirty="0"/>
              <a:t>/</a:t>
            </a:r>
            <a:r>
              <a:rPr lang="pt-BR" dirty="0" err="1"/>
              <a:t>css</a:t>
            </a:r>
            <a:r>
              <a:rPr lang="pt-BR" dirty="0"/>
              <a:t>")</a:t>
            </a:r>
            <a:br>
              <a:rPr lang="pt-BR" dirty="0"/>
            </a:br>
            <a:r>
              <a:rPr lang="pt-BR" dirty="0"/>
              <a:t>@</a:t>
            </a:r>
            <a:r>
              <a:rPr lang="pt-BR" dirty="0" err="1"/>
              <a:t>Scripts.Render</a:t>
            </a:r>
            <a:r>
              <a:rPr lang="pt-BR" dirty="0"/>
              <a:t>("~/</a:t>
            </a:r>
            <a:r>
              <a:rPr lang="pt-BR" dirty="0" err="1"/>
              <a:t>bundles</a:t>
            </a:r>
            <a:r>
              <a:rPr lang="pt-BR" dirty="0"/>
              <a:t>/</a:t>
            </a:r>
            <a:r>
              <a:rPr lang="pt-BR" dirty="0" err="1"/>
              <a:t>jquery</a:t>
            </a:r>
            <a:r>
              <a:rPr lang="pt-BR" dirty="0"/>
              <a:t>")</a:t>
            </a:r>
          </a:p>
          <a:p>
            <a:endParaRPr lang="pt-BR" dirty="0"/>
          </a:p>
          <a:p>
            <a:pPr>
              <a:lnSpc>
                <a:spcPct val="150000"/>
              </a:lnSpc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19084" y="253218"/>
            <a:ext cx="9151386" cy="53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124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Controller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13383" y="196949"/>
            <a:ext cx="6616020" cy="643426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73767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2179091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5297" y="597877"/>
            <a:ext cx="9270733" cy="5423095"/>
          </a:xfrm>
        </p:spPr>
      </p:pic>
    </p:spTree>
    <p:extLst>
      <p:ext uri="{BB962C8B-B14F-4D97-AF65-F5344CB8AC3E}">
        <p14:creationId xmlns:p14="http://schemas.microsoft.com/office/powerpoint/2010/main" xmlns="" val="50816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ViewModel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4315919" cy="4758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 err="1"/>
              <a:t>View</a:t>
            </a:r>
            <a:r>
              <a:rPr lang="pt-BR" dirty="0"/>
              <a:t> </a:t>
            </a:r>
            <a:r>
              <a:rPr lang="pt-BR" dirty="0" err="1"/>
              <a:t>Model</a:t>
            </a:r>
            <a:r>
              <a:rPr lang="pt-BR" dirty="0"/>
              <a:t> representa um conjunto de </a:t>
            </a:r>
            <a:r>
              <a:rPr lang="pt-BR" dirty="0" smtClean="0"/>
              <a:t>dados que serão utilizados na </a:t>
            </a:r>
            <a:r>
              <a:rPr lang="pt-BR" dirty="0" err="1" smtClean="0"/>
              <a:t>View</a:t>
            </a:r>
            <a:r>
              <a:rPr lang="pt-B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Exemplo: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2" y="589330"/>
            <a:ext cx="6165312" cy="584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2290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Actions</a:t>
            </a:r>
            <a:r>
              <a:rPr lang="pt-BR" dirty="0" smtClean="0"/>
              <a:t> </a:t>
            </a:r>
            <a:r>
              <a:rPr lang="pt-BR" dirty="0" err="1" smtClean="0"/>
              <a:t>Result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1800" dirty="0" err="1"/>
              <a:t>Asp.Net</a:t>
            </a:r>
            <a:r>
              <a:rPr lang="pt-BR" sz="1800" dirty="0"/>
              <a:t>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2" y="2560320"/>
            <a:ext cx="10549367" cy="4177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dirty="0"/>
              <a:t>São elas que definem </a:t>
            </a:r>
            <a:r>
              <a:rPr lang="pt-BR" dirty="0" smtClean="0"/>
              <a:t>o </a:t>
            </a:r>
            <a:r>
              <a:rPr lang="pt-BR" dirty="0"/>
              <a:t>que será retornado para o </a:t>
            </a:r>
            <a:r>
              <a:rPr lang="pt-BR" dirty="0" smtClean="0"/>
              <a:t>usuário</a:t>
            </a:r>
          </a:p>
          <a:p>
            <a:pPr>
              <a:lnSpc>
                <a:spcPct val="150000"/>
              </a:lnSpc>
            </a:pPr>
            <a:r>
              <a:rPr lang="pt-BR" dirty="0" smtClean="0"/>
              <a:t>Exemplos: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ViewResult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uma </a:t>
            </a:r>
            <a:r>
              <a:rPr lang="pt-BR" dirty="0" err="1" smtClean="0"/>
              <a:t>view</a:t>
            </a:r>
            <a:r>
              <a:rPr lang="pt-BR" dirty="0" smtClean="0"/>
              <a:t> como uma página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PartialViewResult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uma </a:t>
            </a:r>
            <a:r>
              <a:rPr lang="pt-BR" dirty="0" err="1" smtClean="0"/>
              <a:t>partial</a:t>
            </a:r>
            <a:r>
              <a:rPr lang="pt-BR" dirty="0" smtClean="0"/>
              <a:t> </a:t>
            </a:r>
            <a:r>
              <a:rPr lang="pt-BR" dirty="0" err="1" smtClean="0"/>
              <a:t>view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JsonResult</a:t>
            </a:r>
            <a:r>
              <a:rPr lang="pt-BR" b="1" dirty="0" smtClean="0"/>
              <a:t>:</a:t>
            </a:r>
            <a:r>
              <a:rPr lang="pt-BR" dirty="0" smtClean="0"/>
              <a:t> retorna um objeto JSON serializado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FileResult</a:t>
            </a:r>
            <a:r>
              <a:rPr lang="pt-BR" b="1" dirty="0" smtClean="0"/>
              <a:t>:</a:t>
            </a:r>
            <a:r>
              <a:rPr lang="pt-BR" dirty="0" smtClean="0"/>
              <a:t> retorna um arquivo binário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ContentResult</a:t>
            </a:r>
            <a:r>
              <a:rPr lang="pt-BR" b="1" dirty="0" smtClean="0"/>
              <a:t>:</a:t>
            </a:r>
            <a:r>
              <a:rPr lang="pt-BR" dirty="0" smtClean="0"/>
              <a:t> </a:t>
            </a:r>
            <a:r>
              <a:rPr lang="pt-BR" dirty="0" err="1" smtClean="0"/>
              <a:t>renderiza</a:t>
            </a:r>
            <a:r>
              <a:rPr lang="pt-BR" dirty="0" smtClean="0"/>
              <a:t> um conteúdo definido pelo programador</a:t>
            </a:r>
            <a:br>
              <a:rPr lang="pt-BR" dirty="0" smtClean="0"/>
            </a:br>
            <a:r>
              <a:rPr lang="pt-BR" b="1" dirty="0" smtClean="0"/>
              <a:t>- </a:t>
            </a:r>
            <a:r>
              <a:rPr lang="pt-BR" b="1" dirty="0" err="1" smtClean="0"/>
              <a:t>RedirectResult</a:t>
            </a:r>
            <a:r>
              <a:rPr lang="pt-BR" b="1" dirty="0" smtClean="0"/>
              <a:t>:</a:t>
            </a:r>
            <a:r>
              <a:rPr lang="pt-BR" dirty="0" smtClean="0"/>
              <a:t> redireciona para uma outra URL</a:t>
            </a:r>
            <a:br>
              <a:rPr lang="pt-BR" dirty="0" smtClean="0"/>
            </a:br>
            <a:r>
              <a:rPr lang="pt-BR" dirty="0" smtClean="0"/>
              <a:t>- </a:t>
            </a:r>
            <a:r>
              <a:rPr lang="pt-BR" b="1" dirty="0" err="1" smtClean="0"/>
              <a:t>RedirectToRouteResult</a:t>
            </a:r>
            <a:r>
              <a:rPr lang="pt-BR" b="1" dirty="0" smtClean="0"/>
              <a:t>:</a:t>
            </a:r>
            <a:r>
              <a:rPr lang="pt-BR" dirty="0" smtClean="0"/>
              <a:t> redireciona para outra </a:t>
            </a:r>
            <a:r>
              <a:rPr lang="pt-BR" dirty="0" err="1" smtClean="0"/>
              <a:t>action</a:t>
            </a:r>
            <a:r>
              <a:rPr lang="pt-BR" dirty="0" smtClean="0"/>
              <a:t> no mesmo ou noutro </a:t>
            </a:r>
            <a:r>
              <a:rPr lang="pt-BR" dirty="0" err="1" smtClean="0"/>
              <a:t>controller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8091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6" y="2665535"/>
            <a:ext cx="9897457" cy="377746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206" y="457200"/>
            <a:ext cx="3476477" cy="1019909"/>
          </a:xfrm>
        </p:spPr>
        <p:txBody>
          <a:bodyPr/>
          <a:lstStyle/>
          <a:p>
            <a:r>
              <a:rPr lang="pt-B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Asp.Net</a:t>
            </a:r>
            <a:r>
              <a:rPr lang="pt-B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MVC</a:t>
            </a:r>
            <a: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pt-B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Actions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6206" y="1674055"/>
            <a:ext cx="6923062" cy="492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dirty="0"/>
              <a:t>Como criar uma </a:t>
            </a:r>
            <a:r>
              <a:rPr lang="pt-BR" i="1" dirty="0" err="1"/>
              <a:t>action</a:t>
            </a:r>
            <a:r>
              <a:rPr lang="pt-BR" i="1" dirty="0"/>
              <a:t> </a:t>
            </a:r>
            <a:r>
              <a:rPr lang="pt-BR" i="1" dirty="0" err="1" smtClean="0"/>
              <a:t>result</a:t>
            </a:r>
            <a:r>
              <a:rPr lang="pt-BR" i="1" dirty="0" smtClean="0"/>
              <a:t> </a:t>
            </a:r>
            <a:r>
              <a:rPr lang="pt-BR" dirty="0" smtClean="0"/>
              <a:t>personalizada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85" y="598207"/>
            <a:ext cx="4697119" cy="2384144"/>
          </a:xfrm>
          <a:prstGeom prst="rect">
            <a:avLst/>
          </a:prstGeom>
          <a:effectLst>
            <a:outerShdw blurRad="50800" dist="50800" dir="5400000" algn="ctr" rotWithShape="0">
              <a:schemeClr val="bg2"/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2124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1208</TotalTime>
  <Words>834</Words>
  <Application>Microsoft Office PowerPoint</Application>
  <PresentationFormat>Personalizar</PresentationFormat>
  <Paragraphs>131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Ion Boardroom</vt:lpstr>
      <vt:lpstr>Slide 1</vt:lpstr>
      <vt:lpstr>Arquitetura MVC Asp.Net MVC</vt:lpstr>
      <vt:lpstr>Asp.Net MVC Arquitetura MVC</vt:lpstr>
      <vt:lpstr>Arquitetura MVC Asp.Net MVC</vt:lpstr>
      <vt:lpstr>Asp.Net MVC Controller</vt:lpstr>
      <vt:lpstr>Asp.Net MVC View</vt:lpstr>
      <vt:lpstr>Asp.Net MVC ViewModel</vt:lpstr>
      <vt:lpstr>Actions Result Asp.Net MVC</vt:lpstr>
      <vt:lpstr>Asp.Net MVC Actions Result</vt:lpstr>
      <vt:lpstr>É hora de praticar... Asp.Net MVC</vt:lpstr>
      <vt:lpstr>Razor Asp.Net MVC</vt:lpstr>
      <vt:lpstr>Asp.Net MVC Razor</vt:lpstr>
      <vt:lpstr>Helpers Asp.Net MVC</vt:lpstr>
      <vt:lpstr>Helpers Asp.Net MVC</vt:lpstr>
      <vt:lpstr>Data Annotations Asp.Net MVC</vt:lpstr>
      <vt:lpstr>Data Annotations Asp.Net MVC</vt:lpstr>
      <vt:lpstr>Asp.Net MVC Data Annotations </vt:lpstr>
      <vt:lpstr>É hora de praticar... Asp.Net MVC</vt:lpstr>
      <vt:lpstr>ModelState Asp.Net MVC</vt:lpstr>
      <vt:lpstr>ModelState Asp.Net MVC</vt:lpstr>
      <vt:lpstr>ModelState Asp.Net MVC</vt:lpstr>
      <vt:lpstr>ModelState Asp.Net MVC</vt:lpstr>
      <vt:lpstr>Model Binding Asp.Net MVC</vt:lpstr>
      <vt:lpstr>Model Binding Asp.Net MVC</vt:lpstr>
      <vt:lpstr>Manipulando dados do controller para view Asp.Net MVC</vt:lpstr>
      <vt:lpstr>Manipulando dados do controller para view Asp.Net MVC </vt:lpstr>
      <vt:lpstr>Manipulando dados do controller para view Asp.Net MVC</vt:lpstr>
      <vt:lpstr>Manipulando dados do controller para view Asp.Net MVC </vt:lpstr>
      <vt:lpstr>Usando Action Filters Asp.Net MVC</vt:lpstr>
      <vt:lpstr>Usando Action Filters Asp.Net MVC</vt:lpstr>
      <vt:lpstr>Usando Action Filters Asp.Net MVC </vt:lpstr>
      <vt:lpstr>Usando Action Filters Asp.Net MVC</vt:lpstr>
      <vt:lpstr>Usando Action Filters Asp.Net MVC</vt:lpstr>
      <vt:lpstr>Usando Action Filters Asp.Net MVC </vt:lpstr>
      <vt:lpstr>Rotas Asp.Net MVC</vt:lpstr>
      <vt:lpstr>Rotas Asp.Net MVC </vt:lpstr>
      <vt:lpstr>Rotas Asp.Net MVC </vt:lpstr>
      <vt:lpstr>Rotas Asp.Net MVC </vt:lpstr>
      <vt:lpstr>Bundle Asp.Net MVC</vt:lpstr>
      <vt:lpstr>Bundle Asp.Net MVC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ASP.NET</dc:title>
  <dc:creator>rafaelreis</dc:creator>
  <cp:lastModifiedBy>Erik Aceiro Antonio</cp:lastModifiedBy>
  <cp:revision>114</cp:revision>
  <dcterms:created xsi:type="dcterms:W3CDTF">2015-11-27T15:38:45Z</dcterms:created>
  <dcterms:modified xsi:type="dcterms:W3CDTF">2015-12-03T18:27:50Z</dcterms:modified>
</cp:coreProperties>
</file>