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300" r:id="rId3"/>
    <p:sldId id="331" r:id="rId4"/>
    <p:sldId id="302" r:id="rId5"/>
    <p:sldId id="332" r:id="rId6"/>
    <p:sldId id="301" r:id="rId7"/>
    <p:sldId id="333" r:id="rId8"/>
    <p:sldId id="350" r:id="rId9"/>
    <p:sldId id="349" r:id="rId10"/>
    <p:sldId id="348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Entity</a:t>
            </a:r>
            <a:r>
              <a:rPr lang="pt-BR" sz="2400" dirty="0" smtClean="0"/>
              <a:t> Framework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9" y="2729554"/>
            <a:ext cx="11237215" cy="3480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Convenção é um conjunto de regras padrão para configurar automaticamente um modelo </a:t>
            </a:r>
            <a:r>
              <a:rPr lang="pt-PT" dirty="0" smtClean="0"/>
              <a:t>com </a:t>
            </a:r>
            <a:r>
              <a:rPr lang="pt-PT" dirty="0"/>
              <a:t>base em definições de classes de </a:t>
            </a:r>
            <a:r>
              <a:rPr lang="pt-PT" dirty="0" smtClean="0"/>
              <a:t>domínio. 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Convenções </a:t>
            </a:r>
            <a:r>
              <a:rPr lang="pt-PT" dirty="0"/>
              <a:t>estão definidos </a:t>
            </a:r>
            <a:r>
              <a:rPr lang="pt-PT" dirty="0" smtClean="0"/>
              <a:t>no </a:t>
            </a:r>
            <a:r>
              <a:rPr lang="pt-BR" i="1" dirty="0" err="1" smtClean="0"/>
              <a:t>namespace</a:t>
            </a:r>
            <a:r>
              <a:rPr lang="pt-BR" dirty="0" smtClean="0"/>
              <a:t>: </a:t>
            </a:r>
            <a:r>
              <a:rPr lang="pt-BR" b="1" dirty="0" err="1" smtClean="0"/>
              <a:t>System.Data.Entity.ModelConfiguration.Conventions</a:t>
            </a:r>
            <a:r>
              <a:rPr lang="pt-BR" b="1" dirty="0" smtClean="0"/>
              <a:t> </a:t>
            </a:r>
            <a:r>
              <a:rPr lang="pt-PT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Exemplo: Por padrão, os nomes das tabelas geradas automaticamente são pluralizadas.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746" y="154745"/>
            <a:ext cx="677767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7" r="21036"/>
          <a:stretch/>
        </p:blipFill>
        <p:spPr>
          <a:xfrm>
            <a:off x="1392702" y="203982"/>
            <a:ext cx="4529796" cy="638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 b="8764"/>
          <a:stretch/>
        </p:blipFill>
        <p:spPr>
          <a:xfrm>
            <a:off x="6482687" y="478300"/>
            <a:ext cx="5010173" cy="2461847"/>
          </a:xfrm>
          <a:prstGeom prst="rect">
            <a:avLst/>
          </a:prstGeom>
          <a:effectLst>
            <a:innerShdw>
              <a:prstClr val="black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9171"/>
          <a:stretch/>
        </p:blipFill>
        <p:spPr>
          <a:xfrm>
            <a:off x="6637208" y="3629465"/>
            <a:ext cx="4701130" cy="2124222"/>
          </a:xfrm>
          <a:prstGeom prst="rect">
            <a:avLst/>
          </a:prstGeom>
          <a:effectLst>
            <a:innerShdw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12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/>
              <a:t>A</a:t>
            </a:r>
            <a:r>
              <a:rPr lang="pt-BR" dirty="0" err="1" smtClean="0"/>
              <a:t>nnotations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81" y="2457158"/>
            <a:ext cx="2723323" cy="30526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[Key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ConcurrencyCheck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Required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MinLength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] 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StringLength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Table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95" y="2457158"/>
            <a:ext cx="4404924" cy="38401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63704" y="2457158"/>
            <a:ext cx="2723323" cy="2700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[Column] 	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[Index]	(EF 6.1)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ForeignKey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NotMapped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	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DatabaseGenerated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InverseProperty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API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3480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Fluent API é uma outra forma de configurar as classes de domínio.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25" y="2912012"/>
            <a:ext cx="6390958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746" y="154745"/>
            <a:ext cx="677767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22" y="1440437"/>
            <a:ext cx="5750815" cy="519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22" y="2463801"/>
            <a:ext cx="6048297" cy="25020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56422" y="335716"/>
            <a:ext cx="11237215" cy="5904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Organizando o código com EntityTypeConfiguration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chaves estrangeiras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3480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Mapeamento de um </a:t>
            </a:r>
            <a:r>
              <a:rPr lang="pt-BR" dirty="0" smtClean="0"/>
              <a:t>para um </a:t>
            </a:r>
            <a:r>
              <a:rPr lang="pt-BR" dirty="0"/>
              <a:t>(</a:t>
            </a:r>
            <a:r>
              <a:rPr lang="pt-BR" dirty="0" err="1" smtClean="0"/>
              <a:t>One-to-One</a:t>
            </a:r>
            <a:r>
              <a:rPr lang="pt-BR" dirty="0"/>
              <a:t>)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9" y="2926291"/>
            <a:ext cx="4286848" cy="3686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28" y="4671733"/>
            <a:ext cx="4725059" cy="1857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17280"/>
          <a:stretch/>
        </p:blipFill>
        <p:spPr>
          <a:xfrm>
            <a:off x="8907787" y="2335658"/>
            <a:ext cx="279947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chaves estrangeiras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59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Mapeamento de um </a:t>
            </a:r>
            <a:r>
              <a:rPr lang="pt-BR" dirty="0" smtClean="0"/>
              <a:t>para muitos (</a:t>
            </a:r>
            <a:r>
              <a:rPr lang="pt-BR" dirty="0" err="1" smtClean="0"/>
              <a:t>One-to-Many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9" y="3045814"/>
            <a:ext cx="4947510" cy="366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27" y="2390013"/>
            <a:ext cx="3475153" cy="43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chaves estrangeiras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59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Mapeamento de um </a:t>
            </a:r>
            <a:r>
              <a:rPr lang="pt-BR" dirty="0" smtClean="0"/>
              <a:t>para muitos (</a:t>
            </a:r>
            <a:r>
              <a:rPr lang="pt-BR" dirty="0" err="1" smtClean="0"/>
              <a:t>One-to-Many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8" y="2926291"/>
            <a:ext cx="4665507" cy="386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4" y="3504639"/>
            <a:ext cx="4658375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59" y="2630974"/>
            <a:ext cx="304842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chaves estrangeiras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59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Mapeamento de muitos </a:t>
            </a:r>
            <a:r>
              <a:rPr lang="pt-BR" dirty="0" smtClean="0"/>
              <a:t>para muitos (</a:t>
            </a:r>
            <a:r>
              <a:rPr lang="pt-BR" dirty="0" err="1" smtClean="0"/>
              <a:t>Many-to-Many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1" y="2900002"/>
            <a:ext cx="4324954" cy="366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75" y="1103177"/>
            <a:ext cx="3456991" cy="5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chaves estrangeiras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59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Mapeamento de muitos </a:t>
            </a:r>
            <a:r>
              <a:rPr lang="pt-BR" dirty="0" smtClean="0"/>
              <a:t>para muitos (</a:t>
            </a:r>
            <a:r>
              <a:rPr lang="pt-BR" dirty="0" err="1" smtClean="0"/>
              <a:t>Many-to-Many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3" y="3243774"/>
            <a:ext cx="6254053" cy="2833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36" y="2926291"/>
            <a:ext cx="4142222" cy="29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9" y="2729554"/>
            <a:ext cx="11237215" cy="3480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ADO.NET </a:t>
            </a:r>
            <a:r>
              <a:rPr lang="pt-BR" dirty="0" err="1"/>
              <a:t>Entity</a:t>
            </a:r>
            <a:r>
              <a:rPr lang="pt-BR" dirty="0"/>
              <a:t> Framework é um framework do tipo ORM (</a:t>
            </a:r>
            <a:r>
              <a:rPr lang="pt-BR" dirty="0" err="1"/>
              <a:t>Object</a:t>
            </a:r>
            <a:r>
              <a:rPr lang="pt-BR" dirty="0"/>
              <a:t>/</a:t>
            </a:r>
            <a:r>
              <a:rPr lang="pt-BR" dirty="0" err="1"/>
              <a:t>Relational</a:t>
            </a:r>
            <a:r>
              <a:rPr lang="pt-BR" dirty="0"/>
              <a:t> </a:t>
            </a:r>
            <a:r>
              <a:rPr lang="pt-BR" dirty="0" err="1"/>
              <a:t>Mapping</a:t>
            </a:r>
            <a:r>
              <a:rPr lang="pt-BR" dirty="0"/>
              <a:t>)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Permite </a:t>
            </a:r>
            <a:r>
              <a:rPr lang="pt-BR" dirty="0"/>
              <a:t>aos desenvolvedores trabalhar com dados relacionais como objetos de domínio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Elimina </a:t>
            </a:r>
            <a:r>
              <a:rPr lang="pt-BR" dirty="0"/>
              <a:t>a necessidade </a:t>
            </a:r>
            <a:r>
              <a:rPr lang="pt-BR" dirty="0" smtClean="0"/>
              <a:t>da </a:t>
            </a:r>
            <a:r>
              <a:rPr lang="pt-BR" dirty="0"/>
              <a:t>maior parte dos códigos de acesso </a:t>
            </a:r>
            <a:r>
              <a:rPr lang="pt-BR" dirty="0" smtClean="0"/>
              <a:t>à </a:t>
            </a:r>
            <a:r>
              <a:rPr lang="pt-BR" dirty="0"/>
              <a:t>dados que os desenvolvedores geralmente precisam escrever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Utilizando </a:t>
            </a:r>
            <a:r>
              <a:rPr lang="pt-BR" dirty="0" err="1" smtClean="0"/>
              <a:t>Entity</a:t>
            </a:r>
            <a:r>
              <a:rPr lang="pt-BR" dirty="0" smtClean="0"/>
              <a:t> podemos </a:t>
            </a:r>
            <a:r>
              <a:rPr lang="pt-BR" dirty="0" smtClean="0"/>
              <a:t>aplicar:</a:t>
            </a:r>
            <a:r>
              <a:rPr lang="pt-BR" dirty="0"/>
              <a:t> </a:t>
            </a:r>
            <a:r>
              <a:rPr lang="en-US" b="1" dirty="0" smtClean="0"/>
              <a:t>Database First, Model First e Code </a:t>
            </a:r>
            <a:r>
              <a:rPr lang="en-US" b="1" dirty="0"/>
              <a:t>First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65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7"/>
            <a:ext cx="11237215" cy="4276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Entity</a:t>
            </a:r>
            <a:r>
              <a:rPr lang="pt-BR" dirty="0"/>
              <a:t> Framework 4.3 introduziu uma ferramenta de migração que atualiza automaticamente o esquema do banco de </a:t>
            </a:r>
            <a:r>
              <a:rPr lang="pt-BR" dirty="0" smtClean="0"/>
              <a:t>dados quando </a:t>
            </a:r>
            <a:r>
              <a:rPr lang="pt-BR" dirty="0"/>
              <a:t>o </a:t>
            </a:r>
            <a:r>
              <a:rPr lang="pt-BR" dirty="0" smtClean="0"/>
              <a:t>modelo muda.</a:t>
            </a:r>
          </a:p>
          <a:p>
            <a:pPr>
              <a:lnSpc>
                <a:spcPct val="150000"/>
              </a:lnSpc>
            </a:pPr>
            <a:r>
              <a:rPr lang="pt-BR" dirty="0"/>
              <a:t>O </a:t>
            </a:r>
            <a:r>
              <a:rPr lang="pt-BR" dirty="0" err="1"/>
              <a:t>Migrations</a:t>
            </a:r>
            <a:r>
              <a:rPr lang="pt-BR" dirty="0"/>
              <a:t> permite </a:t>
            </a:r>
            <a:r>
              <a:rPr lang="pt-BR" dirty="0" smtClean="0"/>
              <a:t>gerenciar manualmente as atualizações no banco </a:t>
            </a:r>
            <a:r>
              <a:rPr lang="pt-BR" dirty="0"/>
              <a:t>de dados, ou se preferir, deixar que o próprio </a:t>
            </a:r>
            <a:r>
              <a:rPr lang="pt-BR" dirty="0" err="1"/>
              <a:t>Migrations</a:t>
            </a:r>
            <a:r>
              <a:rPr lang="pt-BR" dirty="0"/>
              <a:t> cuide de tudo de forma </a:t>
            </a:r>
            <a:r>
              <a:rPr lang="pt-BR" dirty="0" smtClean="0"/>
              <a:t>automática</a:t>
            </a:r>
            <a:r>
              <a:rPr lang="pt-BR" dirty="0"/>
              <a:t>, mantendo seu banco de dados sempre atualizado com suas classes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Na prática temos duas maneiras de trabalhar com o </a:t>
            </a:r>
            <a:r>
              <a:rPr lang="pt-BR" dirty="0" err="1"/>
              <a:t>Migrations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M</a:t>
            </a:r>
            <a:r>
              <a:rPr lang="pt-BR" dirty="0" smtClean="0"/>
              <a:t>odo </a:t>
            </a:r>
            <a:r>
              <a:rPr lang="pt-BR" dirty="0"/>
              <a:t>totalmente </a:t>
            </a:r>
            <a:r>
              <a:rPr lang="pt-BR" dirty="0" smtClean="0"/>
              <a:t>automático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Usar pontos de migração no banco de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9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7"/>
            <a:ext cx="11237215" cy="4276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Habilitando para trabalhar com </a:t>
            </a:r>
            <a:r>
              <a:rPr lang="pt-BR" i="1" dirty="0" err="1"/>
              <a:t>M</a:t>
            </a:r>
            <a:r>
              <a:rPr lang="pt-BR" i="1" dirty="0" err="1" smtClean="0"/>
              <a:t>igrations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14" y="2938021"/>
            <a:ext cx="8330686" cy="1268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14" y="4345158"/>
            <a:ext cx="8331182" cy="19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7"/>
            <a:ext cx="11237215" cy="4276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Entendendo a arquivo de configuração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6" y="2941137"/>
            <a:ext cx="7286201" cy="38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7"/>
            <a:ext cx="11237215" cy="4276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Entendendo alguns comandos</a:t>
            </a:r>
          </a:p>
          <a:p>
            <a:r>
              <a:rPr lang="pt-BR" b="1" dirty="0" err="1"/>
              <a:t>Add-Migrations</a:t>
            </a:r>
            <a:r>
              <a:rPr lang="pt-BR" dirty="0"/>
              <a:t> “</a:t>
            </a:r>
            <a:r>
              <a:rPr lang="pt-BR" dirty="0" err="1"/>
              <a:t>nome_migrations</a:t>
            </a:r>
            <a:r>
              <a:rPr lang="pt-BR" dirty="0"/>
              <a:t>” – cria um alteração no banco de dados, onde o “</a:t>
            </a:r>
            <a:r>
              <a:rPr lang="pt-BR" dirty="0" err="1"/>
              <a:t>nome_migrations</a:t>
            </a:r>
            <a:r>
              <a:rPr lang="pt-BR" dirty="0"/>
              <a:t>” é o nome que você irá dar para a atualização;</a:t>
            </a:r>
          </a:p>
          <a:p>
            <a:r>
              <a:rPr lang="pt-BR" b="1" dirty="0"/>
              <a:t>Update-</a:t>
            </a:r>
            <a:r>
              <a:rPr lang="pt-BR" b="1" dirty="0" err="1"/>
              <a:t>DataBase</a:t>
            </a:r>
            <a:r>
              <a:rPr lang="pt-BR" dirty="0"/>
              <a:t> – aplica as alterações no banco de dados;</a:t>
            </a:r>
          </a:p>
          <a:p>
            <a:r>
              <a:rPr lang="pt-BR" b="1" dirty="0"/>
              <a:t>Update-</a:t>
            </a:r>
            <a:r>
              <a:rPr lang="pt-BR" b="1" dirty="0" err="1"/>
              <a:t>DataBase</a:t>
            </a:r>
            <a:r>
              <a:rPr lang="pt-BR" dirty="0"/>
              <a:t> – script – gera um script com os comandos SQL para serem executados no banco de dados</a:t>
            </a:r>
            <a:r>
              <a:rPr lang="pt-BR" dirty="0" smtClean="0"/>
              <a:t>.</a:t>
            </a:r>
          </a:p>
          <a:p>
            <a:r>
              <a:rPr lang="pt-BR" b="1" dirty="0"/>
              <a:t>Update-</a:t>
            </a:r>
            <a:r>
              <a:rPr lang="pt-BR" b="1" dirty="0" err="1"/>
              <a:t>DataBase</a:t>
            </a:r>
            <a:r>
              <a:rPr lang="pt-BR" b="1" dirty="0"/>
              <a:t> –</a:t>
            </a:r>
            <a:r>
              <a:rPr lang="pt-BR" b="1" dirty="0" err="1"/>
              <a:t>target</a:t>
            </a:r>
            <a:r>
              <a:rPr lang="pt-BR" b="1" dirty="0"/>
              <a:t> “</a:t>
            </a:r>
            <a:r>
              <a:rPr lang="pt-BR" b="1" dirty="0" err="1"/>
              <a:t>CriacaoBanco</a:t>
            </a:r>
            <a:r>
              <a:rPr lang="pt-BR" b="1" dirty="0" smtClean="0"/>
              <a:t>” </a:t>
            </a:r>
            <a:r>
              <a:rPr lang="pt-BR" dirty="0" smtClean="0"/>
              <a:t> - utilizado para</a:t>
            </a:r>
            <a:r>
              <a:rPr lang="pt-BR" b="1" dirty="0" smtClean="0"/>
              <a:t> </a:t>
            </a:r>
            <a:r>
              <a:rPr lang="pt-BR" dirty="0" smtClean="0"/>
              <a:t>voltar </a:t>
            </a:r>
            <a:r>
              <a:rPr lang="pt-BR" dirty="0"/>
              <a:t>o </a:t>
            </a:r>
            <a:r>
              <a:rPr lang="pt-BR" dirty="0" smtClean="0"/>
              <a:t>banco </a:t>
            </a:r>
            <a:r>
              <a:rPr lang="pt-BR" dirty="0"/>
              <a:t>de dados a qualquer ponto em que tenha executado um </a:t>
            </a:r>
            <a:r>
              <a:rPr lang="pt-BR" dirty="0" err="1" smtClean="0"/>
              <a:t>Add-Migrations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3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</a:t>
            </a:r>
            <a:r>
              <a:rPr lang="pt-BR" sz="1800" dirty="0" smtClean="0"/>
              <a:t>Framework</a:t>
            </a:r>
            <a:endParaRPr lang="pt-BR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043" y="2335658"/>
            <a:ext cx="11237215" cy="534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Automatizando as atualizações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7" y="3042723"/>
            <a:ext cx="7778302" cy="1655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7" y="4698608"/>
            <a:ext cx="6715125" cy="1562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46055" y="5922498"/>
            <a:ext cx="1041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2" y="211014"/>
            <a:ext cx="9873909" cy="64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019.radikal.ru/i618/1203/86/381415f35a9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3936" r="1351" b="5532"/>
          <a:stretch/>
        </p:blipFill>
        <p:spPr bwMode="auto">
          <a:xfrm>
            <a:off x="1674476" y="735652"/>
            <a:ext cx="9770028" cy="59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gray">
          <a:xfrm>
            <a:off x="1674476" y="230008"/>
            <a:ext cx="4547931" cy="496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 smtClean="0">
                <a:solidFill>
                  <a:schemeClr val="accent4">
                    <a:lumMod val="50000"/>
                  </a:schemeClr>
                </a:solidFill>
              </a:rPr>
              <a:t>Exemplo de arquivo EDMX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46" y="154745"/>
            <a:ext cx="677767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66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1298661" y="400405"/>
            <a:ext cx="10185429" cy="1410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 smtClean="0">
                <a:solidFill>
                  <a:schemeClr val="accent4">
                    <a:lumMod val="50000"/>
                  </a:schemeClr>
                </a:solidFill>
              </a:rPr>
              <a:t>Exemplo utilizando </a:t>
            </a:r>
            <a:r>
              <a:rPr lang="pt-BR" sz="1800" dirty="0" err="1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r>
              <a:rPr lang="pt-BR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accent4">
                    <a:lumMod val="50000"/>
                  </a:schemeClr>
                </a:solidFill>
              </a:rPr>
              <a:t>first</a:t>
            </a:r>
            <a:endParaRPr lang="pt-BR" sz="18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pt-BR" sz="1600" i="1" dirty="0" err="1" smtClean="0">
                <a:solidFill>
                  <a:schemeClr val="bg2">
                    <a:lumMod val="50000"/>
                  </a:schemeClr>
                </a:solidFill>
              </a:rPr>
              <a:t>Code</a:t>
            </a:r>
            <a:r>
              <a:rPr lang="pt-BR" sz="16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i="1" dirty="0" err="1" smtClean="0">
                <a:solidFill>
                  <a:schemeClr val="bg2">
                    <a:lumMod val="50000"/>
                  </a:schemeClr>
                </a:solidFill>
              </a:rPr>
              <a:t>First</a:t>
            </a:r>
            <a:r>
              <a:rPr lang="pt-BR" sz="1600" i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inicia-se definindo o modelo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de domínio usando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classes </a:t>
            </a:r>
            <a:r>
              <a:rPr lang="pt-BR" sz="1600" i="1" dirty="0" err="1" smtClean="0">
                <a:solidFill>
                  <a:schemeClr val="bg2">
                    <a:lumMod val="50000"/>
                  </a:schemeClr>
                </a:solidFill>
              </a:rPr>
              <a:t>Plain</a:t>
            </a:r>
            <a:r>
              <a:rPr lang="pt-BR" sz="16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bg2">
                    <a:lumMod val="50000"/>
                  </a:schemeClr>
                </a:solidFill>
              </a:rPr>
              <a:t>Old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 CLR </a:t>
            </a:r>
            <a:r>
              <a:rPr lang="pt-BR" sz="1600" i="1" dirty="0" err="1">
                <a:solidFill>
                  <a:schemeClr val="bg2">
                    <a:lumMod val="50000"/>
                  </a:schemeClr>
                </a:solidFill>
              </a:rPr>
              <a:t>Object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(POCO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),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que não possuem dependência </a:t>
            </a:r>
            <a:r>
              <a:rPr lang="pt-BR" sz="1600" i="1" dirty="0" err="1">
                <a:solidFill>
                  <a:schemeClr val="bg2">
                    <a:lumMod val="50000"/>
                  </a:schemeClr>
                </a:solidFill>
              </a:rPr>
              <a:t>Entity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 Framework.</a:t>
            </a:r>
          </a:p>
          <a:p>
            <a:endParaRPr lang="pt-BR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46" y="154745"/>
            <a:ext cx="677767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/>
          <a:stretch/>
        </p:blipFill>
        <p:spPr>
          <a:xfrm>
            <a:off x="1381203" y="2236765"/>
            <a:ext cx="5010173" cy="32718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7"/>
          <a:stretch/>
        </p:blipFill>
        <p:spPr>
          <a:xfrm>
            <a:off x="6665357" y="2236765"/>
            <a:ext cx="5250808" cy="18991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31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83" y="154745"/>
            <a:ext cx="7197917" cy="6536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46" y="154745"/>
            <a:ext cx="677767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7"/>
          <a:stretch/>
        </p:blipFill>
        <p:spPr>
          <a:xfrm>
            <a:off x="6759966" y="337627"/>
            <a:ext cx="5250808" cy="18991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985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9" y="2729554"/>
            <a:ext cx="5283643" cy="16314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Adicionando dados:</a:t>
            </a:r>
            <a:br>
              <a:rPr lang="pt-BR" dirty="0" smtClean="0"/>
            </a:br>
            <a:r>
              <a:rPr lang="pt-BR" dirty="0" smtClean="0"/>
              <a:t>var </a:t>
            </a:r>
            <a:r>
              <a:rPr lang="pt-BR" dirty="0"/>
              <a:t>carro = new Carro { Nome = "Carro 1" };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context.Carros.Add</a:t>
            </a:r>
            <a:r>
              <a:rPr lang="pt-BR" dirty="0" smtClean="0"/>
              <a:t>(carro);</a:t>
            </a:r>
            <a:br>
              <a:rPr lang="pt-BR" dirty="0" smtClean="0"/>
            </a:br>
            <a:r>
              <a:rPr lang="pt-BR" dirty="0" err="1" smtClean="0"/>
              <a:t>context.SaveChanges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4448" y="4685631"/>
            <a:ext cx="5987029" cy="1814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Modificando o estado: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context.Entry</a:t>
            </a:r>
            <a:r>
              <a:rPr lang="pt-BR" dirty="0"/>
              <a:t>(carro).</a:t>
            </a:r>
            <a:r>
              <a:rPr lang="pt-BR" dirty="0" err="1"/>
              <a:t>State</a:t>
            </a:r>
            <a:r>
              <a:rPr lang="pt-BR" dirty="0"/>
              <a:t> = </a:t>
            </a:r>
            <a:r>
              <a:rPr lang="pt-BR" dirty="0" err="1"/>
              <a:t>EntityState.Added</a:t>
            </a:r>
            <a:r>
              <a:rPr lang="pt-BR" dirty="0"/>
              <a:t>; </a:t>
            </a:r>
            <a:r>
              <a:rPr lang="pt-BR" dirty="0" err="1" smtClean="0"/>
              <a:t>context.Entry</a:t>
            </a:r>
            <a:r>
              <a:rPr lang="pt-BR" dirty="0" smtClean="0"/>
              <a:t>(carro</a:t>
            </a:r>
            <a:r>
              <a:rPr lang="pt-BR" dirty="0"/>
              <a:t>).</a:t>
            </a:r>
            <a:r>
              <a:rPr lang="pt-BR" dirty="0" err="1"/>
              <a:t>State</a:t>
            </a:r>
            <a:r>
              <a:rPr lang="pt-BR" dirty="0"/>
              <a:t> = </a:t>
            </a:r>
            <a:r>
              <a:rPr lang="pt-BR" dirty="0" err="1"/>
              <a:t>EntityState.Modified</a:t>
            </a:r>
            <a:r>
              <a:rPr lang="pt-BR" dirty="0"/>
              <a:t>; </a:t>
            </a:r>
            <a:r>
              <a:rPr lang="pt-BR" dirty="0" err="1" smtClean="0"/>
              <a:t>context.Entry</a:t>
            </a:r>
            <a:r>
              <a:rPr lang="pt-BR" dirty="0" smtClean="0"/>
              <a:t>(carro</a:t>
            </a:r>
            <a:r>
              <a:rPr lang="pt-BR" dirty="0"/>
              <a:t>).</a:t>
            </a:r>
            <a:r>
              <a:rPr lang="pt-BR" dirty="0" err="1"/>
              <a:t>State</a:t>
            </a:r>
            <a:r>
              <a:rPr lang="pt-BR" dirty="0"/>
              <a:t> = </a:t>
            </a:r>
            <a:r>
              <a:rPr lang="pt-BR" dirty="0" err="1"/>
              <a:t>EntityState.Unchanged</a:t>
            </a:r>
            <a:r>
              <a:rPr lang="pt-BR" dirty="0"/>
              <a:t>;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97412" y="2729976"/>
            <a:ext cx="6532099" cy="2292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Mais comandos: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context.Carro.Attach</a:t>
            </a:r>
            <a:r>
              <a:rPr lang="pt-BR" dirty="0"/>
              <a:t>(carro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err="1" smtClean="0"/>
              <a:t>context.Carro.Remove</a:t>
            </a:r>
            <a:r>
              <a:rPr lang="pt-BR" dirty="0" smtClean="0"/>
              <a:t>(carro);</a:t>
            </a:r>
            <a:br>
              <a:rPr lang="pt-BR" dirty="0" smtClean="0"/>
            </a:br>
            <a:r>
              <a:rPr lang="pt-BR" dirty="0" err="1" smtClean="0"/>
              <a:t>context.Carro.Find</a:t>
            </a:r>
            <a:r>
              <a:rPr lang="pt-BR" dirty="0" smtClean="0"/>
              <a:t>(1);</a:t>
            </a:r>
            <a:br>
              <a:rPr lang="pt-BR" dirty="0" smtClean="0"/>
            </a:br>
            <a:r>
              <a:rPr lang="pt-BR" dirty="0" err="1" smtClean="0"/>
              <a:t>context.Carro.SqlQuery</a:t>
            </a:r>
            <a:r>
              <a:rPr lang="pt-BR" dirty="0"/>
              <a:t>("SELECT * FROM TABLE", </a:t>
            </a:r>
            <a:r>
              <a:rPr lang="pt-BR" dirty="0" err="1"/>
              <a:t>params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90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9" y="2391930"/>
            <a:ext cx="5747877" cy="5904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9" y="3127278"/>
            <a:ext cx="8800566" cy="30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/>
              <a:t>i</a:t>
            </a:r>
            <a:r>
              <a:rPr lang="pt-BR" dirty="0" err="1" smtClean="0"/>
              <a:t>nicializaço</a:t>
            </a:r>
            <a:r>
              <a:rPr lang="pt-BR" dirty="0" smtClean="0"/>
              <a:t> do DB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Entity</a:t>
            </a:r>
            <a:r>
              <a:rPr lang="pt-BR" sz="1800" dirty="0" smtClean="0"/>
              <a:t> Framework</a:t>
            </a:r>
            <a:endParaRPr lang="pt-B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7" y="2912012"/>
            <a:ext cx="11294893" cy="33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1266</TotalTime>
  <Words>416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PowerPoint Presentation</vt:lpstr>
      <vt:lpstr>Introdução Entity Framework</vt:lpstr>
      <vt:lpstr>PowerPoint Presentation</vt:lpstr>
      <vt:lpstr>PowerPoint Presentation</vt:lpstr>
      <vt:lpstr>PowerPoint Presentation</vt:lpstr>
      <vt:lpstr>PowerPoint Presentation</vt:lpstr>
      <vt:lpstr>Manipulando dados Entity Framework</vt:lpstr>
      <vt:lpstr>Manipulando dados Entity Framework</vt:lpstr>
      <vt:lpstr>Tipos de inicializaço do DB Entity Framework</vt:lpstr>
      <vt:lpstr>Convenções Entity Framework</vt:lpstr>
      <vt:lpstr>PowerPoint Presentation</vt:lpstr>
      <vt:lpstr>Data Annotations Entity Framework</vt:lpstr>
      <vt:lpstr>Fluent API Entity Framework</vt:lpstr>
      <vt:lpstr>PowerPoint Presentation</vt:lpstr>
      <vt:lpstr>Mapeando chaves estrangeiras Entity Framework</vt:lpstr>
      <vt:lpstr>Mapeando chaves estrangeiras Entity Framework</vt:lpstr>
      <vt:lpstr>Mapeando chaves estrangeiras Entity Framework</vt:lpstr>
      <vt:lpstr>Mapeando chaves estrangeiras Entity Framework</vt:lpstr>
      <vt:lpstr>Mapeando chaves estrangeiras Entity Framework</vt:lpstr>
      <vt:lpstr>Migration Entity Framework</vt:lpstr>
      <vt:lpstr>Migration Entity Framework</vt:lpstr>
      <vt:lpstr>Migration Entity Framework</vt:lpstr>
      <vt:lpstr>Migration Entity Framework</vt:lpstr>
      <vt:lpstr>Migration Entity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rafaelreis</cp:lastModifiedBy>
  <cp:revision>130</cp:revision>
  <dcterms:created xsi:type="dcterms:W3CDTF">2015-11-27T15:38:45Z</dcterms:created>
  <dcterms:modified xsi:type="dcterms:W3CDTF">2015-11-29T16:24:37Z</dcterms:modified>
</cp:coreProperties>
</file>