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6" r:id="rId10"/>
    <p:sldId id="30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7" r:id="rId34"/>
    <p:sldId id="298" r:id="rId35"/>
    <p:sldId id="288" r:id="rId36"/>
    <p:sldId id="289" r:id="rId37"/>
    <p:sldId id="295" r:id="rId38"/>
    <p:sldId id="296" r:id="rId39"/>
    <p:sldId id="297" r:id="rId40"/>
    <p:sldId id="290" r:id="rId41"/>
    <p:sldId id="291" r:id="rId42"/>
    <p:sldId id="292" r:id="rId43"/>
    <p:sldId id="293" r:id="rId44"/>
    <p:sldId id="294" r:id="rId45"/>
    <p:sldId id="299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fwreis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ASP.NET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Rafael DOS REIS</a:t>
            </a:r>
            <a:br>
              <a:rPr lang="pt-BR" dirty="0" smtClean="0"/>
            </a:br>
            <a:r>
              <a:rPr lang="pt-BR" cap="none" dirty="0" smtClean="0">
                <a:solidFill>
                  <a:schemeClr val="bg2"/>
                </a:solidFill>
              </a:rPr>
              <a:t>rafwreis@gmail.com</a:t>
            </a:r>
            <a:endParaRPr lang="pt-BR" dirty="0" smtClean="0">
              <a:solidFill>
                <a:schemeClr val="bg2"/>
              </a:solidFill>
            </a:endParaRPr>
          </a:p>
        </p:txBody>
      </p:sp>
      <p:pic>
        <p:nvPicPr>
          <p:cNvPr id="1030" name="Picture 6" descr="Resultado de imagem para microsoft asp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3" y="1079620"/>
            <a:ext cx="8537665" cy="24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2"/>
                </a:solidFill>
              </a:rPr>
              <a:t>Referências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762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29" y="3321929"/>
            <a:ext cx="2393379" cy="292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89" y="3321929"/>
            <a:ext cx="2283939" cy="284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09" y="3280241"/>
            <a:ext cx="2232659" cy="29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45" y="154745"/>
            <a:ext cx="4248443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O que podemos </a:t>
            </a:r>
          </a:p>
          <a:p>
            <a:pPr algn="ctr"/>
            <a:r>
              <a:rPr lang="pt-BR" sz="2400" dirty="0" smtClean="0"/>
              <a:t>fazer com o Visual Studio</a:t>
            </a:r>
            <a:br>
              <a:rPr lang="pt-BR" sz="2400" dirty="0" smtClean="0"/>
            </a:br>
            <a:r>
              <a:rPr lang="pt-BR" sz="2400" dirty="0" smtClean="0"/>
              <a:t>utilizando C#</a:t>
            </a:r>
            <a:endParaRPr lang="pt-BR" sz="2400" dirty="0"/>
          </a:p>
        </p:txBody>
      </p:sp>
      <p:pic>
        <p:nvPicPr>
          <p:cNvPr id="3076" name="Picture 4" descr="R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01" y="5746115"/>
            <a:ext cx="3314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457200"/>
            <a:ext cx="8147203" cy="62412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Tipo de dados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035616" cy="1019909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Boxing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UnBoxing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22" y="352670"/>
            <a:ext cx="8366192" cy="6160672"/>
          </a:xfrm>
        </p:spPr>
      </p:pic>
    </p:spTree>
    <p:extLst>
      <p:ext uri="{BB962C8B-B14F-4D97-AF65-F5344CB8AC3E}">
        <p14:creationId xmlns:p14="http://schemas.microsoft.com/office/powerpoint/2010/main" val="415193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035616" cy="1019909"/>
          </a:xfrm>
        </p:spPr>
        <p:txBody>
          <a:bodyPr/>
          <a:lstStyle/>
          <a:p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Boxing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UnBoxing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05" y="2068926"/>
            <a:ext cx="6728265" cy="46413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535" y="249446"/>
            <a:ext cx="6373093" cy="42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tipo de dado </a:t>
            </a:r>
            <a:r>
              <a:rPr lang="pt-BR" dirty="0" err="1" smtClean="0"/>
              <a:t>Enum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É um tipo de dado customizado referente à pares de nome e </a:t>
            </a:r>
            <a:r>
              <a:rPr lang="pt-BR" dirty="0" smtClean="0"/>
              <a:t>valor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Por </a:t>
            </a:r>
            <a:r>
              <a:rPr lang="pt-BR" dirty="0"/>
              <a:t>padrão, o tipo de armazenamento utilizado para manter os valores de uma enumeração é um System.Int32, porém, é possível modificá-lo para byte, short, </a:t>
            </a:r>
            <a:r>
              <a:rPr lang="pt-BR" dirty="0" err="1"/>
              <a:t>long</a:t>
            </a:r>
            <a:r>
              <a:rPr lang="pt-BR" dirty="0"/>
              <a:t>, entre outros.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É um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, portanto, </a:t>
            </a:r>
            <a:r>
              <a:rPr lang="pt-BR" dirty="0" err="1" smtClean="0"/>
              <a:t>string</a:t>
            </a:r>
            <a:r>
              <a:rPr lang="pt-BR" dirty="0" smtClean="0"/>
              <a:t> sem chance!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Comum ser utilizado em comparações de dados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8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658" y="3404383"/>
            <a:ext cx="2405575" cy="22930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tipo de dado </a:t>
            </a:r>
            <a:r>
              <a:rPr lang="pt-BR" dirty="0" err="1" smtClean="0"/>
              <a:t>Enum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899" y="3495823"/>
            <a:ext cx="2179091" cy="2110154"/>
          </a:xfrm>
        </p:spPr>
        <p:txBody>
          <a:bodyPr>
            <a:norm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enum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Fruta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Laranja,  // = 0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Maca,     // = 1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Banana,   // = 2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// = 3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7887" y="3404383"/>
            <a:ext cx="2848685" cy="22930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1128" y="3481754"/>
            <a:ext cx="2608835" cy="211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enum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Fruta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Laranja = 101,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Maca,     // = 102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Banana,   // = 103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// = 104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5227" y="3404383"/>
            <a:ext cx="2405575" cy="22930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28468" y="3481754"/>
            <a:ext cx="2179091" cy="211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enum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Fruta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Laranja = 10,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Maca    = 1,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Banana  = 100,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Mamao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= 9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256" y="246704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7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94" y="270283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 tipo de dado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2" y="1589650"/>
            <a:ext cx="9104772" cy="5022166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59" y="270283"/>
            <a:ext cx="5378752" cy="38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tipo de dado </a:t>
            </a:r>
            <a:r>
              <a:rPr lang="pt-BR" dirty="0" err="1" smtClean="0"/>
              <a:t>Struct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Structs</a:t>
            </a:r>
            <a:r>
              <a:rPr lang="pt-BR" dirty="0" smtClean="0"/>
              <a:t> </a:t>
            </a:r>
            <a:r>
              <a:rPr lang="pt-BR" dirty="0"/>
              <a:t>são usadas para criar estruturas de dados cujas instâncias (os objetos) sejam pequenas (no máximo 16 bytes</a:t>
            </a:r>
            <a:r>
              <a:rPr lang="pt-B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Usado </a:t>
            </a:r>
            <a:r>
              <a:rPr lang="pt-BR" dirty="0"/>
              <a:t>para encapsular pequenos grupos de variáveis relacionadas, como as coordenadas de um ponteiro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É </a:t>
            </a:r>
            <a:r>
              <a:rPr lang="pt-BR" dirty="0"/>
              <a:t>um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type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Não permitem herança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Não pode ter um construtor sem parâmetros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Não </a:t>
            </a:r>
            <a:r>
              <a:rPr lang="pt-BR" dirty="0"/>
              <a:t>possuem destrutores</a:t>
            </a:r>
          </a:p>
        </p:txBody>
      </p:sp>
    </p:spTree>
    <p:extLst>
      <p:ext uri="{BB962C8B-B14F-4D97-AF65-F5344CB8AC3E}">
        <p14:creationId xmlns:p14="http://schemas.microsoft.com/office/powerpoint/2010/main" val="25637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94" y="270283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O tipo de dado </a:t>
            </a:r>
            <a:r>
              <a:rPr lang="pt-BR" dirty="0" err="1" smtClean="0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t="9476" r="-234" b="23987"/>
          <a:stretch/>
        </p:blipFill>
        <p:spPr>
          <a:xfrm>
            <a:off x="4671196" y="1097280"/>
            <a:ext cx="7229193" cy="5401993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313" r="24271" b="-2879"/>
          <a:stretch/>
        </p:blipFill>
        <p:spPr>
          <a:xfrm>
            <a:off x="353094" y="2876386"/>
            <a:ext cx="4125881" cy="13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Muito Prazer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535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Rafael dos Reis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Contato: </a:t>
            </a:r>
            <a:r>
              <a:rPr lang="pt-BR" dirty="0" smtClean="0">
                <a:hlinkClick r:id="rId2"/>
              </a:rPr>
              <a:t>rafwreis@gmail.com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Formação: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Graduado em Segurança da Informação – Fatec Americana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	</a:t>
            </a:r>
            <a:r>
              <a:rPr lang="pt-BR" dirty="0" smtClean="0"/>
              <a:t>Pós-graduado em Engenharia de Software – </a:t>
            </a:r>
            <a:r>
              <a:rPr lang="pt-BR" dirty="0" err="1" smtClean="0"/>
              <a:t>Metrocamp</a:t>
            </a:r>
            <a:r>
              <a:rPr lang="pt-BR" dirty="0" smtClean="0"/>
              <a:t> – Campinas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Certificações: MCP, MCTS, MCSD</a:t>
            </a:r>
          </a:p>
          <a:p>
            <a:pPr>
              <a:lnSpc>
                <a:spcPct val="150000"/>
              </a:lnSpc>
            </a:pPr>
            <a:r>
              <a:rPr lang="pt-BR" dirty="0"/>
              <a:t>Atualmente: Consultor </a:t>
            </a:r>
            <a:r>
              <a:rPr lang="pt-BR" dirty="0" err="1"/>
              <a:t>.Net</a:t>
            </a:r>
            <a:r>
              <a:rPr lang="pt-BR" dirty="0"/>
              <a:t> na </a:t>
            </a:r>
            <a:r>
              <a:rPr lang="pt-BR" dirty="0" err="1" smtClean="0"/>
              <a:t>Raízen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      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703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anuláveis - </a:t>
            </a:r>
            <a:r>
              <a:rPr lang="pt-BR" dirty="0" err="1" smtClean="0"/>
              <a:t>Nullable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Tipos “</a:t>
            </a:r>
            <a:r>
              <a:rPr lang="pt-BR" i="1" dirty="0" err="1" smtClean="0"/>
              <a:t>null</a:t>
            </a:r>
            <a:r>
              <a:rPr lang="pt-BR" dirty="0" smtClean="0"/>
              <a:t>” </a:t>
            </a:r>
            <a:r>
              <a:rPr lang="pt-BR" dirty="0"/>
              <a:t>podem representar todos os valores de um </a:t>
            </a:r>
            <a:r>
              <a:rPr lang="pt-BR" dirty="0" smtClean="0"/>
              <a:t>determinado tipo e o adicional </a:t>
            </a:r>
            <a:r>
              <a:rPr lang="pt-BR" i="1" dirty="0" err="1" smtClean="0"/>
              <a:t>null</a:t>
            </a:r>
            <a:r>
              <a:rPr lang="pt-BR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Tipos anuláveis são declarados em uma das seguintes maneiras:</a:t>
            </a:r>
            <a:br>
              <a:rPr lang="pt-BR" dirty="0" smtClean="0"/>
            </a:br>
            <a:r>
              <a:rPr lang="pt-BR" dirty="0" err="1" smtClean="0"/>
              <a:t>System.Nullable</a:t>
            </a:r>
            <a:r>
              <a:rPr lang="pt-BR" dirty="0" smtClean="0"/>
              <a:t>&lt;T</a:t>
            </a:r>
            <a:r>
              <a:rPr lang="pt-BR" dirty="0"/>
              <a:t>&gt; </a:t>
            </a:r>
            <a:r>
              <a:rPr lang="pt-BR" dirty="0" err="1" smtClean="0"/>
              <a:t>nomeVariavel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/>
              <a:t> </a:t>
            </a:r>
            <a:r>
              <a:rPr lang="pt-BR" dirty="0" err="1" smtClean="0"/>
              <a:t>nomeVariavel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Cada instância de um tipo </a:t>
            </a:r>
            <a:r>
              <a:rPr lang="pt-BR" dirty="0" smtClean="0"/>
              <a:t>“</a:t>
            </a:r>
            <a:r>
              <a:rPr lang="pt-BR" i="1" dirty="0" err="1" smtClean="0"/>
              <a:t>null</a:t>
            </a:r>
            <a:r>
              <a:rPr lang="pt-BR" i="1" dirty="0" smtClean="0"/>
              <a:t>”</a:t>
            </a:r>
            <a:r>
              <a:rPr lang="pt-BR" dirty="0" smtClean="0"/>
              <a:t> </a:t>
            </a:r>
            <a:r>
              <a:rPr lang="pt-BR" dirty="0"/>
              <a:t>tem duas propriedades públicas </a:t>
            </a:r>
            <a:r>
              <a:rPr lang="pt-BR" dirty="0" smtClean="0"/>
              <a:t>(somente leitura)</a:t>
            </a:r>
            <a:br>
              <a:rPr lang="pt-BR" dirty="0" smtClean="0"/>
            </a:br>
            <a:r>
              <a:rPr lang="pt-BR" dirty="0" err="1" smtClean="0"/>
              <a:t>Value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HasValue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8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4" t="25842" b="2704"/>
          <a:stretch/>
        </p:blipFill>
        <p:spPr>
          <a:xfrm>
            <a:off x="353094" y="1252024"/>
            <a:ext cx="8269844" cy="533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94" y="270283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anuláveis -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Nullable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pt-BR" sz="1800" dirty="0" smtClean="0">
                <a:solidFill>
                  <a:schemeClr val="bg1">
                    <a:lumMod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0" t="34741" b="5519"/>
          <a:stretch/>
        </p:blipFill>
        <p:spPr>
          <a:xfrm>
            <a:off x="7554350" y="270283"/>
            <a:ext cx="4263663" cy="3868615"/>
          </a:xfrm>
        </p:spPr>
      </p:pic>
    </p:spTree>
    <p:extLst>
      <p:ext uri="{BB962C8B-B14F-4D97-AF65-F5344CB8AC3E}">
        <p14:creationId xmlns:p14="http://schemas.microsoft.com/office/powerpoint/2010/main" val="323967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hora de praticar...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1 – Criar uma aplicação do tipo </a:t>
            </a:r>
            <a:r>
              <a:rPr lang="pt-BR" i="1" dirty="0" smtClean="0"/>
              <a:t>console </a:t>
            </a:r>
            <a:r>
              <a:rPr lang="pt-BR" i="1" dirty="0" err="1" smtClean="0"/>
              <a:t>application</a:t>
            </a:r>
            <a:r>
              <a:rPr lang="pt-BR" dirty="0" smtClean="0"/>
              <a:t>, criar uma classe Pedido com os atributos Id, </a:t>
            </a:r>
            <a:r>
              <a:rPr lang="pt-BR" dirty="0" err="1" smtClean="0"/>
              <a:t>FluxoId</a:t>
            </a:r>
            <a:r>
              <a:rPr lang="pt-BR" dirty="0" smtClean="0"/>
              <a:t>, Data e </a:t>
            </a:r>
            <a:r>
              <a:rPr lang="pt-BR" dirty="0" err="1" smtClean="0"/>
              <a:t>DataMudouFuxo</a:t>
            </a:r>
            <a:r>
              <a:rPr lang="pt-BR" dirty="0" smtClean="0"/>
              <a:t> (Permite </a:t>
            </a:r>
            <a:r>
              <a:rPr lang="pt-BR" i="1" dirty="0" err="1" smtClean="0"/>
              <a:t>null</a:t>
            </a:r>
            <a:r>
              <a:rPr lang="pt-BR" dirty="0" smtClean="0"/>
              <a:t>) e </a:t>
            </a:r>
            <a:r>
              <a:rPr lang="pt-BR" dirty="0" err="1" smtClean="0"/>
              <a:t>Nomecliente</a:t>
            </a:r>
            <a:r>
              <a:rPr lang="pt-BR" dirty="0" smtClean="0"/>
              <a:t> . Criar um </a:t>
            </a:r>
            <a:r>
              <a:rPr lang="pt-BR" dirty="0" err="1" smtClean="0"/>
              <a:t>Enum</a:t>
            </a:r>
            <a:r>
              <a:rPr lang="pt-BR" dirty="0" smtClean="0"/>
              <a:t> com </a:t>
            </a:r>
            <a:r>
              <a:rPr lang="pt-BR" dirty="0"/>
              <a:t>o</a:t>
            </a:r>
            <a:r>
              <a:rPr lang="pt-BR" dirty="0" smtClean="0"/>
              <a:t>s seguintes elementos: </a:t>
            </a:r>
            <a:r>
              <a:rPr lang="pt-BR" dirty="0" err="1" smtClean="0"/>
              <a:t>preVenda</a:t>
            </a:r>
            <a:r>
              <a:rPr lang="pt-BR" dirty="0" smtClean="0"/>
              <a:t>, </a:t>
            </a:r>
            <a:r>
              <a:rPr lang="pt-BR" dirty="0" err="1" smtClean="0"/>
              <a:t>aguardandoPagamento</a:t>
            </a:r>
            <a:r>
              <a:rPr lang="pt-BR" dirty="0" smtClean="0"/>
              <a:t>, Aprovado, Entregue. Na classe </a:t>
            </a:r>
            <a:r>
              <a:rPr lang="pt-BR" dirty="0" err="1" smtClean="0"/>
              <a:t>program</a:t>
            </a:r>
            <a:r>
              <a:rPr lang="pt-BR" dirty="0" smtClean="0"/>
              <a:t>, instanciar um Pedido e, para cada etapa do fluxo, mostrar mensagem no console.</a:t>
            </a:r>
          </a:p>
        </p:txBody>
      </p:sp>
    </p:spTree>
    <p:extLst>
      <p:ext uri="{BB962C8B-B14F-4D97-AF65-F5344CB8AC3E}">
        <p14:creationId xmlns:p14="http://schemas.microsoft.com/office/powerpoint/2010/main" val="27288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Interfaces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ICloneable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IComparable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IEnumerable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/>
              <a:t>IEnumerator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1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Interfaces (</a:t>
            </a:r>
            <a:r>
              <a:rPr lang="pt-BR" dirty="0" err="1" smtClean="0"/>
              <a:t>ICloneable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Oferece suporte a </a:t>
            </a:r>
            <a:r>
              <a:rPr lang="pt-BR" dirty="0" smtClean="0"/>
              <a:t>clonagem. 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Utilizada </a:t>
            </a:r>
            <a:r>
              <a:rPr lang="pt-BR" dirty="0"/>
              <a:t>para obter uma cópia da classe corrente.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952" y="4248444"/>
            <a:ext cx="4598734" cy="1533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8194" y="4339884"/>
            <a:ext cx="3331942" cy="13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ICloneable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object Clone();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1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3" y="757582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Conhecendo algumas Interfaces 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ICloneable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3388" y="5994941"/>
            <a:ext cx="3200083" cy="4747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err="1" smtClean="0"/>
              <a:t>Object.MemberwiseClone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82" y="1464546"/>
            <a:ext cx="5001369" cy="4514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3" y="2278967"/>
            <a:ext cx="6190119" cy="36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</a:t>
            </a:r>
            <a:r>
              <a:rPr lang="pt-BR" dirty="0"/>
              <a:t>Interfaces (</a:t>
            </a:r>
            <a:r>
              <a:rPr lang="pt-BR" dirty="0" err="1"/>
              <a:t>IComparable</a:t>
            </a:r>
            <a:r>
              <a:rPr lang="pt-BR" dirty="0"/>
              <a:t> 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Oferece suporte </a:t>
            </a:r>
            <a:r>
              <a:rPr lang="pt-BR" dirty="0" smtClean="0"/>
              <a:t>para ordenação.  </a:t>
            </a:r>
          </a:p>
          <a:p>
            <a:pPr>
              <a:lnSpc>
                <a:spcPct val="150000"/>
              </a:lnSpc>
            </a:pPr>
            <a:r>
              <a:rPr lang="pt-BR" dirty="0"/>
              <a:t>A interface </a:t>
            </a:r>
            <a:r>
              <a:rPr lang="pt-BR" dirty="0" err="1"/>
              <a:t>IComparable</a:t>
            </a:r>
            <a:r>
              <a:rPr lang="pt-BR" dirty="0"/>
              <a:t> permite especificar o comportamento de ordenação de um objeto.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4952" y="4248444"/>
            <a:ext cx="4598734" cy="1533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8194" y="4339884"/>
            <a:ext cx="3331942" cy="1343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IComparable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CompareTo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o);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8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3" y="757582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Conhecendo algumas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Interfaces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IComparable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622" y="272186"/>
            <a:ext cx="4304714" cy="6339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7" y="1940987"/>
            <a:ext cx="6378984" cy="46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algumas </a:t>
            </a:r>
            <a:r>
              <a:rPr lang="pt-BR" dirty="0"/>
              <a:t>Interfaces </a:t>
            </a:r>
            <a:r>
              <a:rPr lang="pt-BR" dirty="0" smtClean="0"/>
              <a:t>(</a:t>
            </a:r>
            <a:r>
              <a:rPr lang="pt-BR" dirty="0" err="1" smtClean="0"/>
              <a:t>IEnumerable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 </a:t>
            </a:r>
            <a:r>
              <a:rPr lang="pt-BR" dirty="0"/>
              <a:t>interface </a:t>
            </a:r>
            <a:r>
              <a:rPr lang="pt-BR" dirty="0" err="1"/>
              <a:t>IEnumerable</a:t>
            </a:r>
            <a:r>
              <a:rPr lang="pt-BR" dirty="0"/>
              <a:t> está localizado no </a:t>
            </a:r>
            <a:r>
              <a:rPr lang="pt-BR" dirty="0" err="1"/>
              <a:t>namespace</a:t>
            </a:r>
            <a:r>
              <a:rPr lang="pt-BR" dirty="0"/>
              <a:t> </a:t>
            </a:r>
            <a:r>
              <a:rPr lang="pt-BR" dirty="0" err="1" smtClean="0"/>
              <a:t>System.Collections</a:t>
            </a:r>
            <a:r>
              <a:rPr lang="pt-BR" dirty="0" smtClean="0"/>
              <a:t> e </a:t>
            </a:r>
            <a:r>
              <a:rPr lang="pt-BR" dirty="0"/>
              <a:t>contém apenas um método, </a:t>
            </a:r>
            <a:r>
              <a:rPr lang="pt-BR" dirty="0" err="1"/>
              <a:t>GetEnumerator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Permite análise de elemento por elemento</a:t>
            </a:r>
          </a:p>
          <a:p>
            <a:pPr>
              <a:lnSpc>
                <a:spcPct val="150000"/>
              </a:lnSpc>
            </a:pPr>
            <a:r>
              <a:rPr lang="pt-BR" dirty="0"/>
              <a:t>O método </a:t>
            </a:r>
            <a:r>
              <a:rPr lang="pt-BR" dirty="0" err="1"/>
              <a:t>foreach</a:t>
            </a:r>
            <a:r>
              <a:rPr lang="pt-BR" dirty="0"/>
              <a:t> da linguagem C # trabalha com todos os tipos que implementam </a:t>
            </a:r>
            <a:r>
              <a:rPr lang="pt-BR" dirty="0" smtClean="0"/>
              <a:t>a </a:t>
            </a:r>
            <a:r>
              <a:rPr lang="pt-BR" dirty="0"/>
              <a:t>interface </a:t>
            </a:r>
            <a:r>
              <a:rPr lang="pt-BR" dirty="0" err="1"/>
              <a:t>IEnumerable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3764" y="5008099"/>
            <a:ext cx="4598734" cy="1533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7006" y="5099539"/>
            <a:ext cx="4204138" cy="134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IEnumerable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IEnumerator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GetEnumerator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0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73" y="757582"/>
            <a:ext cx="8761413" cy="706964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Conhecendo algumas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Interfaces (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IEnumerable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13" y="192360"/>
            <a:ext cx="3134982" cy="2029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82" y="2405574"/>
            <a:ext cx="4471413" cy="4246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3" y="2222128"/>
            <a:ext cx="6387057" cy="36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9010" y="3956018"/>
            <a:ext cx="6596345" cy="706964"/>
          </a:xfrm>
        </p:spPr>
        <p:txBody>
          <a:bodyPr/>
          <a:lstStyle/>
          <a:p>
            <a:r>
              <a:rPr lang="pt-BR" dirty="0" smtClean="0"/>
              <a:t>O que esperar deste curso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70" y="704727"/>
            <a:ext cx="3104175" cy="1954067"/>
          </a:xfrm>
          <a:prstGeom prst="rect">
            <a:avLst/>
          </a:prstGeom>
          <a:effectLst>
            <a:outerShdw blurRad="762000" dist="50800" algn="ctr" rotWithShape="0">
              <a:schemeClr val="bg1"/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53218" y="-1"/>
            <a:ext cx="182880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35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2" y="2680092"/>
            <a:ext cx="6174316" cy="3565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i="1" dirty="0" err="1" smtClean="0"/>
              <a:t>Collections</a:t>
            </a:r>
            <a:r>
              <a:rPr lang="pt-BR" dirty="0" smtClean="0"/>
              <a:t> representa </a:t>
            </a:r>
            <a:r>
              <a:rPr lang="pt-BR" dirty="0"/>
              <a:t>uma coleção, podendo ser </a:t>
            </a:r>
            <a:r>
              <a:rPr lang="pt-BR" dirty="0" smtClean="0"/>
              <a:t>uma lista, </a:t>
            </a:r>
            <a:r>
              <a:rPr lang="pt-BR" i="1" dirty="0" err="1"/>
              <a:t>array</a:t>
            </a:r>
            <a:r>
              <a:rPr lang="pt-BR" dirty="0"/>
              <a:t> de </a:t>
            </a:r>
            <a:r>
              <a:rPr lang="pt-BR" dirty="0" smtClean="0"/>
              <a:t>objetos, entre outros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Uma </a:t>
            </a:r>
            <a:r>
              <a:rPr lang="pt-BR" dirty="0"/>
              <a:t>coleção fornece métodos para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pesquisar</a:t>
            </a:r>
            <a:r>
              <a:rPr lang="pt-BR" dirty="0"/>
              <a:t>, ordenar, manter, entre vários outros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São fortemente </a:t>
            </a:r>
            <a:r>
              <a:rPr lang="pt-BR" dirty="0" err="1"/>
              <a:t>tipados</a:t>
            </a:r>
            <a:r>
              <a:rPr lang="pt-BR" dirty="0"/>
              <a:t>, pois é necessário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especificar </a:t>
            </a:r>
            <a:r>
              <a:rPr lang="pt-BR" dirty="0"/>
              <a:t>um tipo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i="1" dirty="0" err="1"/>
              <a:t>valueType</a:t>
            </a:r>
            <a:r>
              <a:rPr lang="pt-BR" i="1" dirty="0"/>
              <a:t>, </a:t>
            </a:r>
            <a:r>
              <a:rPr lang="pt-BR" i="1" dirty="0" err="1"/>
              <a:t>referenceType</a:t>
            </a:r>
            <a:r>
              <a:rPr lang="pt-BR" dirty="0"/>
              <a:t> ou </a:t>
            </a:r>
            <a:r>
              <a:rPr lang="pt-BR" dirty="0" smtClean="0"/>
              <a:t>T)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58" y="2620206"/>
            <a:ext cx="5272475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4" y="1827688"/>
            <a:ext cx="9556739" cy="4811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87" y="377754"/>
            <a:ext cx="4833870" cy="3673741"/>
          </a:xfrm>
          <a:prstGeom prst="rect">
            <a:avLst/>
          </a:prstGeom>
          <a:effectLst>
            <a:outerShdw blurRad="266700" dist="50800" dir="5400000" sx="103000" sy="103000" algn="ctr" rotWithShape="0">
              <a:schemeClr val="bg1">
                <a:alpha val="34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4" y="550501"/>
            <a:ext cx="8761413" cy="706964"/>
          </a:xfrm>
        </p:spPr>
        <p:txBody>
          <a:bodyPr/>
          <a:lstStyle/>
          <a:p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Generics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3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2" y="2680092"/>
            <a:ext cx="4387718" cy="3565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No exemplo anterior,  utilizamos </a:t>
            </a:r>
            <a:br>
              <a:rPr lang="pt-BR" dirty="0" smtClean="0"/>
            </a:br>
            <a:r>
              <a:rPr lang="pt-BR" dirty="0" smtClean="0"/>
              <a:t>uma lista de carros.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600" b="1" dirty="0"/>
              <a:t>v</a:t>
            </a:r>
            <a:r>
              <a:rPr lang="pt-BR" sz="1600" b="1" dirty="0" smtClean="0"/>
              <a:t>ar </a:t>
            </a:r>
            <a:r>
              <a:rPr lang="pt-BR" sz="1600" b="1" dirty="0" err="1" smtClean="0"/>
              <a:t>listaCarros</a:t>
            </a:r>
            <a:r>
              <a:rPr lang="pt-BR" sz="1600" b="1" dirty="0" smtClean="0"/>
              <a:t> = new </a:t>
            </a:r>
            <a:r>
              <a:rPr lang="pt-BR" sz="1600" b="1" dirty="0" err="1" smtClean="0"/>
              <a:t>List</a:t>
            </a:r>
            <a:r>
              <a:rPr lang="pt-BR" sz="1600" b="1" dirty="0" smtClean="0"/>
              <a:t>&lt;Carro&gt;()</a:t>
            </a:r>
            <a:br>
              <a:rPr lang="pt-BR" sz="1600" b="1" dirty="0" smtClean="0"/>
            </a:br>
            <a:endParaRPr lang="pt-BR" sz="1600" b="1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T pode ser de qualquer tipo</a:t>
            </a:r>
            <a:br>
              <a:rPr lang="pt-BR" dirty="0" smtClean="0"/>
            </a:b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350" y="2595685"/>
            <a:ext cx="7284987" cy="37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Collections</a:t>
            </a:r>
            <a:r>
              <a:rPr lang="pt-BR" dirty="0" smtClean="0"/>
              <a:t> e </a:t>
            </a:r>
            <a:r>
              <a:rPr lang="pt-BR" dirty="0" err="1" smtClean="0"/>
              <a:t>Generics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3" y="2447778"/>
            <a:ext cx="11041736" cy="400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 pode ser usado também em classes para validar o tipo de objeto que será passado.</a:t>
            </a:r>
            <a:br>
              <a:rPr lang="pt-BR" dirty="0" smtClean="0"/>
            </a:br>
            <a:r>
              <a:rPr lang="pt-BR" dirty="0" smtClean="0"/>
              <a:t>Exemplo: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new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 smtClean="0"/>
              <a:t>NameOfBaseClass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/>
              <a:t>NameOfInterface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830" y="3294915"/>
            <a:ext cx="6865694" cy="334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hora de praticar</a:t>
            </a:r>
            <a:r>
              <a:rPr lang="pt-BR" dirty="0" smtClean="0"/>
              <a:t>...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3" y="2447778"/>
            <a:ext cx="11041736" cy="400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 </a:t>
            </a:r>
            <a:br>
              <a:rPr lang="pt-BR" dirty="0" smtClean="0"/>
            </a:br>
            <a:r>
              <a:rPr lang="pt-BR" dirty="0" smtClean="0"/>
              <a:t>- Implementar recurso de clone na classe Pedido.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Criar uma classe Produto</a:t>
            </a:r>
            <a:br>
              <a:rPr lang="pt-BR" dirty="0" smtClean="0"/>
            </a:br>
            <a:r>
              <a:rPr lang="pt-BR" dirty="0" smtClean="0"/>
              <a:t>- Alterar a classe Pedido para suportar uma lista de Produto</a:t>
            </a:r>
            <a:br>
              <a:rPr lang="pt-BR" dirty="0" smtClean="0"/>
            </a:br>
            <a:r>
              <a:rPr lang="pt-BR" dirty="0" smtClean="0"/>
              <a:t>- Adicionar, remover</a:t>
            </a:r>
            <a:r>
              <a:rPr lang="pt-BR" dirty="0"/>
              <a:t> </a:t>
            </a:r>
            <a:r>
              <a:rPr lang="pt-BR" dirty="0" smtClean="0"/>
              <a:t>e encontrar produtos no Pedido</a:t>
            </a:r>
          </a:p>
        </p:txBody>
      </p:sp>
    </p:spTree>
    <p:extLst>
      <p:ext uri="{BB962C8B-B14F-4D97-AF65-F5344CB8AC3E}">
        <p14:creationId xmlns:p14="http://schemas.microsoft.com/office/powerpoint/2010/main" val="19649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Um </a:t>
            </a:r>
            <a:r>
              <a:rPr lang="pt-PT" i="1" dirty="0" smtClean="0"/>
              <a:t>delegate</a:t>
            </a:r>
            <a:r>
              <a:rPr lang="pt-PT" dirty="0" smtClean="0"/>
              <a:t> em </a:t>
            </a:r>
            <a:r>
              <a:rPr lang="pt-PT" dirty="0"/>
              <a:t>C # é semelhante a um ponteiro de função em C ou C ++. 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Permite </a:t>
            </a:r>
            <a:r>
              <a:rPr lang="pt-PT" dirty="0"/>
              <a:t>ao </a:t>
            </a:r>
            <a:r>
              <a:rPr lang="pt-PT" dirty="0" smtClean="0"/>
              <a:t>programador, encapsular a referência de </a:t>
            </a:r>
            <a:r>
              <a:rPr lang="pt-PT" dirty="0"/>
              <a:t>um método </a:t>
            </a:r>
            <a:r>
              <a:rPr lang="pt-PT" dirty="0" smtClean="0"/>
              <a:t>em um </a:t>
            </a:r>
            <a:r>
              <a:rPr lang="pt-PT" i="1" dirty="0" smtClean="0"/>
              <a:t>delegate</a:t>
            </a:r>
            <a:r>
              <a:rPr lang="pt-PT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 método delegado </a:t>
            </a:r>
            <a:r>
              <a:rPr lang="pt-PT" dirty="0"/>
              <a:t>pode então ser passado </a:t>
            </a:r>
            <a:r>
              <a:rPr lang="pt-PT" dirty="0" smtClean="0"/>
              <a:t>para uma classe, </a:t>
            </a:r>
            <a:r>
              <a:rPr lang="pt-PT" dirty="0"/>
              <a:t>que pode chamar o método referenciado, sem ter que saber em tempo de compilação qual método será invocado.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8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85" y="2124222"/>
            <a:ext cx="1533558" cy="52480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5" y="2649024"/>
            <a:ext cx="55435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85" y="2124222"/>
            <a:ext cx="4825398" cy="524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Evolução para </a:t>
            </a:r>
            <a:r>
              <a:rPr lang="pt-BR" dirty="0" err="1" smtClean="0"/>
              <a:t>Func</a:t>
            </a:r>
            <a:r>
              <a:rPr lang="pt-BR" dirty="0" smtClean="0"/>
              <a:t>&lt;T1,T2&gt;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13" y="2649024"/>
            <a:ext cx="6253749" cy="41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085" y="2124222"/>
            <a:ext cx="4825398" cy="524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Evolução para Lambda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13" y="2831904"/>
            <a:ext cx="10899001" cy="33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88" y="242148"/>
            <a:ext cx="8761413" cy="706964"/>
          </a:xfrm>
        </p:spPr>
        <p:txBody>
          <a:bodyPr/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Delegate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88" y="1011864"/>
            <a:ext cx="4825398" cy="524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Manipulando listas com lambda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79" t="21673" r="32075" b="16346"/>
          <a:stretch/>
        </p:blipFill>
        <p:spPr>
          <a:xfrm>
            <a:off x="268687" y="1536666"/>
            <a:ext cx="9395817" cy="51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deste curso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79027" cy="413492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pt-BR" dirty="0" smtClean="0"/>
              <a:t>Apresentar </a:t>
            </a:r>
            <a:r>
              <a:rPr lang="pt-BR" dirty="0"/>
              <a:t>e discutir os principais elementos do C#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Apresentar </a:t>
            </a:r>
            <a:r>
              <a:rPr lang="pt-BR" dirty="0"/>
              <a:t>e discutir o </a:t>
            </a:r>
            <a:r>
              <a:rPr lang="pt-BR" dirty="0" smtClean="0"/>
              <a:t>padrão </a:t>
            </a:r>
            <a:r>
              <a:rPr lang="pt-BR" dirty="0"/>
              <a:t>MVC para o desenvolvimento de </a:t>
            </a:r>
            <a:r>
              <a:rPr lang="pt-BR" dirty="0" smtClean="0"/>
              <a:t>aplicações </a:t>
            </a:r>
            <a:r>
              <a:rPr lang="pt-BR" dirty="0" err="1"/>
              <a:t>Asp.Net</a:t>
            </a:r>
            <a:endParaRPr lang="pt-BR" dirty="0"/>
          </a:p>
          <a:p>
            <a:pPr>
              <a:lnSpc>
                <a:spcPct val="160000"/>
              </a:lnSpc>
            </a:pPr>
            <a:r>
              <a:rPr lang="pt-BR" dirty="0" smtClean="0"/>
              <a:t>Entender </a:t>
            </a:r>
            <a:r>
              <a:rPr lang="pt-BR" dirty="0"/>
              <a:t>o funcionamento do </a:t>
            </a:r>
            <a:r>
              <a:rPr lang="pt-BR" dirty="0" err="1"/>
              <a:t>Entity</a:t>
            </a:r>
            <a:r>
              <a:rPr lang="pt-BR" dirty="0"/>
              <a:t> </a:t>
            </a:r>
            <a:r>
              <a:rPr lang="pt-BR" dirty="0" err="1"/>
              <a:t>Framawork</a:t>
            </a:r>
            <a:endParaRPr lang="pt-BR" dirty="0"/>
          </a:p>
          <a:p>
            <a:pPr>
              <a:lnSpc>
                <a:spcPct val="160000"/>
              </a:lnSpc>
            </a:pPr>
            <a:r>
              <a:rPr lang="pt-BR" dirty="0" smtClean="0"/>
              <a:t>Conhecer </a:t>
            </a:r>
            <a:r>
              <a:rPr lang="pt-BR" dirty="0"/>
              <a:t>os padrões de projetos que estão sendo mais utilizados pelo mercado para o desenvolvimento de novas aplicações.</a:t>
            </a:r>
          </a:p>
          <a:p>
            <a:pPr>
              <a:lnSpc>
                <a:spcPct val="160000"/>
              </a:lnSpc>
            </a:pPr>
            <a:r>
              <a:rPr lang="pt-BR" dirty="0" smtClean="0"/>
              <a:t>Desenvolver </a:t>
            </a:r>
            <a:r>
              <a:rPr lang="pt-BR" dirty="0"/>
              <a:t>uma aplicação </a:t>
            </a:r>
            <a:r>
              <a:rPr lang="pt-BR" dirty="0" err="1"/>
              <a:t>Asp.Net</a:t>
            </a:r>
            <a:r>
              <a:rPr lang="pt-BR" dirty="0"/>
              <a:t> MVC com </a:t>
            </a:r>
            <a:r>
              <a:rPr lang="pt-BR" dirty="0" err="1"/>
              <a:t>Entity</a:t>
            </a:r>
            <a:r>
              <a:rPr lang="pt-BR" dirty="0"/>
              <a:t> Framework utilizando os </a:t>
            </a:r>
            <a:r>
              <a:rPr lang="pt-BR" dirty="0" err="1"/>
              <a:t>patterns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, </a:t>
            </a:r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 (DI) </a:t>
            </a:r>
            <a:r>
              <a:rPr lang="pt-BR" dirty="0" smtClean="0"/>
              <a:t>, Service </a:t>
            </a:r>
            <a:r>
              <a:rPr lang="pt-BR" dirty="0" err="1" smtClean="0"/>
              <a:t>Locator</a:t>
            </a:r>
            <a:r>
              <a:rPr lang="pt-BR" dirty="0" smtClean="0"/>
              <a:t> e DDD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1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exceções (</a:t>
            </a:r>
            <a:r>
              <a:rPr lang="pt-BR" dirty="0" err="1"/>
              <a:t>Exceptions</a:t>
            </a:r>
            <a:r>
              <a:rPr lang="pt-BR" dirty="0"/>
              <a:t>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São </a:t>
            </a:r>
            <a:r>
              <a:rPr lang="pt-BR" dirty="0"/>
              <a:t>mecanismos primários para comunicar condições de </a:t>
            </a:r>
            <a:r>
              <a:rPr lang="pt-BR" dirty="0" smtClean="0"/>
              <a:t>erros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Utilizado para </a:t>
            </a:r>
            <a:r>
              <a:rPr lang="pt-BR" dirty="0"/>
              <a:t>indicar que ocorreu um erro em uma determinada situação e que não pode ser tratado no nível de código </a:t>
            </a:r>
            <a:r>
              <a:rPr lang="pt-BR" dirty="0" smtClean="0"/>
              <a:t>atual.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Declaração</a:t>
            </a:r>
            <a:r>
              <a:rPr lang="pt-BR" dirty="0"/>
              <a:t> </a:t>
            </a:r>
            <a:r>
              <a:rPr lang="pt-BR" i="1" dirty="0" err="1" smtClean="0"/>
              <a:t>throw</a:t>
            </a:r>
            <a:r>
              <a:rPr lang="pt-BR" i="1" dirty="0"/>
              <a:t> </a:t>
            </a:r>
            <a:r>
              <a:rPr lang="pt-BR" dirty="0" smtClean="0"/>
              <a:t>é utilizada para lançar a exceção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335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4" y="550501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exceções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4" y="1679496"/>
            <a:ext cx="11393808" cy="47213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33378" y="2110154"/>
            <a:ext cx="2926080" cy="886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exceções (</a:t>
            </a:r>
            <a:r>
              <a:rPr lang="pt-BR" dirty="0" err="1"/>
              <a:t>Exceptions</a:t>
            </a:r>
            <a:r>
              <a:rPr lang="pt-BR" dirty="0"/>
              <a:t>)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2" y="2250832"/>
            <a:ext cx="11099408" cy="448739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pt-BR" b="1" dirty="0"/>
              <a:t>Data:</a:t>
            </a:r>
            <a:r>
              <a:rPr lang="pt-BR" dirty="0"/>
              <a:t> Fornecem informações adicionais definidas pelo programador sobre a exceção. Por padrão, esta coleção está vazia.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HelpLink</a:t>
            </a:r>
            <a:r>
              <a:rPr lang="pt-BR" b="1" dirty="0"/>
              <a:t>:</a:t>
            </a:r>
            <a:r>
              <a:rPr lang="pt-BR" dirty="0"/>
              <a:t> Obtém ou define uma URL para um site web ou arquivo de ajuda que descreve o erro em detalhes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InnerException</a:t>
            </a:r>
            <a:r>
              <a:rPr lang="pt-BR" b="1" dirty="0"/>
              <a:t>:</a:t>
            </a:r>
            <a:r>
              <a:rPr lang="pt-BR" dirty="0"/>
              <a:t> Usado para obter informações sobre a exceção anterior que causou a exceção.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Message</a:t>
            </a:r>
            <a:r>
              <a:rPr lang="pt-BR" b="1" dirty="0"/>
              <a:t>:</a:t>
            </a:r>
            <a:r>
              <a:rPr lang="pt-BR" dirty="0"/>
              <a:t> Retorna a descrição de determinado erro.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Source</a:t>
            </a:r>
            <a:r>
              <a:rPr lang="pt-BR" b="1" dirty="0"/>
              <a:t>:</a:t>
            </a:r>
            <a:r>
              <a:rPr lang="pt-BR" dirty="0"/>
              <a:t> Obtém ou define o nome do </a:t>
            </a:r>
            <a:r>
              <a:rPr lang="pt-BR" dirty="0" err="1"/>
              <a:t>assembly</a:t>
            </a:r>
            <a:r>
              <a:rPr lang="pt-BR" dirty="0"/>
              <a:t>, ou o objeto, que lançou a exceção.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StackTrace</a:t>
            </a:r>
            <a:r>
              <a:rPr lang="pt-BR" b="1" dirty="0"/>
              <a:t>:</a:t>
            </a:r>
            <a:r>
              <a:rPr lang="pt-BR" dirty="0"/>
              <a:t> Contém uma </a:t>
            </a:r>
            <a:r>
              <a:rPr lang="pt-BR" dirty="0" err="1"/>
              <a:t>seqüência</a:t>
            </a:r>
            <a:r>
              <a:rPr lang="pt-BR" dirty="0"/>
              <a:t> de caracteres que identifica a </a:t>
            </a:r>
            <a:r>
              <a:rPr lang="pt-BR" dirty="0" err="1"/>
              <a:t>seqüência</a:t>
            </a:r>
            <a:r>
              <a:rPr lang="pt-BR" dirty="0"/>
              <a:t> de chamadas que desencadearam a exceção.</a:t>
            </a:r>
          </a:p>
          <a:p>
            <a:pPr>
              <a:lnSpc>
                <a:spcPct val="170000"/>
              </a:lnSpc>
            </a:pPr>
            <a:r>
              <a:rPr lang="pt-BR" b="1" dirty="0" err="1"/>
              <a:t>TargetSite</a:t>
            </a:r>
            <a:r>
              <a:rPr lang="pt-BR" b="1" dirty="0"/>
              <a:t>:</a:t>
            </a:r>
            <a:r>
              <a:rPr lang="pt-BR" dirty="0"/>
              <a:t> Descreve detalhes sobre o método que lançou a exceção</a:t>
            </a:r>
          </a:p>
        </p:txBody>
      </p:sp>
    </p:spTree>
    <p:extLst>
      <p:ext uri="{BB962C8B-B14F-4D97-AF65-F5344CB8AC3E}">
        <p14:creationId xmlns:p14="http://schemas.microsoft.com/office/powerpoint/2010/main" val="21455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44" y="283769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exceções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44" y="1167620"/>
            <a:ext cx="4304713" cy="6330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Customizando as exceções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5" y="283769"/>
            <a:ext cx="5887359" cy="3809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" t="290" r="34181" b="47560"/>
          <a:stretch/>
        </p:blipFill>
        <p:spPr>
          <a:xfrm>
            <a:off x="284444" y="2799472"/>
            <a:ext cx="5683899" cy="3911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1"/>
          <a:stretch/>
        </p:blipFill>
        <p:spPr>
          <a:xfrm>
            <a:off x="6154614" y="4334346"/>
            <a:ext cx="5887359" cy="23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44" y="283769"/>
            <a:ext cx="8761413" cy="706964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exceções (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Fundamentos C#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444" y="1167620"/>
            <a:ext cx="4304713" cy="633045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Capturando as exceções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4" y="2120122"/>
            <a:ext cx="9154978" cy="45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 hora de praticar</a:t>
            </a:r>
            <a:r>
              <a:rPr lang="pt-BR" dirty="0" smtClean="0"/>
              <a:t>...</a:t>
            </a:r>
            <a:br>
              <a:rPr lang="pt-BR" dirty="0" smtClean="0"/>
            </a:br>
            <a:r>
              <a:rPr lang="pt-BR" sz="1800" dirty="0" smtClean="0"/>
              <a:t>Fundamentos C#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433" y="2447778"/>
            <a:ext cx="11041736" cy="4009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 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Localizar produtos no Pedido com expressões lambda (usar </a:t>
            </a:r>
            <a:r>
              <a:rPr lang="pt-BR" dirty="0" err="1"/>
              <a:t>W</a:t>
            </a:r>
            <a:r>
              <a:rPr lang="pt-BR" dirty="0" err="1" smtClean="0"/>
              <a:t>here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>- Criar um método salvar no Pedido.</a:t>
            </a:r>
            <a:br>
              <a:rPr lang="pt-BR" dirty="0" smtClean="0"/>
            </a:br>
            <a:r>
              <a:rPr lang="pt-BR" dirty="0" smtClean="0"/>
              <a:t>- Criar uma exceção customizada  para quantidade invalida de produtos.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No método salvar, caso a quantidade de produtos ultrapasse 100, disparar a exceção.</a:t>
            </a:r>
          </a:p>
        </p:txBody>
      </p:sp>
    </p:spTree>
    <p:extLst>
      <p:ext uri="{BB962C8B-B14F-4D97-AF65-F5344CB8AC3E}">
        <p14:creationId xmlns:p14="http://schemas.microsoft.com/office/powerpoint/2010/main" val="32066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/>
              <a:t>Boxing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/>
              <a:t>Enum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/>
              <a:t>Struct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Nullable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2"/>
                </a:solidFill>
              </a:rPr>
              <a:t>Fundamentos do C#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34994" y="3321929"/>
            <a:ext cx="360133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Interfaces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Generics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Delegate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Exception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0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 que é o MVC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Controllers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/>
              <a:t>Actions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Views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Razor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Data </a:t>
            </a:r>
            <a:r>
              <a:rPr lang="pt-BR" dirty="0" err="1" smtClean="0"/>
              <a:t>Annotation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tx2"/>
                </a:solidFill>
              </a:rPr>
              <a:t>Asp.Net</a:t>
            </a:r>
            <a:r>
              <a:rPr lang="pt-BR" sz="2400" dirty="0" smtClean="0">
                <a:solidFill>
                  <a:schemeClr val="tx2"/>
                </a:solidFill>
              </a:rPr>
              <a:t> MCV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21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Como </a:t>
            </a:r>
            <a:r>
              <a:rPr lang="pt-BR" dirty="0"/>
              <a:t>passar dados do </a:t>
            </a:r>
            <a:r>
              <a:rPr lang="pt-BR" dirty="0" err="1"/>
              <a:t>controller</a:t>
            </a:r>
            <a:r>
              <a:rPr lang="pt-BR" dirty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para </a:t>
            </a:r>
            <a:r>
              <a:rPr lang="pt-BR" dirty="0" err="1"/>
              <a:t>view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Filtros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Rotas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Bundles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Segurança</a:t>
            </a:r>
          </a:p>
        </p:txBody>
      </p:sp>
    </p:spTree>
    <p:extLst>
      <p:ext uri="{BB962C8B-B14F-4D97-AF65-F5344CB8AC3E}">
        <p14:creationId xmlns:p14="http://schemas.microsoft.com/office/powerpoint/2010/main" val="9279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ORM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First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Data </a:t>
            </a:r>
            <a:r>
              <a:rPr lang="pt-BR" dirty="0" err="1"/>
              <a:t>Annotations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Inicialização do banco de dados</a:t>
            </a:r>
          </a:p>
          <a:p>
            <a:pPr>
              <a:lnSpc>
                <a:spcPct val="150000"/>
              </a:lnSpc>
            </a:pPr>
            <a:r>
              <a:rPr lang="pt-BR" dirty="0"/>
              <a:t>utilizar o </a:t>
            </a:r>
            <a:r>
              <a:rPr lang="pt-BR" dirty="0" err="1"/>
              <a:t>Fluent</a:t>
            </a:r>
            <a:r>
              <a:rPr lang="pt-BR" dirty="0"/>
              <a:t> </a:t>
            </a:r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solidFill>
                  <a:schemeClr val="tx2"/>
                </a:solidFill>
              </a:rPr>
              <a:t>Entity</a:t>
            </a:r>
            <a:r>
              <a:rPr lang="pt-BR" sz="2400" dirty="0" smtClean="0">
                <a:solidFill>
                  <a:schemeClr val="tx2"/>
                </a:solidFill>
              </a:rPr>
              <a:t> Framework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762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Criar </a:t>
            </a:r>
            <a:r>
              <a:rPr lang="pt-BR" dirty="0" err="1"/>
              <a:t>Foreign</a:t>
            </a:r>
            <a:r>
              <a:rPr lang="pt-BR" dirty="0"/>
              <a:t> Key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Migration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0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3321929"/>
            <a:ext cx="3601330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Repository</a:t>
            </a:r>
            <a:r>
              <a:rPr lang="pt-B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/>
              <a:t>Injection</a:t>
            </a:r>
            <a:r>
              <a:rPr lang="pt-BR" dirty="0"/>
              <a:t> (DI</a:t>
            </a:r>
            <a:r>
              <a:rPr lang="pt-B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Service </a:t>
            </a:r>
            <a:r>
              <a:rPr lang="pt-BR" dirty="0" err="1" smtClean="0"/>
              <a:t>Locator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DDD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2"/>
                </a:solidFill>
              </a:rPr>
              <a:t>Alguns padrões de design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762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7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 ementa...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1154953" y="2437256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tx2"/>
                </a:solidFill>
              </a:rPr>
              <a:t>Desenvolvimento do projeto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1762" y="3321929"/>
            <a:ext cx="550748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1026" name="Picture 2" descr="Resultado de imagem para Projeto de softwa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 b="15843"/>
          <a:stretch/>
        </p:blipFill>
        <p:spPr bwMode="auto">
          <a:xfrm>
            <a:off x="7028598" y="2898921"/>
            <a:ext cx="4628071" cy="31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698</TotalTime>
  <Words>924</Words>
  <Application>Microsoft Office PowerPoint</Application>
  <PresentationFormat>Widescreen</PresentationFormat>
  <Paragraphs>182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Century Gothic</vt:lpstr>
      <vt:lpstr>Wingdings 3</vt:lpstr>
      <vt:lpstr>Ion Boardroom</vt:lpstr>
      <vt:lpstr>CURSO ASP.NET</vt:lpstr>
      <vt:lpstr>Muito Prazer</vt:lpstr>
      <vt:lpstr>O que esperar deste curso ?</vt:lpstr>
      <vt:lpstr>Objetivos deste curso</vt:lpstr>
      <vt:lpstr>Vamos a ementa...</vt:lpstr>
      <vt:lpstr>Vamos a ementa...</vt:lpstr>
      <vt:lpstr>Vamos a ementa...</vt:lpstr>
      <vt:lpstr>Vamos a ementa...</vt:lpstr>
      <vt:lpstr>Vamos a ementa...</vt:lpstr>
      <vt:lpstr>Vamos a ementa...</vt:lpstr>
      <vt:lpstr>PowerPoint Presentation</vt:lpstr>
      <vt:lpstr>Fundamentos C# Tipo de dados</vt:lpstr>
      <vt:lpstr>Fundamentos C# Boxing  UnBoxing</vt:lpstr>
      <vt:lpstr>Fundamentos C# Boxing  UnBoxing</vt:lpstr>
      <vt:lpstr>O tipo de dado Enum Fundamentos C#</vt:lpstr>
      <vt:lpstr>O tipo de dado Enum Fundamentos C#</vt:lpstr>
      <vt:lpstr>O tipo de dado Enum Fundamentos C#</vt:lpstr>
      <vt:lpstr>O tipo de dado Struct Fundamentos C#</vt:lpstr>
      <vt:lpstr>O tipo de dado Struct Fundamentos C#</vt:lpstr>
      <vt:lpstr>Tipos anuláveis - Nullable Fundamentos C#</vt:lpstr>
      <vt:lpstr>Tipos anuláveis - Nullable Fundamentos C#</vt:lpstr>
      <vt:lpstr>É hora de praticar... Fundamentos C#</vt:lpstr>
      <vt:lpstr>Conhecendo algumas Interfaces Fundamentos C#</vt:lpstr>
      <vt:lpstr>Conhecendo algumas Interfaces (ICloneable) Fundamentos C#</vt:lpstr>
      <vt:lpstr>Conhecendo algumas Interfaces (ICloneable) Fundamentos C#</vt:lpstr>
      <vt:lpstr>Conhecendo algumas Interfaces (IComparable ) Fundamentos C#</vt:lpstr>
      <vt:lpstr>Conhecendo algumas  Interfaces (IComparable ) Fundamentos C#</vt:lpstr>
      <vt:lpstr>Conhecendo algumas Interfaces (IEnumerable) Fundamentos C#</vt:lpstr>
      <vt:lpstr>Conhecendo algumas Interfaces (IEnumerable) Fundamentos C#</vt:lpstr>
      <vt:lpstr>Collections e Generics Fundamentos C#</vt:lpstr>
      <vt:lpstr>Collections e Generics Fundamentos C#</vt:lpstr>
      <vt:lpstr>Collections e Generics Fundamentos C#</vt:lpstr>
      <vt:lpstr>Collections e Generics Fundamentos C#</vt:lpstr>
      <vt:lpstr>É hora de praticar... Fundamentos C#</vt:lpstr>
      <vt:lpstr>Delegate Fundamentos C#</vt:lpstr>
      <vt:lpstr>Delegate Fundamentos C#</vt:lpstr>
      <vt:lpstr>Delegate Fundamentos C#</vt:lpstr>
      <vt:lpstr>Delegate Fundamentos C#</vt:lpstr>
      <vt:lpstr>Delegate Fundamentos C#</vt:lpstr>
      <vt:lpstr>As exceções (Exceptions)  Fundamentos C#</vt:lpstr>
      <vt:lpstr>As exceções (Exceptions) Fundamentos C#</vt:lpstr>
      <vt:lpstr>As exceções (Exceptions)  Fundamentos C#</vt:lpstr>
      <vt:lpstr>As exceções (Exceptions)  Fundamentos C#</vt:lpstr>
      <vt:lpstr>As exceções (Exceptions)  Fundamentos C#</vt:lpstr>
      <vt:lpstr>É hora de praticar... Fundamentos C#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ASP.NET</dc:title>
  <dc:creator>rafaelreis</dc:creator>
  <cp:lastModifiedBy>rafaelreis</cp:lastModifiedBy>
  <cp:revision>70</cp:revision>
  <dcterms:created xsi:type="dcterms:W3CDTF">2015-11-27T15:38:45Z</dcterms:created>
  <dcterms:modified xsi:type="dcterms:W3CDTF">2015-11-30T19:38:38Z</dcterms:modified>
</cp:coreProperties>
</file>