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6C918-D296-4A48-88B9-FBB08EB583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2081E2-FD28-4F03-9032-F59123D2EF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06EC14-C6DC-4554-8E66-2B9113DC00A6}"/>
              </a:ext>
            </a:extLst>
          </p:cNvPr>
          <p:cNvSpPr>
            <a:spLocks noGrp="1"/>
          </p:cNvSpPr>
          <p:nvPr>
            <p:ph type="dt" sz="half" idx="10"/>
          </p:nvPr>
        </p:nvSpPr>
        <p:spPr/>
        <p:txBody>
          <a:bodyPr/>
          <a:lstStyle/>
          <a:p>
            <a:fld id="{0CF66196-9E11-4849-BA14-59F98CEE2074}" type="datetimeFigureOut">
              <a:rPr lang="en-US" smtClean="0"/>
              <a:t>2/12/2021</a:t>
            </a:fld>
            <a:endParaRPr lang="en-US"/>
          </a:p>
        </p:txBody>
      </p:sp>
      <p:sp>
        <p:nvSpPr>
          <p:cNvPr id="5" name="Footer Placeholder 4">
            <a:extLst>
              <a:ext uri="{FF2B5EF4-FFF2-40B4-BE49-F238E27FC236}">
                <a16:creationId xmlns:a16="http://schemas.microsoft.com/office/drawing/2014/main" id="{0D733E92-52FC-42F1-A6F0-DA5F607AD9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FB9426-66CB-4574-AE2D-D7303546518D}"/>
              </a:ext>
            </a:extLst>
          </p:cNvPr>
          <p:cNvSpPr>
            <a:spLocks noGrp="1"/>
          </p:cNvSpPr>
          <p:nvPr>
            <p:ph type="sldNum" sz="quarter" idx="12"/>
          </p:nvPr>
        </p:nvSpPr>
        <p:spPr/>
        <p:txBody>
          <a:bodyPr/>
          <a:lstStyle/>
          <a:p>
            <a:fld id="{00C5E32F-5213-4AF0-AEA3-55E7D87DFCAD}" type="slidenum">
              <a:rPr lang="en-US" smtClean="0"/>
              <a:t>‹#›</a:t>
            </a:fld>
            <a:endParaRPr lang="en-US"/>
          </a:p>
        </p:txBody>
      </p:sp>
    </p:spTree>
    <p:extLst>
      <p:ext uri="{BB962C8B-B14F-4D97-AF65-F5344CB8AC3E}">
        <p14:creationId xmlns:p14="http://schemas.microsoft.com/office/powerpoint/2010/main" val="1347000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696D-F6B2-45A0-9DCD-CCC42114FD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E4F9A5-576D-4DE6-97FC-3274C8A519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8B16D9-07A8-473E-A667-9D901B151E82}"/>
              </a:ext>
            </a:extLst>
          </p:cNvPr>
          <p:cNvSpPr>
            <a:spLocks noGrp="1"/>
          </p:cNvSpPr>
          <p:nvPr>
            <p:ph type="dt" sz="half" idx="10"/>
          </p:nvPr>
        </p:nvSpPr>
        <p:spPr/>
        <p:txBody>
          <a:bodyPr/>
          <a:lstStyle/>
          <a:p>
            <a:fld id="{0CF66196-9E11-4849-BA14-59F98CEE2074}" type="datetimeFigureOut">
              <a:rPr lang="en-US" smtClean="0"/>
              <a:t>2/12/2021</a:t>
            </a:fld>
            <a:endParaRPr lang="en-US"/>
          </a:p>
        </p:txBody>
      </p:sp>
      <p:sp>
        <p:nvSpPr>
          <p:cNvPr id="5" name="Footer Placeholder 4">
            <a:extLst>
              <a:ext uri="{FF2B5EF4-FFF2-40B4-BE49-F238E27FC236}">
                <a16:creationId xmlns:a16="http://schemas.microsoft.com/office/drawing/2014/main" id="{CD6495B6-4D21-4101-AE87-E2954B130C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1C553-E470-4406-BB7C-6115CFB09676}"/>
              </a:ext>
            </a:extLst>
          </p:cNvPr>
          <p:cNvSpPr>
            <a:spLocks noGrp="1"/>
          </p:cNvSpPr>
          <p:nvPr>
            <p:ph type="sldNum" sz="quarter" idx="12"/>
          </p:nvPr>
        </p:nvSpPr>
        <p:spPr/>
        <p:txBody>
          <a:bodyPr/>
          <a:lstStyle/>
          <a:p>
            <a:fld id="{00C5E32F-5213-4AF0-AEA3-55E7D87DFCAD}" type="slidenum">
              <a:rPr lang="en-US" smtClean="0"/>
              <a:t>‹#›</a:t>
            </a:fld>
            <a:endParaRPr lang="en-US"/>
          </a:p>
        </p:txBody>
      </p:sp>
    </p:spTree>
    <p:extLst>
      <p:ext uri="{BB962C8B-B14F-4D97-AF65-F5344CB8AC3E}">
        <p14:creationId xmlns:p14="http://schemas.microsoft.com/office/powerpoint/2010/main" val="2866819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4AC149-FD43-4FE7-B2EB-FE0CC1136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667433-ECFD-4D04-98CA-4AF7D2C5C1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D6481F-0BB7-4589-9E1C-BE5CF9D1961E}"/>
              </a:ext>
            </a:extLst>
          </p:cNvPr>
          <p:cNvSpPr>
            <a:spLocks noGrp="1"/>
          </p:cNvSpPr>
          <p:nvPr>
            <p:ph type="dt" sz="half" idx="10"/>
          </p:nvPr>
        </p:nvSpPr>
        <p:spPr/>
        <p:txBody>
          <a:bodyPr/>
          <a:lstStyle/>
          <a:p>
            <a:fld id="{0CF66196-9E11-4849-BA14-59F98CEE2074}" type="datetimeFigureOut">
              <a:rPr lang="en-US" smtClean="0"/>
              <a:t>2/12/2021</a:t>
            </a:fld>
            <a:endParaRPr lang="en-US"/>
          </a:p>
        </p:txBody>
      </p:sp>
      <p:sp>
        <p:nvSpPr>
          <p:cNvPr id="5" name="Footer Placeholder 4">
            <a:extLst>
              <a:ext uri="{FF2B5EF4-FFF2-40B4-BE49-F238E27FC236}">
                <a16:creationId xmlns:a16="http://schemas.microsoft.com/office/drawing/2014/main" id="{0F93ADED-08DD-4105-BF41-8C8AE3F762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DF076F-8852-4768-93C1-3D583C790A6D}"/>
              </a:ext>
            </a:extLst>
          </p:cNvPr>
          <p:cNvSpPr>
            <a:spLocks noGrp="1"/>
          </p:cNvSpPr>
          <p:nvPr>
            <p:ph type="sldNum" sz="quarter" idx="12"/>
          </p:nvPr>
        </p:nvSpPr>
        <p:spPr/>
        <p:txBody>
          <a:bodyPr/>
          <a:lstStyle/>
          <a:p>
            <a:fld id="{00C5E32F-5213-4AF0-AEA3-55E7D87DFCAD}" type="slidenum">
              <a:rPr lang="en-US" smtClean="0"/>
              <a:t>‹#›</a:t>
            </a:fld>
            <a:endParaRPr lang="en-US"/>
          </a:p>
        </p:txBody>
      </p:sp>
    </p:spTree>
    <p:extLst>
      <p:ext uri="{BB962C8B-B14F-4D97-AF65-F5344CB8AC3E}">
        <p14:creationId xmlns:p14="http://schemas.microsoft.com/office/powerpoint/2010/main" val="158598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122D-2D29-4492-A191-120EFBB64B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E0948D-E4E5-4C8D-847F-DFCB1E7817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6E35CA-10A4-4970-9F3A-153F033D5C81}"/>
              </a:ext>
            </a:extLst>
          </p:cNvPr>
          <p:cNvSpPr>
            <a:spLocks noGrp="1"/>
          </p:cNvSpPr>
          <p:nvPr>
            <p:ph type="dt" sz="half" idx="10"/>
          </p:nvPr>
        </p:nvSpPr>
        <p:spPr/>
        <p:txBody>
          <a:bodyPr/>
          <a:lstStyle/>
          <a:p>
            <a:fld id="{0CF66196-9E11-4849-BA14-59F98CEE2074}" type="datetimeFigureOut">
              <a:rPr lang="en-US" smtClean="0"/>
              <a:t>2/12/2021</a:t>
            </a:fld>
            <a:endParaRPr lang="en-US"/>
          </a:p>
        </p:txBody>
      </p:sp>
      <p:sp>
        <p:nvSpPr>
          <p:cNvPr id="5" name="Footer Placeholder 4">
            <a:extLst>
              <a:ext uri="{FF2B5EF4-FFF2-40B4-BE49-F238E27FC236}">
                <a16:creationId xmlns:a16="http://schemas.microsoft.com/office/drawing/2014/main" id="{CCB269C1-DC70-4455-8B73-42C68EEB38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DF47AB-A4BD-4DF5-80CF-73FE473188CF}"/>
              </a:ext>
            </a:extLst>
          </p:cNvPr>
          <p:cNvSpPr>
            <a:spLocks noGrp="1"/>
          </p:cNvSpPr>
          <p:nvPr>
            <p:ph type="sldNum" sz="quarter" idx="12"/>
          </p:nvPr>
        </p:nvSpPr>
        <p:spPr/>
        <p:txBody>
          <a:bodyPr/>
          <a:lstStyle/>
          <a:p>
            <a:fld id="{00C5E32F-5213-4AF0-AEA3-55E7D87DFCAD}" type="slidenum">
              <a:rPr lang="en-US" smtClean="0"/>
              <a:t>‹#›</a:t>
            </a:fld>
            <a:endParaRPr lang="en-US"/>
          </a:p>
        </p:txBody>
      </p:sp>
    </p:spTree>
    <p:extLst>
      <p:ext uri="{BB962C8B-B14F-4D97-AF65-F5344CB8AC3E}">
        <p14:creationId xmlns:p14="http://schemas.microsoft.com/office/powerpoint/2010/main" val="63348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BB721-6FAE-4731-9B91-2CF8A93D57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86CEFF-E014-40DD-A0D7-AC452D2B3A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AE802D-E7A1-4257-9E21-C795E2AC5DCE}"/>
              </a:ext>
            </a:extLst>
          </p:cNvPr>
          <p:cNvSpPr>
            <a:spLocks noGrp="1"/>
          </p:cNvSpPr>
          <p:nvPr>
            <p:ph type="dt" sz="half" idx="10"/>
          </p:nvPr>
        </p:nvSpPr>
        <p:spPr/>
        <p:txBody>
          <a:bodyPr/>
          <a:lstStyle/>
          <a:p>
            <a:fld id="{0CF66196-9E11-4849-BA14-59F98CEE2074}" type="datetimeFigureOut">
              <a:rPr lang="en-US" smtClean="0"/>
              <a:t>2/12/2021</a:t>
            </a:fld>
            <a:endParaRPr lang="en-US"/>
          </a:p>
        </p:txBody>
      </p:sp>
      <p:sp>
        <p:nvSpPr>
          <p:cNvPr id="5" name="Footer Placeholder 4">
            <a:extLst>
              <a:ext uri="{FF2B5EF4-FFF2-40B4-BE49-F238E27FC236}">
                <a16:creationId xmlns:a16="http://schemas.microsoft.com/office/drawing/2014/main" id="{77649287-2827-4757-B0F3-4AE9D8C88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F17E9F-CA0A-4E56-A60A-27F854A7E704}"/>
              </a:ext>
            </a:extLst>
          </p:cNvPr>
          <p:cNvSpPr>
            <a:spLocks noGrp="1"/>
          </p:cNvSpPr>
          <p:nvPr>
            <p:ph type="sldNum" sz="quarter" idx="12"/>
          </p:nvPr>
        </p:nvSpPr>
        <p:spPr/>
        <p:txBody>
          <a:bodyPr/>
          <a:lstStyle/>
          <a:p>
            <a:fld id="{00C5E32F-5213-4AF0-AEA3-55E7D87DFCAD}" type="slidenum">
              <a:rPr lang="en-US" smtClean="0"/>
              <a:t>‹#›</a:t>
            </a:fld>
            <a:endParaRPr lang="en-US"/>
          </a:p>
        </p:txBody>
      </p:sp>
    </p:spTree>
    <p:extLst>
      <p:ext uri="{BB962C8B-B14F-4D97-AF65-F5344CB8AC3E}">
        <p14:creationId xmlns:p14="http://schemas.microsoft.com/office/powerpoint/2010/main" val="2459535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4A1-D304-47F2-B4CA-C5421B612C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BBEC37-9CA6-455C-9243-BCDB98B51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C5217E-784D-437F-9A14-DDC0328B74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B596FA-1D39-4C75-930F-D1F373C91C5A}"/>
              </a:ext>
            </a:extLst>
          </p:cNvPr>
          <p:cNvSpPr>
            <a:spLocks noGrp="1"/>
          </p:cNvSpPr>
          <p:nvPr>
            <p:ph type="dt" sz="half" idx="10"/>
          </p:nvPr>
        </p:nvSpPr>
        <p:spPr/>
        <p:txBody>
          <a:bodyPr/>
          <a:lstStyle/>
          <a:p>
            <a:fld id="{0CF66196-9E11-4849-BA14-59F98CEE2074}" type="datetimeFigureOut">
              <a:rPr lang="en-US" smtClean="0"/>
              <a:t>2/12/2021</a:t>
            </a:fld>
            <a:endParaRPr lang="en-US"/>
          </a:p>
        </p:txBody>
      </p:sp>
      <p:sp>
        <p:nvSpPr>
          <p:cNvPr id="6" name="Footer Placeholder 5">
            <a:extLst>
              <a:ext uri="{FF2B5EF4-FFF2-40B4-BE49-F238E27FC236}">
                <a16:creationId xmlns:a16="http://schemas.microsoft.com/office/drawing/2014/main" id="{5466AE2C-2382-408F-AE05-401116266E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7011A9-CFAD-4D47-ABF7-98744C94F991}"/>
              </a:ext>
            </a:extLst>
          </p:cNvPr>
          <p:cNvSpPr>
            <a:spLocks noGrp="1"/>
          </p:cNvSpPr>
          <p:nvPr>
            <p:ph type="sldNum" sz="quarter" idx="12"/>
          </p:nvPr>
        </p:nvSpPr>
        <p:spPr/>
        <p:txBody>
          <a:bodyPr/>
          <a:lstStyle/>
          <a:p>
            <a:fld id="{00C5E32F-5213-4AF0-AEA3-55E7D87DFCAD}" type="slidenum">
              <a:rPr lang="en-US" smtClean="0"/>
              <a:t>‹#›</a:t>
            </a:fld>
            <a:endParaRPr lang="en-US"/>
          </a:p>
        </p:txBody>
      </p:sp>
    </p:spTree>
    <p:extLst>
      <p:ext uri="{BB962C8B-B14F-4D97-AF65-F5344CB8AC3E}">
        <p14:creationId xmlns:p14="http://schemas.microsoft.com/office/powerpoint/2010/main" val="1227370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0B86C-0BED-4558-BED5-52BC79F87A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A695B8-AB40-4E44-A17C-5410FED099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5CFF35-E64D-4A27-9EC6-701D949E28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47166A-17B9-4298-9796-5478C0CCF9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ACEE73-19D6-4B2C-8D8D-F4C4D2DA94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579BF2-2A78-4170-B38B-5C1DEFAF1352}"/>
              </a:ext>
            </a:extLst>
          </p:cNvPr>
          <p:cNvSpPr>
            <a:spLocks noGrp="1"/>
          </p:cNvSpPr>
          <p:nvPr>
            <p:ph type="dt" sz="half" idx="10"/>
          </p:nvPr>
        </p:nvSpPr>
        <p:spPr/>
        <p:txBody>
          <a:bodyPr/>
          <a:lstStyle/>
          <a:p>
            <a:fld id="{0CF66196-9E11-4849-BA14-59F98CEE2074}" type="datetimeFigureOut">
              <a:rPr lang="en-US" smtClean="0"/>
              <a:t>2/12/2021</a:t>
            </a:fld>
            <a:endParaRPr lang="en-US"/>
          </a:p>
        </p:txBody>
      </p:sp>
      <p:sp>
        <p:nvSpPr>
          <p:cNvPr id="8" name="Footer Placeholder 7">
            <a:extLst>
              <a:ext uri="{FF2B5EF4-FFF2-40B4-BE49-F238E27FC236}">
                <a16:creationId xmlns:a16="http://schemas.microsoft.com/office/drawing/2014/main" id="{2CE0190C-1CA1-4F7D-A042-8C0B752963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086A9E-FF67-4E3D-922B-56B112F690B0}"/>
              </a:ext>
            </a:extLst>
          </p:cNvPr>
          <p:cNvSpPr>
            <a:spLocks noGrp="1"/>
          </p:cNvSpPr>
          <p:nvPr>
            <p:ph type="sldNum" sz="quarter" idx="12"/>
          </p:nvPr>
        </p:nvSpPr>
        <p:spPr/>
        <p:txBody>
          <a:bodyPr/>
          <a:lstStyle/>
          <a:p>
            <a:fld id="{00C5E32F-5213-4AF0-AEA3-55E7D87DFCAD}" type="slidenum">
              <a:rPr lang="en-US" smtClean="0"/>
              <a:t>‹#›</a:t>
            </a:fld>
            <a:endParaRPr lang="en-US"/>
          </a:p>
        </p:txBody>
      </p:sp>
    </p:spTree>
    <p:extLst>
      <p:ext uri="{BB962C8B-B14F-4D97-AF65-F5344CB8AC3E}">
        <p14:creationId xmlns:p14="http://schemas.microsoft.com/office/powerpoint/2010/main" val="3680095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9799F-EFBB-4272-8C5C-B010EADDAA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4B509D-529F-421E-9D0F-5588888481DC}"/>
              </a:ext>
            </a:extLst>
          </p:cNvPr>
          <p:cNvSpPr>
            <a:spLocks noGrp="1"/>
          </p:cNvSpPr>
          <p:nvPr>
            <p:ph type="dt" sz="half" idx="10"/>
          </p:nvPr>
        </p:nvSpPr>
        <p:spPr/>
        <p:txBody>
          <a:bodyPr/>
          <a:lstStyle/>
          <a:p>
            <a:fld id="{0CF66196-9E11-4849-BA14-59F98CEE2074}" type="datetimeFigureOut">
              <a:rPr lang="en-US" smtClean="0"/>
              <a:t>2/12/2021</a:t>
            </a:fld>
            <a:endParaRPr lang="en-US"/>
          </a:p>
        </p:txBody>
      </p:sp>
      <p:sp>
        <p:nvSpPr>
          <p:cNvPr id="4" name="Footer Placeholder 3">
            <a:extLst>
              <a:ext uri="{FF2B5EF4-FFF2-40B4-BE49-F238E27FC236}">
                <a16:creationId xmlns:a16="http://schemas.microsoft.com/office/drawing/2014/main" id="{B206EF43-B78C-4742-BA52-13FB16D0D6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50D467-E468-427F-B486-F472DFFE3839}"/>
              </a:ext>
            </a:extLst>
          </p:cNvPr>
          <p:cNvSpPr>
            <a:spLocks noGrp="1"/>
          </p:cNvSpPr>
          <p:nvPr>
            <p:ph type="sldNum" sz="quarter" idx="12"/>
          </p:nvPr>
        </p:nvSpPr>
        <p:spPr/>
        <p:txBody>
          <a:bodyPr/>
          <a:lstStyle/>
          <a:p>
            <a:fld id="{00C5E32F-5213-4AF0-AEA3-55E7D87DFCAD}" type="slidenum">
              <a:rPr lang="en-US" smtClean="0"/>
              <a:t>‹#›</a:t>
            </a:fld>
            <a:endParaRPr lang="en-US"/>
          </a:p>
        </p:txBody>
      </p:sp>
    </p:spTree>
    <p:extLst>
      <p:ext uri="{BB962C8B-B14F-4D97-AF65-F5344CB8AC3E}">
        <p14:creationId xmlns:p14="http://schemas.microsoft.com/office/powerpoint/2010/main" val="3115080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10D22F-D09B-42F0-8575-75EE7918C608}"/>
              </a:ext>
            </a:extLst>
          </p:cNvPr>
          <p:cNvSpPr>
            <a:spLocks noGrp="1"/>
          </p:cNvSpPr>
          <p:nvPr>
            <p:ph type="dt" sz="half" idx="10"/>
          </p:nvPr>
        </p:nvSpPr>
        <p:spPr/>
        <p:txBody>
          <a:bodyPr/>
          <a:lstStyle/>
          <a:p>
            <a:fld id="{0CF66196-9E11-4849-BA14-59F98CEE2074}" type="datetimeFigureOut">
              <a:rPr lang="en-US" smtClean="0"/>
              <a:t>2/12/2021</a:t>
            </a:fld>
            <a:endParaRPr lang="en-US"/>
          </a:p>
        </p:txBody>
      </p:sp>
      <p:sp>
        <p:nvSpPr>
          <p:cNvPr id="3" name="Footer Placeholder 2">
            <a:extLst>
              <a:ext uri="{FF2B5EF4-FFF2-40B4-BE49-F238E27FC236}">
                <a16:creationId xmlns:a16="http://schemas.microsoft.com/office/drawing/2014/main" id="{1A1147FA-AB06-4D42-8CA6-85A2C721D0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4BC1CC-A98C-456C-8F85-4BD7EC22FC4A}"/>
              </a:ext>
            </a:extLst>
          </p:cNvPr>
          <p:cNvSpPr>
            <a:spLocks noGrp="1"/>
          </p:cNvSpPr>
          <p:nvPr>
            <p:ph type="sldNum" sz="quarter" idx="12"/>
          </p:nvPr>
        </p:nvSpPr>
        <p:spPr/>
        <p:txBody>
          <a:bodyPr/>
          <a:lstStyle/>
          <a:p>
            <a:fld id="{00C5E32F-5213-4AF0-AEA3-55E7D87DFCAD}" type="slidenum">
              <a:rPr lang="en-US" smtClean="0"/>
              <a:t>‹#›</a:t>
            </a:fld>
            <a:endParaRPr lang="en-US"/>
          </a:p>
        </p:txBody>
      </p:sp>
    </p:spTree>
    <p:extLst>
      <p:ext uri="{BB962C8B-B14F-4D97-AF65-F5344CB8AC3E}">
        <p14:creationId xmlns:p14="http://schemas.microsoft.com/office/powerpoint/2010/main" val="45061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08C5F-076D-4918-ABC0-1701BE0E04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D740DA-2860-469F-AA52-D89F5E3FB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EE2800-C469-472B-92ED-C80962339D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8779D6-9916-450E-B253-4FE6ACC6EC6D}"/>
              </a:ext>
            </a:extLst>
          </p:cNvPr>
          <p:cNvSpPr>
            <a:spLocks noGrp="1"/>
          </p:cNvSpPr>
          <p:nvPr>
            <p:ph type="dt" sz="half" idx="10"/>
          </p:nvPr>
        </p:nvSpPr>
        <p:spPr/>
        <p:txBody>
          <a:bodyPr/>
          <a:lstStyle/>
          <a:p>
            <a:fld id="{0CF66196-9E11-4849-BA14-59F98CEE2074}" type="datetimeFigureOut">
              <a:rPr lang="en-US" smtClean="0"/>
              <a:t>2/12/2021</a:t>
            </a:fld>
            <a:endParaRPr lang="en-US"/>
          </a:p>
        </p:txBody>
      </p:sp>
      <p:sp>
        <p:nvSpPr>
          <p:cNvPr id="6" name="Footer Placeholder 5">
            <a:extLst>
              <a:ext uri="{FF2B5EF4-FFF2-40B4-BE49-F238E27FC236}">
                <a16:creationId xmlns:a16="http://schemas.microsoft.com/office/drawing/2014/main" id="{0D633DD1-D25F-4172-9B33-682EAFC65F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274F94-6072-4588-8573-F3CD96DFBF1F}"/>
              </a:ext>
            </a:extLst>
          </p:cNvPr>
          <p:cNvSpPr>
            <a:spLocks noGrp="1"/>
          </p:cNvSpPr>
          <p:nvPr>
            <p:ph type="sldNum" sz="quarter" idx="12"/>
          </p:nvPr>
        </p:nvSpPr>
        <p:spPr/>
        <p:txBody>
          <a:bodyPr/>
          <a:lstStyle/>
          <a:p>
            <a:fld id="{00C5E32F-5213-4AF0-AEA3-55E7D87DFCAD}" type="slidenum">
              <a:rPr lang="en-US" smtClean="0"/>
              <a:t>‹#›</a:t>
            </a:fld>
            <a:endParaRPr lang="en-US"/>
          </a:p>
        </p:txBody>
      </p:sp>
    </p:spTree>
    <p:extLst>
      <p:ext uri="{BB962C8B-B14F-4D97-AF65-F5344CB8AC3E}">
        <p14:creationId xmlns:p14="http://schemas.microsoft.com/office/powerpoint/2010/main" val="1250351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A5337-A634-4DC5-A6F0-A9A0EF876F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2611CC-7962-4520-80EF-6748180029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8D2947-CB7D-4A2D-BA4A-69B3A6F0A0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ED7B23-E200-4132-ABCC-7112E025B326}"/>
              </a:ext>
            </a:extLst>
          </p:cNvPr>
          <p:cNvSpPr>
            <a:spLocks noGrp="1"/>
          </p:cNvSpPr>
          <p:nvPr>
            <p:ph type="dt" sz="half" idx="10"/>
          </p:nvPr>
        </p:nvSpPr>
        <p:spPr/>
        <p:txBody>
          <a:bodyPr/>
          <a:lstStyle/>
          <a:p>
            <a:fld id="{0CF66196-9E11-4849-BA14-59F98CEE2074}" type="datetimeFigureOut">
              <a:rPr lang="en-US" smtClean="0"/>
              <a:t>2/12/2021</a:t>
            </a:fld>
            <a:endParaRPr lang="en-US"/>
          </a:p>
        </p:txBody>
      </p:sp>
      <p:sp>
        <p:nvSpPr>
          <p:cNvPr id="6" name="Footer Placeholder 5">
            <a:extLst>
              <a:ext uri="{FF2B5EF4-FFF2-40B4-BE49-F238E27FC236}">
                <a16:creationId xmlns:a16="http://schemas.microsoft.com/office/drawing/2014/main" id="{127DEC86-6193-4298-AD9D-7F917C75F3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7D908D-AAFB-48F9-9E9E-16AE829D71DA}"/>
              </a:ext>
            </a:extLst>
          </p:cNvPr>
          <p:cNvSpPr>
            <a:spLocks noGrp="1"/>
          </p:cNvSpPr>
          <p:nvPr>
            <p:ph type="sldNum" sz="quarter" idx="12"/>
          </p:nvPr>
        </p:nvSpPr>
        <p:spPr/>
        <p:txBody>
          <a:bodyPr/>
          <a:lstStyle/>
          <a:p>
            <a:fld id="{00C5E32F-5213-4AF0-AEA3-55E7D87DFCAD}" type="slidenum">
              <a:rPr lang="en-US" smtClean="0"/>
              <a:t>‹#›</a:t>
            </a:fld>
            <a:endParaRPr lang="en-US"/>
          </a:p>
        </p:txBody>
      </p:sp>
    </p:spTree>
    <p:extLst>
      <p:ext uri="{BB962C8B-B14F-4D97-AF65-F5344CB8AC3E}">
        <p14:creationId xmlns:p14="http://schemas.microsoft.com/office/powerpoint/2010/main" val="3819307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1000">
              <a:schemeClr val="tx1"/>
            </a:gs>
            <a:gs pos="77000">
              <a:srgbClr val="525D6E"/>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9E9F1A-69B7-44AA-92D9-C50ACBD5BB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D7D680-806F-4FA2-AA41-37264B9100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6126BD-BA61-4BA6-B490-52BBAFCCEB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F66196-9E11-4849-BA14-59F98CEE2074}" type="datetimeFigureOut">
              <a:rPr lang="en-US" smtClean="0"/>
              <a:t>2/12/2021</a:t>
            </a:fld>
            <a:endParaRPr lang="en-US"/>
          </a:p>
        </p:txBody>
      </p:sp>
      <p:sp>
        <p:nvSpPr>
          <p:cNvPr id="5" name="Footer Placeholder 4">
            <a:extLst>
              <a:ext uri="{FF2B5EF4-FFF2-40B4-BE49-F238E27FC236}">
                <a16:creationId xmlns:a16="http://schemas.microsoft.com/office/drawing/2014/main" id="{BC34857E-52B8-45A2-865F-F0FACC8F03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8A1416-D607-471C-84AD-7A7A1F8C17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C5E32F-5213-4AF0-AEA3-55E7D87DFCAD}" type="slidenum">
              <a:rPr lang="en-US" smtClean="0"/>
              <a:t>‹#›</a:t>
            </a:fld>
            <a:endParaRPr lang="en-US"/>
          </a:p>
        </p:txBody>
      </p:sp>
    </p:spTree>
    <p:extLst>
      <p:ext uri="{BB962C8B-B14F-4D97-AF65-F5344CB8AC3E}">
        <p14:creationId xmlns:p14="http://schemas.microsoft.com/office/powerpoint/2010/main" val="1436883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reddit.com/r/wallstreetbets/comments/lglrg5/naked_shorting_in_gme_and_how_the_pieces_suddenly/"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D834C-1268-4E78-A141-D31758C26641}"/>
              </a:ext>
            </a:extLst>
          </p:cNvPr>
          <p:cNvSpPr>
            <a:spLocks noGrp="1"/>
          </p:cNvSpPr>
          <p:nvPr>
            <p:ph type="ctrTitle"/>
          </p:nvPr>
        </p:nvSpPr>
        <p:spPr>
          <a:xfrm flipV="1">
            <a:off x="9208008" y="3509962"/>
            <a:ext cx="1459992" cy="184213"/>
          </a:xfrm>
        </p:spPr>
        <p:txBody>
          <a:bodyPr>
            <a:normAutofit fontScale="90000"/>
          </a:bodyPr>
          <a:lstStyle/>
          <a:p>
            <a:endParaRPr lang="en-US" dirty="0"/>
          </a:p>
        </p:txBody>
      </p:sp>
      <p:sp>
        <p:nvSpPr>
          <p:cNvPr id="3" name="Subtitle 2">
            <a:extLst>
              <a:ext uri="{FF2B5EF4-FFF2-40B4-BE49-F238E27FC236}">
                <a16:creationId xmlns:a16="http://schemas.microsoft.com/office/drawing/2014/main" id="{8928EB57-73FF-4FA4-A24C-74148C18BE21}"/>
              </a:ext>
            </a:extLst>
          </p:cNvPr>
          <p:cNvSpPr>
            <a:spLocks noGrp="1"/>
          </p:cNvSpPr>
          <p:nvPr>
            <p:ph type="subTitle" idx="1"/>
          </p:nvPr>
        </p:nvSpPr>
        <p:spPr>
          <a:xfrm>
            <a:off x="0" y="5336283"/>
            <a:ext cx="8497824" cy="1353724"/>
          </a:xfrm>
        </p:spPr>
        <p:txBody>
          <a:bodyPr>
            <a:normAutofit/>
          </a:bodyPr>
          <a:lstStyle/>
          <a:p>
            <a:endParaRPr lang="en-US" sz="6000" dirty="0">
              <a:solidFill>
                <a:schemeClr val="bg1"/>
              </a:solidFill>
              <a:latin typeface="Bahnschrift Light SemiCondensed" panose="020B0502040204020203" pitchFamily="34" charset="0"/>
            </a:endParaRPr>
          </a:p>
        </p:txBody>
      </p:sp>
      <p:pic>
        <p:nvPicPr>
          <p:cNvPr id="5" name="Picture 4">
            <a:extLst>
              <a:ext uri="{FF2B5EF4-FFF2-40B4-BE49-F238E27FC236}">
                <a16:creationId xmlns:a16="http://schemas.microsoft.com/office/drawing/2014/main" id="{CF010618-73FD-4CB0-962D-5B46A1508C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4"/>
            <a:ext cx="12192000" cy="6898956"/>
          </a:xfrm>
          <a:prstGeom prst="rect">
            <a:avLst/>
          </a:prstGeom>
        </p:spPr>
      </p:pic>
      <p:pic>
        <p:nvPicPr>
          <p:cNvPr id="7" name="Picture 6">
            <a:extLst>
              <a:ext uri="{FF2B5EF4-FFF2-40B4-BE49-F238E27FC236}">
                <a16:creationId xmlns:a16="http://schemas.microsoft.com/office/drawing/2014/main" id="{53EA9822-0052-449A-B996-769B17574B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4725" y="5800725"/>
            <a:ext cx="1057275" cy="1057275"/>
          </a:xfrm>
          <a:prstGeom prst="rect">
            <a:avLst/>
          </a:prstGeom>
        </p:spPr>
      </p:pic>
      <p:sp>
        <p:nvSpPr>
          <p:cNvPr id="8" name="TextBox 7">
            <a:extLst>
              <a:ext uri="{FF2B5EF4-FFF2-40B4-BE49-F238E27FC236}">
                <a16:creationId xmlns:a16="http://schemas.microsoft.com/office/drawing/2014/main" id="{86A439A5-02C7-4714-A1F9-88869C0EB762}"/>
              </a:ext>
            </a:extLst>
          </p:cNvPr>
          <p:cNvSpPr txBox="1"/>
          <p:nvPr/>
        </p:nvSpPr>
        <p:spPr>
          <a:xfrm>
            <a:off x="5705475" y="5450257"/>
            <a:ext cx="5867400" cy="1938992"/>
          </a:xfrm>
          <a:prstGeom prst="rect">
            <a:avLst/>
          </a:prstGeom>
          <a:noFill/>
        </p:spPr>
        <p:txBody>
          <a:bodyPr wrap="square" rtlCol="0">
            <a:spAutoFit/>
          </a:bodyPr>
          <a:lstStyle/>
          <a:p>
            <a:r>
              <a:rPr lang="en-US" sz="6000" dirty="0">
                <a:solidFill>
                  <a:schemeClr val="bg1"/>
                </a:solidFill>
                <a:latin typeface="Bahnschrift Light SemiCondensed" panose="020B0502040204020203" pitchFamily="34" charset="0"/>
              </a:rPr>
              <a:t>Team - </a:t>
            </a:r>
            <a:r>
              <a:rPr lang="en-US" sz="6000" dirty="0" err="1">
                <a:solidFill>
                  <a:schemeClr val="bg1"/>
                </a:solidFill>
                <a:latin typeface="Bahnschrift Light SemiCondensed" panose="020B0502040204020203" pitchFamily="34" charset="0"/>
              </a:rPr>
              <a:t>Ryzenn</a:t>
            </a:r>
            <a:endParaRPr lang="en-US" sz="6000" dirty="0">
              <a:solidFill>
                <a:schemeClr val="bg1"/>
              </a:solidFill>
              <a:latin typeface="Bahnschrift Light SemiCondensed" panose="020B0502040204020203" pitchFamily="34" charset="0"/>
            </a:endParaRPr>
          </a:p>
          <a:p>
            <a:endParaRPr lang="en-US" sz="6000" dirty="0"/>
          </a:p>
        </p:txBody>
      </p:sp>
    </p:spTree>
    <p:extLst>
      <p:ext uri="{BB962C8B-B14F-4D97-AF65-F5344CB8AC3E}">
        <p14:creationId xmlns:p14="http://schemas.microsoft.com/office/powerpoint/2010/main" val="896184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EA94D0-44E0-460E-B5C7-6434682E383F}"/>
              </a:ext>
            </a:extLst>
          </p:cNvPr>
          <p:cNvSpPr txBox="1"/>
          <p:nvPr/>
        </p:nvSpPr>
        <p:spPr>
          <a:xfrm>
            <a:off x="76201" y="742950"/>
            <a:ext cx="5010150" cy="830997"/>
          </a:xfrm>
          <a:prstGeom prst="rect">
            <a:avLst/>
          </a:prstGeom>
          <a:noFill/>
        </p:spPr>
        <p:txBody>
          <a:bodyPr wrap="square" rtlCol="0">
            <a:spAutoFit/>
          </a:bodyPr>
          <a:lstStyle/>
          <a:p>
            <a:r>
              <a:rPr lang="en-US" sz="4800" dirty="0">
                <a:solidFill>
                  <a:schemeClr val="bg1"/>
                </a:solidFill>
              </a:rPr>
              <a:t>Team Members:-</a:t>
            </a:r>
          </a:p>
        </p:txBody>
      </p:sp>
      <p:sp>
        <p:nvSpPr>
          <p:cNvPr id="3" name="TextBox 2">
            <a:extLst>
              <a:ext uri="{FF2B5EF4-FFF2-40B4-BE49-F238E27FC236}">
                <a16:creationId xmlns:a16="http://schemas.microsoft.com/office/drawing/2014/main" id="{7D01FD96-8533-4C88-9921-EFBBB5042EA8}"/>
              </a:ext>
            </a:extLst>
          </p:cNvPr>
          <p:cNvSpPr txBox="1"/>
          <p:nvPr/>
        </p:nvSpPr>
        <p:spPr>
          <a:xfrm>
            <a:off x="4667250" y="1800225"/>
            <a:ext cx="6153150" cy="2800767"/>
          </a:xfrm>
          <a:prstGeom prst="rect">
            <a:avLst/>
          </a:prstGeom>
          <a:noFill/>
        </p:spPr>
        <p:txBody>
          <a:bodyPr wrap="square" rtlCol="0">
            <a:spAutoFit/>
          </a:bodyPr>
          <a:lstStyle/>
          <a:p>
            <a:pPr marL="742950" indent="-742950">
              <a:buAutoNum type="arabicPeriod"/>
            </a:pPr>
            <a:r>
              <a:rPr lang="en-US" sz="4400" dirty="0">
                <a:solidFill>
                  <a:schemeClr val="bg1"/>
                </a:solidFill>
              </a:rPr>
              <a:t>Ishan Jain</a:t>
            </a:r>
          </a:p>
          <a:p>
            <a:pPr marL="742950" indent="-742950">
              <a:buAutoNum type="arabicPeriod"/>
            </a:pPr>
            <a:r>
              <a:rPr lang="en-US" sz="4400" dirty="0" err="1">
                <a:solidFill>
                  <a:schemeClr val="bg1"/>
                </a:solidFill>
              </a:rPr>
              <a:t>Megh</a:t>
            </a:r>
            <a:r>
              <a:rPr lang="en-US" sz="4400" dirty="0">
                <a:solidFill>
                  <a:schemeClr val="bg1"/>
                </a:solidFill>
              </a:rPr>
              <a:t> Sankhla</a:t>
            </a:r>
          </a:p>
          <a:p>
            <a:pPr marL="742950" indent="-742950">
              <a:buAutoNum type="arabicPeriod"/>
            </a:pPr>
            <a:r>
              <a:rPr lang="en-US" sz="4400" dirty="0" err="1">
                <a:solidFill>
                  <a:schemeClr val="bg1"/>
                </a:solidFill>
              </a:rPr>
              <a:t>Divyanshi</a:t>
            </a:r>
            <a:r>
              <a:rPr lang="en-US" sz="4400" dirty="0">
                <a:solidFill>
                  <a:schemeClr val="bg1"/>
                </a:solidFill>
              </a:rPr>
              <a:t> Singh </a:t>
            </a:r>
            <a:r>
              <a:rPr lang="en-US" sz="4400" dirty="0" err="1">
                <a:solidFill>
                  <a:schemeClr val="bg1"/>
                </a:solidFill>
              </a:rPr>
              <a:t>Hada</a:t>
            </a:r>
            <a:endParaRPr lang="en-US" sz="4400" dirty="0">
              <a:solidFill>
                <a:schemeClr val="bg1"/>
              </a:solidFill>
            </a:endParaRPr>
          </a:p>
          <a:p>
            <a:pPr marL="742950" indent="-742950">
              <a:buAutoNum type="arabicPeriod"/>
            </a:pPr>
            <a:r>
              <a:rPr lang="en-US" sz="4400" dirty="0">
                <a:solidFill>
                  <a:schemeClr val="bg1"/>
                </a:solidFill>
              </a:rPr>
              <a:t>Yash </a:t>
            </a:r>
            <a:r>
              <a:rPr lang="en-US" sz="4400" dirty="0" err="1">
                <a:solidFill>
                  <a:schemeClr val="bg1"/>
                </a:solidFill>
              </a:rPr>
              <a:t>Jeswani</a:t>
            </a:r>
            <a:endParaRPr lang="en-US" sz="4400" dirty="0">
              <a:solidFill>
                <a:schemeClr val="bg1"/>
              </a:solidFill>
            </a:endParaRPr>
          </a:p>
        </p:txBody>
      </p:sp>
    </p:spTree>
    <p:extLst>
      <p:ext uri="{BB962C8B-B14F-4D97-AF65-F5344CB8AC3E}">
        <p14:creationId xmlns:p14="http://schemas.microsoft.com/office/powerpoint/2010/main" val="4174393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2335EA-3430-4D43-AEAA-6E2EC14794EA}"/>
              </a:ext>
            </a:extLst>
          </p:cNvPr>
          <p:cNvSpPr txBox="1"/>
          <p:nvPr/>
        </p:nvSpPr>
        <p:spPr>
          <a:xfrm>
            <a:off x="314325" y="485775"/>
            <a:ext cx="5514975" cy="1015663"/>
          </a:xfrm>
          <a:prstGeom prst="rect">
            <a:avLst/>
          </a:prstGeom>
          <a:noFill/>
        </p:spPr>
        <p:txBody>
          <a:bodyPr wrap="square" rtlCol="0">
            <a:spAutoFit/>
          </a:bodyPr>
          <a:lstStyle/>
          <a:p>
            <a:r>
              <a:rPr lang="en-US" sz="6000" dirty="0">
                <a:solidFill>
                  <a:schemeClr val="bg1"/>
                </a:solidFill>
              </a:rPr>
              <a:t>Our Idea:-</a:t>
            </a:r>
            <a:r>
              <a:rPr lang="en-US" dirty="0"/>
              <a:t>a</a:t>
            </a:r>
          </a:p>
        </p:txBody>
      </p:sp>
      <p:sp>
        <p:nvSpPr>
          <p:cNvPr id="3" name="TextBox 2">
            <a:extLst>
              <a:ext uri="{FF2B5EF4-FFF2-40B4-BE49-F238E27FC236}">
                <a16:creationId xmlns:a16="http://schemas.microsoft.com/office/drawing/2014/main" id="{6A8194A2-524E-420D-B420-DD6366118C96}"/>
              </a:ext>
            </a:extLst>
          </p:cNvPr>
          <p:cNvSpPr txBox="1"/>
          <p:nvPr/>
        </p:nvSpPr>
        <p:spPr>
          <a:xfrm>
            <a:off x="3146209" y="1501438"/>
            <a:ext cx="8429625" cy="2554545"/>
          </a:xfrm>
          <a:prstGeom prst="rect">
            <a:avLst/>
          </a:prstGeom>
          <a:noFill/>
        </p:spPr>
        <p:txBody>
          <a:bodyPr wrap="square" rtlCol="0">
            <a:spAutoFit/>
          </a:bodyPr>
          <a:lstStyle/>
          <a:p>
            <a:r>
              <a:rPr lang="en-US" sz="4000" dirty="0">
                <a:solidFill>
                  <a:schemeClr val="bg1"/>
                </a:solidFill>
              </a:rPr>
              <a:t>We are trying to build a Technology that predicts the money flow patterns for Illegal Short Selling </a:t>
            </a:r>
            <a:r>
              <a:rPr lang="en-US" sz="4000" b="0" i="0" dirty="0">
                <a:solidFill>
                  <a:schemeClr val="bg1"/>
                </a:solidFill>
                <a:effectLst/>
                <a:latin typeface="Google Sans"/>
              </a:rPr>
              <a:t>practices in The Stock Market</a:t>
            </a:r>
            <a:endParaRPr lang="en-US" sz="4000" dirty="0">
              <a:solidFill>
                <a:schemeClr val="bg1"/>
              </a:solidFill>
            </a:endParaRPr>
          </a:p>
        </p:txBody>
      </p:sp>
    </p:spTree>
    <p:extLst>
      <p:ext uri="{BB962C8B-B14F-4D97-AF65-F5344CB8AC3E}">
        <p14:creationId xmlns:p14="http://schemas.microsoft.com/office/powerpoint/2010/main" val="1119905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F13E65-CBAB-44FB-9184-9ED9418AFDDA}"/>
              </a:ext>
            </a:extLst>
          </p:cNvPr>
          <p:cNvSpPr txBox="1"/>
          <p:nvPr/>
        </p:nvSpPr>
        <p:spPr>
          <a:xfrm>
            <a:off x="2581276" y="381000"/>
            <a:ext cx="6743699" cy="923330"/>
          </a:xfrm>
          <a:prstGeom prst="rect">
            <a:avLst/>
          </a:prstGeom>
          <a:noFill/>
        </p:spPr>
        <p:txBody>
          <a:bodyPr wrap="square" rtlCol="0">
            <a:spAutoFit/>
          </a:bodyPr>
          <a:lstStyle/>
          <a:p>
            <a:r>
              <a:rPr lang="en-US" sz="5400" dirty="0">
                <a:solidFill>
                  <a:schemeClr val="bg1"/>
                </a:solidFill>
              </a:rPr>
              <a:t>What is Short Selling??</a:t>
            </a:r>
          </a:p>
        </p:txBody>
      </p:sp>
      <p:sp>
        <p:nvSpPr>
          <p:cNvPr id="3" name="TextBox 2">
            <a:extLst>
              <a:ext uri="{FF2B5EF4-FFF2-40B4-BE49-F238E27FC236}">
                <a16:creationId xmlns:a16="http://schemas.microsoft.com/office/drawing/2014/main" id="{9F527E5B-30E2-4548-89C9-7A94ED9E7672}"/>
              </a:ext>
            </a:extLst>
          </p:cNvPr>
          <p:cNvSpPr txBox="1"/>
          <p:nvPr/>
        </p:nvSpPr>
        <p:spPr>
          <a:xfrm>
            <a:off x="381000" y="1704975"/>
            <a:ext cx="11353799" cy="3046988"/>
          </a:xfrm>
          <a:prstGeom prst="rect">
            <a:avLst/>
          </a:prstGeom>
          <a:noFill/>
        </p:spPr>
        <p:txBody>
          <a:bodyPr wrap="square" rtlCol="0">
            <a:spAutoFit/>
          </a:bodyPr>
          <a:lstStyle/>
          <a:p>
            <a:r>
              <a:rPr lang="en-US" sz="3200" dirty="0">
                <a:solidFill>
                  <a:schemeClr val="bg1"/>
                </a:solidFill>
              </a:rPr>
              <a:t>Short selling occurs when an investor borrows a security and sells it on the open market, planning to buy it back later for less money. Short sellers bet on, and profit from, a drop in a security's price. This can be contrasted with long investors who want the price to go up. Short selling has a high risk/reward ratio: It can offer big profits, but losses can mount quickly and infinitely due to margin calls.</a:t>
            </a:r>
          </a:p>
        </p:txBody>
      </p:sp>
    </p:spTree>
    <p:extLst>
      <p:ext uri="{BB962C8B-B14F-4D97-AF65-F5344CB8AC3E}">
        <p14:creationId xmlns:p14="http://schemas.microsoft.com/office/powerpoint/2010/main" val="469694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A7ED03-C787-45D0-A313-4F5ABB30B735}"/>
              </a:ext>
            </a:extLst>
          </p:cNvPr>
          <p:cNvSpPr txBox="1"/>
          <p:nvPr/>
        </p:nvSpPr>
        <p:spPr>
          <a:xfrm>
            <a:off x="665825" y="621437"/>
            <a:ext cx="9951868" cy="5139869"/>
          </a:xfrm>
          <a:prstGeom prst="rect">
            <a:avLst/>
          </a:prstGeom>
          <a:noFill/>
        </p:spPr>
        <p:txBody>
          <a:bodyPr wrap="square" rtlCol="0">
            <a:spAutoFit/>
          </a:bodyPr>
          <a:lstStyle/>
          <a:p>
            <a:r>
              <a:rPr lang="en-US" sz="3600" dirty="0">
                <a:solidFill>
                  <a:schemeClr val="bg1"/>
                </a:solidFill>
              </a:rPr>
              <a:t>Naked Short :-</a:t>
            </a:r>
          </a:p>
          <a:p>
            <a:r>
              <a:rPr lang="en-US" sz="3600" dirty="0">
                <a:solidFill>
                  <a:schemeClr val="bg1"/>
                </a:solidFill>
              </a:rPr>
              <a:t>			</a:t>
            </a:r>
            <a:r>
              <a:rPr lang="en-US" sz="3200" dirty="0">
                <a:solidFill>
                  <a:schemeClr val="bg1"/>
                </a:solidFill>
              </a:rPr>
              <a:t>Naked shorting takes place when investors sell shorts associated with shares that they do not possess and have not confirmed their ability to possess. If the trade associated with the short needs to take place in order to fulfill the obligations of the position, then the trade may fail to complete within the required clearing time because the seller does not actually have access to the shares. The technique has a very high risk level but has the potential to yield high rewards.</a:t>
            </a:r>
          </a:p>
        </p:txBody>
      </p:sp>
    </p:spTree>
    <p:extLst>
      <p:ext uri="{BB962C8B-B14F-4D97-AF65-F5344CB8AC3E}">
        <p14:creationId xmlns:p14="http://schemas.microsoft.com/office/powerpoint/2010/main" val="2625098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D1D5A1-05B5-4315-95B3-390211E60B38}"/>
              </a:ext>
            </a:extLst>
          </p:cNvPr>
          <p:cNvSpPr txBox="1"/>
          <p:nvPr/>
        </p:nvSpPr>
        <p:spPr>
          <a:xfrm>
            <a:off x="204186" y="222517"/>
            <a:ext cx="9383697" cy="584775"/>
          </a:xfrm>
          <a:prstGeom prst="rect">
            <a:avLst/>
          </a:prstGeom>
          <a:noFill/>
        </p:spPr>
        <p:txBody>
          <a:bodyPr wrap="square" rtlCol="0">
            <a:spAutoFit/>
          </a:bodyPr>
          <a:lstStyle/>
          <a:p>
            <a:r>
              <a:rPr lang="en-US" sz="3200" dirty="0">
                <a:solidFill>
                  <a:schemeClr val="bg1"/>
                </a:solidFill>
              </a:rPr>
              <a:t>Example Of Naked Short Selling:-</a:t>
            </a:r>
          </a:p>
        </p:txBody>
      </p:sp>
      <p:sp>
        <p:nvSpPr>
          <p:cNvPr id="4" name="TextBox 3">
            <a:extLst>
              <a:ext uri="{FF2B5EF4-FFF2-40B4-BE49-F238E27FC236}">
                <a16:creationId xmlns:a16="http://schemas.microsoft.com/office/drawing/2014/main" id="{148E54C6-FEA9-4C33-B2A7-9D48A993DCF0}"/>
              </a:ext>
            </a:extLst>
          </p:cNvPr>
          <p:cNvSpPr txBox="1"/>
          <p:nvPr/>
        </p:nvSpPr>
        <p:spPr>
          <a:xfrm>
            <a:off x="674703" y="1278384"/>
            <a:ext cx="10591060" cy="3539430"/>
          </a:xfrm>
          <a:prstGeom prst="rect">
            <a:avLst/>
          </a:prstGeom>
          <a:noFill/>
        </p:spPr>
        <p:txBody>
          <a:bodyPr wrap="square" rtlCol="0">
            <a:spAutoFit/>
          </a:bodyPr>
          <a:lstStyle/>
          <a:p>
            <a:r>
              <a:rPr lang="en-US" sz="2800" dirty="0">
                <a:solidFill>
                  <a:schemeClr val="bg1">
                    <a:lumMod val="95000"/>
                  </a:schemeClr>
                </a:solidFill>
              </a:rPr>
              <a:t>Game Stop: 	</a:t>
            </a:r>
          </a:p>
          <a:p>
            <a:r>
              <a:rPr lang="en-US" sz="2800" dirty="0">
                <a:solidFill>
                  <a:schemeClr val="bg1">
                    <a:lumMod val="95000"/>
                  </a:schemeClr>
                </a:solidFill>
              </a:rPr>
              <a:t>		This is the most recent example of Naked Short Selling. In the case the Shares of Game Stop (GME) were shorted at 226% of the total pool. This means the shares were Shorted 2.26 times per share.</a:t>
            </a:r>
            <a:br>
              <a:rPr lang="en-US" sz="2800" dirty="0">
                <a:solidFill>
                  <a:schemeClr val="bg1">
                    <a:lumMod val="95000"/>
                  </a:schemeClr>
                </a:solidFill>
              </a:rPr>
            </a:br>
            <a:r>
              <a:rPr lang="en-US" sz="2800" dirty="0">
                <a:solidFill>
                  <a:schemeClr val="bg1">
                    <a:lumMod val="95000"/>
                  </a:schemeClr>
                </a:solidFill>
              </a:rPr>
              <a:t>Link to the thread:- 			</a:t>
            </a:r>
            <a:r>
              <a:rPr lang="en-US" sz="2800" dirty="0">
                <a:solidFill>
                  <a:schemeClr val="bg1">
                    <a:lumMod val="95000"/>
                  </a:schemeClr>
                </a:solidFill>
                <a:hlinkClick r:id="rId2"/>
              </a:rPr>
              <a:t>https://www.reddit.com/r/wallstreetbets/comments/lglrg5/naked_shorting_in_gme_and_how_the_pieces_suddenly/</a:t>
            </a:r>
            <a:endParaRPr lang="en-US" sz="2800" dirty="0">
              <a:solidFill>
                <a:schemeClr val="bg1">
                  <a:lumMod val="95000"/>
                </a:schemeClr>
              </a:solidFill>
            </a:endParaRPr>
          </a:p>
          <a:p>
            <a:endParaRPr lang="en-US" sz="2800" dirty="0">
              <a:solidFill>
                <a:schemeClr val="bg1">
                  <a:lumMod val="95000"/>
                </a:schemeClr>
              </a:solidFill>
            </a:endParaRPr>
          </a:p>
        </p:txBody>
      </p:sp>
    </p:spTree>
    <p:extLst>
      <p:ext uri="{BB962C8B-B14F-4D97-AF65-F5344CB8AC3E}">
        <p14:creationId xmlns:p14="http://schemas.microsoft.com/office/powerpoint/2010/main" val="2254311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C90F51-B831-4D46-B2BD-AB30BFFC5E5D}"/>
              </a:ext>
            </a:extLst>
          </p:cNvPr>
          <p:cNvSpPr txBox="1"/>
          <p:nvPr/>
        </p:nvSpPr>
        <p:spPr>
          <a:xfrm>
            <a:off x="356586" y="1543036"/>
            <a:ext cx="11478827" cy="3539430"/>
          </a:xfrm>
          <a:prstGeom prst="rect">
            <a:avLst/>
          </a:prstGeom>
          <a:noFill/>
        </p:spPr>
        <p:txBody>
          <a:bodyPr wrap="square" rtlCol="0">
            <a:spAutoFit/>
          </a:bodyPr>
          <a:lstStyle/>
          <a:p>
            <a:r>
              <a:rPr lang="en-US" sz="3200" dirty="0">
                <a:solidFill>
                  <a:schemeClr val="bg1"/>
                </a:solidFill>
              </a:rPr>
              <a:t> Now Our Idea is to make a machine learning model that predicts in advance which company stock is shorted heavily and is going to fall at a naked short position soon.</a:t>
            </a:r>
          </a:p>
          <a:p>
            <a:r>
              <a:rPr lang="en-US" sz="3200" dirty="0">
                <a:solidFill>
                  <a:schemeClr val="bg1"/>
                </a:solidFill>
              </a:rPr>
              <a:t>In the stock market listed companies have to disclose their financial books to the share holders. We have the data for every 3 months and the data for the amount of stock shorted.  By this data we can train our neural network to predict new trends in the stock market.</a:t>
            </a:r>
          </a:p>
        </p:txBody>
      </p:sp>
      <p:sp>
        <p:nvSpPr>
          <p:cNvPr id="3" name="TextBox 2">
            <a:extLst>
              <a:ext uri="{FF2B5EF4-FFF2-40B4-BE49-F238E27FC236}">
                <a16:creationId xmlns:a16="http://schemas.microsoft.com/office/drawing/2014/main" id="{B4E68726-E119-4DDB-BF99-3D9224FF00A2}"/>
              </a:ext>
            </a:extLst>
          </p:cNvPr>
          <p:cNvSpPr txBox="1"/>
          <p:nvPr/>
        </p:nvSpPr>
        <p:spPr>
          <a:xfrm>
            <a:off x="221942" y="648070"/>
            <a:ext cx="10564427" cy="769441"/>
          </a:xfrm>
          <a:prstGeom prst="rect">
            <a:avLst/>
          </a:prstGeom>
          <a:noFill/>
        </p:spPr>
        <p:txBody>
          <a:bodyPr wrap="square" rtlCol="0">
            <a:spAutoFit/>
          </a:bodyPr>
          <a:lstStyle/>
          <a:p>
            <a:r>
              <a:rPr lang="en-US" sz="4400" dirty="0">
                <a:solidFill>
                  <a:schemeClr val="bg1"/>
                </a:solidFill>
              </a:rPr>
              <a:t>Explanation:-</a:t>
            </a:r>
          </a:p>
        </p:txBody>
      </p:sp>
    </p:spTree>
    <p:extLst>
      <p:ext uri="{BB962C8B-B14F-4D97-AF65-F5344CB8AC3E}">
        <p14:creationId xmlns:p14="http://schemas.microsoft.com/office/powerpoint/2010/main" val="120629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242719-58DA-45B1-8946-B41F0282C486}"/>
              </a:ext>
            </a:extLst>
          </p:cNvPr>
          <p:cNvSpPr txBox="1"/>
          <p:nvPr/>
        </p:nvSpPr>
        <p:spPr>
          <a:xfrm>
            <a:off x="976544" y="479394"/>
            <a:ext cx="9223899" cy="646331"/>
          </a:xfrm>
          <a:prstGeom prst="rect">
            <a:avLst/>
          </a:prstGeom>
          <a:noFill/>
        </p:spPr>
        <p:txBody>
          <a:bodyPr wrap="square" rtlCol="0">
            <a:spAutoFit/>
          </a:bodyPr>
          <a:lstStyle/>
          <a:p>
            <a:r>
              <a:rPr lang="en-US" sz="3600" dirty="0">
                <a:solidFill>
                  <a:schemeClr val="bg1"/>
                </a:solidFill>
              </a:rPr>
              <a:t>How this idea is going to help the society</a:t>
            </a:r>
          </a:p>
        </p:txBody>
      </p:sp>
      <p:sp>
        <p:nvSpPr>
          <p:cNvPr id="3" name="TextBox 2">
            <a:extLst>
              <a:ext uri="{FF2B5EF4-FFF2-40B4-BE49-F238E27FC236}">
                <a16:creationId xmlns:a16="http://schemas.microsoft.com/office/drawing/2014/main" id="{B7479119-6F96-4917-B2FA-F7EE46F2514E}"/>
              </a:ext>
            </a:extLst>
          </p:cNvPr>
          <p:cNvSpPr txBox="1"/>
          <p:nvPr/>
        </p:nvSpPr>
        <p:spPr>
          <a:xfrm>
            <a:off x="825623" y="1961965"/>
            <a:ext cx="9996257" cy="3539430"/>
          </a:xfrm>
          <a:prstGeom prst="rect">
            <a:avLst/>
          </a:prstGeom>
          <a:noFill/>
        </p:spPr>
        <p:txBody>
          <a:bodyPr wrap="square" rtlCol="0">
            <a:spAutoFit/>
          </a:bodyPr>
          <a:lstStyle/>
          <a:p>
            <a:r>
              <a:rPr lang="en-US" sz="2800" dirty="0">
                <a:solidFill>
                  <a:schemeClr val="bg1"/>
                </a:solidFill>
              </a:rPr>
              <a:t>By deploying this technology, we will have an accurate idea of short selling percentage taking place in small firms which will help in checking the illegal practices. Furthermore, the illegal profit earned by people may be disturbing the economies. Although the laws are present to curb the practices, still people find loopholes to exploit the stock market. With these project we will have an early indicator  to help notify the responsible authorities to take appropriate actions and help to maintain the balance in the economy.</a:t>
            </a:r>
          </a:p>
        </p:txBody>
      </p:sp>
    </p:spTree>
    <p:extLst>
      <p:ext uri="{BB962C8B-B14F-4D97-AF65-F5344CB8AC3E}">
        <p14:creationId xmlns:p14="http://schemas.microsoft.com/office/powerpoint/2010/main" val="1258829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52B7DB-D86D-438D-B11D-4540EB4E107C}"/>
              </a:ext>
            </a:extLst>
          </p:cNvPr>
          <p:cNvSpPr txBox="1"/>
          <p:nvPr/>
        </p:nvSpPr>
        <p:spPr>
          <a:xfrm>
            <a:off x="1127464" y="603682"/>
            <a:ext cx="10040645" cy="769441"/>
          </a:xfrm>
          <a:prstGeom prst="rect">
            <a:avLst/>
          </a:prstGeom>
          <a:noFill/>
        </p:spPr>
        <p:txBody>
          <a:bodyPr wrap="square" rtlCol="0">
            <a:spAutoFit/>
          </a:bodyPr>
          <a:lstStyle/>
          <a:p>
            <a:r>
              <a:rPr lang="en-US" sz="4400" dirty="0">
                <a:solidFill>
                  <a:schemeClr val="bg1"/>
                </a:solidFill>
              </a:rPr>
              <a:t>Tech Stack:-</a:t>
            </a:r>
          </a:p>
        </p:txBody>
      </p:sp>
      <p:sp>
        <p:nvSpPr>
          <p:cNvPr id="3" name="TextBox 2">
            <a:extLst>
              <a:ext uri="{FF2B5EF4-FFF2-40B4-BE49-F238E27FC236}">
                <a16:creationId xmlns:a16="http://schemas.microsoft.com/office/drawing/2014/main" id="{BFBEDD23-427C-4CE3-B1EA-88C54682620D}"/>
              </a:ext>
            </a:extLst>
          </p:cNvPr>
          <p:cNvSpPr txBox="1"/>
          <p:nvPr/>
        </p:nvSpPr>
        <p:spPr>
          <a:xfrm>
            <a:off x="1775534" y="1731146"/>
            <a:ext cx="8833282" cy="3046988"/>
          </a:xfrm>
          <a:prstGeom prst="rect">
            <a:avLst/>
          </a:prstGeom>
          <a:noFill/>
        </p:spPr>
        <p:txBody>
          <a:bodyPr wrap="square" rtlCol="0">
            <a:spAutoFit/>
          </a:bodyPr>
          <a:lstStyle/>
          <a:p>
            <a:pPr marL="342900" indent="-342900">
              <a:buAutoNum type="arabicPeriod"/>
            </a:pPr>
            <a:r>
              <a:rPr lang="en-US" sz="3200" dirty="0">
                <a:solidFill>
                  <a:schemeClr val="bg1"/>
                </a:solidFill>
              </a:rPr>
              <a:t>React.js for the front end</a:t>
            </a:r>
          </a:p>
          <a:p>
            <a:pPr marL="342900" indent="-342900">
              <a:buAutoNum type="arabicPeriod"/>
            </a:pPr>
            <a:r>
              <a:rPr lang="en-US" sz="3200" dirty="0">
                <a:solidFill>
                  <a:schemeClr val="bg1"/>
                </a:solidFill>
              </a:rPr>
              <a:t>Nodejs for the backend</a:t>
            </a:r>
          </a:p>
          <a:p>
            <a:pPr marL="342900" indent="-342900">
              <a:buAutoNum type="arabicPeriod"/>
            </a:pPr>
            <a:r>
              <a:rPr lang="en-US" sz="3200" dirty="0" err="1">
                <a:solidFill>
                  <a:schemeClr val="bg1"/>
                </a:solidFill>
              </a:rPr>
              <a:t>Tensorflow</a:t>
            </a:r>
            <a:r>
              <a:rPr lang="en-US" sz="3200" dirty="0">
                <a:solidFill>
                  <a:schemeClr val="bg1"/>
                </a:solidFill>
              </a:rPr>
              <a:t> for the model</a:t>
            </a:r>
          </a:p>
          <a:p>
            <a:pPr marL="342900" indent="-342900">
              <a:buAutoNum type="arabicPeriod"/>
            </a:pPr>
            <a:r>
              <a:rPr lang="en-US" sz="3200" dirty="0">
                <a:solidFill>
                  <a:schemeClr val="bg1"/>
                </a:solidFill>
              </a:rPr>
              <a:t>Python for data collection</a:t>
            </a:r>
          </a:p>
          <a:p>
            <a:pPr marL="342900" indent="-342900">
              <a:buAutoNum type="arabicPeriod"/>
            </a:pPr>
            <a:r>
              <a:rPr lang="en-US" sz="3200" dirty="0" err="1">
                <a:solidFill>
                  <a:schemeClr val="bg1"/>
                </a:solidFill>
              </a:rPr>
              <a:t>Mysql</a:t>
            </a:r>
            <a:r>
              <a:rPr lang="en-US" sz="3200" dirty="0">
                <a:solidFill>
                  <a:schemeClr val="bg1"/>
                </a:solidFill>
              </a:rPr>
              <a:t> for Database </a:t>
            </a:r>
          </a:p>
          <a:p>
            <a:pPr marL="342900" indent="-342900">
              <a:buAutoNum type="arabicPeriod"/>
            </a:pPr>
            <a:r>
              <a:rPr lang="en-US" sz="3200" dirty="0">
                <a:solidFill>
                  <a:schemeClr val="bg1"/>
                </a:solidFill>
              </a:rPr>
              <a:t>AWS for hosting</a:t>
            </a:r>
          </a:p>
        </p:txBody>
      </p:sp>
    </p:spTree>
    <p:extLst>
      <p:ext uri="{BB962C8B-B14F-4D97-AF65-F5344CB8AC3E}">
        <p14:creationId xmlns:p14="http://schemas.microsoft.com/office/powerpoint/2010/main" val="1663468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TotalTime>
  <Words>540</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Bahnschrift Light SemiCondensed</vt:lpstr>
      <vt:lpstr>Calibri</vt:lpstr>
      <vt:lpstr>Calibri Light</vt:lpstr>
      <vt:lpstr>Google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Ishan Jain</dc:creator>
  <cp:lastModifiedBy>Ishan Jain</cp:lastModifiedBy>
  <cp:revision>15</cp:revision>
  <dcterms:created xsi:type="dcterms:W3CDTF">2021-02-11T15:30:09Z</dcterms:created>
  <dcterms:modified xsi:type="dcterms:W3CDTF">2021-02-12T18:26:50Z</dcterms:modified>
</cp:coreProperties>
</file>