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Bold" panose="00000800000000000000" charset="0"/>
      <p:regular r:id="rId21"/>
    </p:embeddedFont>
    <p:embeddedFont>
      <p:font typeface="Barlow Medium" panose="00000600000000000000" pitchFamily="2" charset="0"/>
      <p:regular r:id="rId22"/>
      <p:italic r:id="rId23"/>
    </p:embeddedFont>
    <p:embeddedFont>
      <p:font typeface="Barlow Semi-Bold" panose="020B0604020202020204" charset="0"/>
      <p:regular r:id="rId24"/>
    </p:embeddedFont>
    <p:embeddedFont>
      <p:font typeface="Canva Sans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B11-4475-B544-9ADD0830BD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B11-4475-B544-9ADD0830BD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11-4475-B544-9ADD0830BD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B11-4475-B544-9ADD0830BDF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B11-4475-B544-9ADD0830BD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Sheet1!$C$1:$C$5</c:f>
              <c:numCache>
                <c:formatCode>0%</c:formatCode>
                <c:ptCount val="5"/>
                <c:pt idx="0">
                  <c:v>0.4</c:v>
                </c:pt>
                <c:pt idx="1">
                  <c:v>0.25</c:v>
                </c:pt>
                <c:pt idx="2">
                  <c:v>0.2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B11-4475-B544-9ADD0830BDF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16.sv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ertrack.africa/" TargetMode="External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443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KE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4165600"/>
            <a:ext cx="6994911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72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TRADER TRACK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5" name="Freeform 5"/>
          <p:cNvSpPr/>
          <p:nvPr/>
        </p:nvSpPr>
        <p:spPr>
          <a:xfrm>
            <a:off x="11110869" y="1593957"/>
            <a:ext cx="5621312" cy="7251486"/>
          </a:xfrm>
          <a:custGeom>
            <a:avLst/>
            <a:gdLst/>
            <a:ahLst/>
            <a:cxnLst/>
            <a:rect l="l" t="t" r="r" b="b"/>
            <a:pathLst>
              <a:path w="5621312" h="7251486">
                <a:moveTo>
                  <a:pt x="0" y="0"/>
                </a:moveTo>
                <a:lnTo>
                  <a:pt x="5621312" y="0"/>
                </a:lnTo>
                <a:lnTo>
                  <a:pt x="5621312" y="7251486"/>
                </a:lnTo>
                <a:lnTo>
                  <a:pt x="0" y="7251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682" r="-35817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415E3-E0D0-773A-32A6-3B369F21AF7B}"/>
              </a:ext>
            </a:extLst>
          </p:cNvPr>
          <p:cNvSpPr txBox="1"/>
          <p:nvPr/>
        </p:nvSpPr>
        <p:spPr>
          <a:xfrm>
            <a:off x="1028700" y="6210300"/>
            <a:ext cx="8572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SMART FINANCE TRACKING FOR SMALL TRADERS.</a:t>
            </a:r>
            <a:endParaRPr lang="en-KE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46803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1296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Freemium model</a:t>
            </a:r>
            <a:r>
              <a:rPr lang="en-US" sz="4000" dirty="0"/>
              <a:t> (basic use free)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Premium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Automated backup and export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Business reports for loan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Profit Margins: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Projected: 70% gross margin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dirty="0"/>
              <a:t>Monthly: KES 100 subscription/user</a:t>
            </a: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1061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Community-based outreach in markets and stalls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Partnering with SACCOs and mobile lending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WhatsApp &amp; SMS onboarding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dirty="0"/>
              <a:t>Referral incentives for traders</a:t>
            </a: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Customer Acquisition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10359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Empowers informal workers with financial visibility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Enables access to credit for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Promotes savings and business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Boosts economic stability for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Encourages digital adoption in underserved sectors</a:t>
            </a: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6702"/>
            <a:ext cx="14180848" cy="5539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4400" b="1" dirty="0"/>
              <a:t>We are seeking KES 2,000,000 (approx. $15,000)</a:t>
            </a:r>
            <a:r>
              <a:rPr lang="en-US" sz="4400" dirty="0"/>
              <a:t>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Develop advanced AI voice/photo recognition (KES 600,000)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Hire 2 developers (KES 800,000)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Conduct pilot in 3 counties (KES 400,000)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Marketing &amp; customer onboarding (KES 200,000)</a:t>
            </a:r>
          </a:p>
          <a:p>
            <a:pPr algn="l">
              <a:lnSpc>
                <a:spcPts val="9364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1985652"/>
            <a:chOff x="0" y="0"/>
            <a:chExt cx="18592843" cy="264753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4"/>
              <a:ext cx="164298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 lang="en-US" sz="3199" b="1" dirty="0">
                <a:solidFill>
                  <a:srgbClr val="90113E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365905" y="5058975"/>
            <a:ext cx="2637502" cy="2637492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65432" t="-18314" r="-16050" b="-2675"/>
              </a:stretch>
            </a:blip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3995995" y="5010959"/>
            <a:ext cx="2637502" cy="2637492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25000" b="-25000"/>
              </a:stretch>
            </a:blip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105725" y="5010959"/>
            <a:ext cx="2637502" cy="263749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48661" r="-1337"/>
              </a:stretch>
            </a:blip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6735815" y="5010959"/>
            <a:ext cx="2637502" cy="263749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t="-7611" b="-42388"/>
              </a:stretch>
            </a:blip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09612" y="8203911"/>
            <a:ext cx="2429727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</a:pPr>
            <a:r>
              <a: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</a:t>
            </a:r>
            <a:r>
              <a:rPr lang="en-US" sz="3000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Jane Mwende</a:t>
            </a:r>
            <a:endParaRPr lang="en-US" sz="3000" b="1" u="none" dirty="0">
              <a:solidFill>
                <a:srgbClr val="90113E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839702" y="8203911"/>
            <a:ext cx="2429727" cy="1548807"/>
            <a:chOff x="0" y="-19050"/>
            <a:chExt cx="3239636" cy="206507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Kevin Kimani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6630"/>
              <a:ext cx="3239636" cy="1229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Full Stack Developer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69792" y="8203911"/>
            <a:ext cx="2429727" cy="1548807"/>
            <a:chOff x="0" y="-19050"/>
            <a:chExt cx="3239636" cy="2065076"/>
          </a:xfrm>
        </p:grpSpPr>
        <p:sp>
          <p:nvSpPr>
            <p:cNvPr id="20" name="TextBox 20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</a:t>
              </a: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Faith Kamau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816630"/>
              <a:ext cx="3239636" cy="1229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Community Engagement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099882" y="8203911"/>
            <a:ext cx="2429727" cy="1061494"/>
            <a:chOff x="0" y="-19050"/>
            <a:chExt cx="3239636" cy="141532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Samuel Lot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816630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Research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171FB1-2590-3BBF-CC4A-7756E7C25011}"/>
              </a:ext>
            </a:extLst>
          </p:cNvPr>
          <p:cNvSpPr txBox="1"/>
          <p:nvPr/>
        </p:nvSpPr>
        <p:spPr>
          <a:xfrm>
            <a:off x="2976405" y="8876195"/>
            <a:ext cx="2896139" cy="100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4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Project Lead and Product Designer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446174" y="835575"/>
            <a:ext cx="10199079" cy="2071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Thank you!</a:t>
            </a:r>
          </a:p>
        </p:txBody>
      </p: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7" name="Freeform 7"/>
          <p:cNvSpPr/>
          <p:nvPr/>
        </p:nvSpPr>
        <p:spPr>
          <a:xfrm flipH="1">
            <a:off x="-50297" y="7854043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FE5FC08C-7244-62B0-4D4B-E313773E3DF6}"/>
              </a:ext>
            </a:extLst>
          </p:cNvPr>
          <p:cNvSpPr/>
          <p:nvPr/>
        </p:nvSpPr>
        <p:spPr>
          <a:xfrm rot="10800000" flipH="1">
            <a:off x="15849600" y="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3934C104-9E53-C59C-EB58-2B8CD7376BB8}"/>
              </a:ext>
            </a:extLst>
          </p:cNvPr>
          <p:cNvSpPr/>
          <p:nvPr/>
        </p:nvSpPr>
        <p:spPr>
          <a:xfrm rot="5400000" flipH="1">
            <a:off x="-50297" y="0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4675F-7958-2AA4-D166-937B3C81BA56}"/>
              </a:ext>
            </a:extLst>
          </p:cNvPr>
          <p:cNvSpPr txBox="1"/>
          <p:nvPr/>
        </p:nvSpPr>
        <p:spPr>
          <a:xfrm>
            <a:off x="2980314" y="4266337"/>
            <a:ext cx="1330909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Email: </a:t>
            </a:r>
            <a:r>
              <a:rPr lang="en-US" sz="4000" dirty="0" err="1"/>
              <a:t>team@tradertrack.africa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Website: </a:t>
            </a:r>
            <a:r>
              <a:rPr lang="en-US" sz="4000" dirty="0">
                <a:hlinkClick r:id="rId8"/>
              </a:rPr>
              <a:t>www.tradertrack.africa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Twitter: @TraderTrackKE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WhatsApp: +254 719524276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LinkedIn: TraderTrack Kenya</a:t>
            </a:r>
          </a:p>
          <a:p>
            <a:endParaRPr lang="en-K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  <p:txBody>
          <a:bodyPr/>
          <a:lstStyle/>
          <a:p>
            <a:endParaRPr lang="en-KE"/>
          </a:p>
        </p:txBody>
      </p:sp>
      <p:sp>
        <p:nvSpPr>
          <p:cNvPr id="4" name="TextBox 4"/>
          <p:cNvSpPr txBox="1"/>
          <p:nvPr/>
        </p:nvSpPr>
        <p:spPr>
          <a:xfrm>
            <a:off x="1028700" y="1714500"/>
            <a:ext cx="7751214" cy="608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5"/>
              </a:lnSpc>
            </a:pPr>
            <a:r>
              <a:rPr lang="en-US" sz="6962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</a:t>
            </a:r>
            <a:r>
              <a:rPr lang="en-US" sz="66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Problem Statement</a:t>
            </a:r>
            <a:endParaRPr lang="en-US" sz="6962" b="1" dirty="0">
              <a:solidFill>
                <a:srgbClr val="0BB6BC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663681" y="1028700"/>
            <a:ext cx="6595619" cy="8229600"/>
          </a:xfrm>
          <a:custGeom>
            <a:avLst/>
            <a:gdLst/>
            <a:ahLst/>
            <a:cxnLst/>
            <a:rect l="l" t="t" r="r" b="b"/>
            <a:pathLst>
              <a:path w="6595619" h="8229600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08" b="-10108"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K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51EDF-CF37-D8D9-BF79-A2EBFD068CA8}"/>
              </a:ext>
            </a:extLst>
          </p:cNvPr>
          <p:cNvSpPr txBox="1"/>
          <p:nvPr/>
        </p:nvSpPr>
        <p:spPr>
          <a:xfrm>
            <a:off x="1328057" y="3238500"/>
            <a:ext cx="784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Many small traders in Kenya and across Africa operate without taking record of their profits and expenses that seriously and without this visibility they would:</a:t>
            </a:r>
            <a:br>
              <a:rPr lang="en-US" sz="3200" dirty="0"/>
            </a:b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Cannot tell if they are making a profit or loss.</a:t>
            </a:r>
          </a:p>
          <a:p>
            <a:pPr marL="514350" indent="-514350">
              <a:buAutoNum type="arabicPeriod"/>
            </a:pPr>
            <a:r>
              <a:rPr lang="en-US" sz="3200" dirty="0"/>
              <a:t> Struggle to access financial services and loans.</a:t>
            </a:r>
          </a:p>
          <a:p>
            <a:pPr marL="514350" indent="-514350">
              <a:buAutoNum type="arabicPeriod"/>
            </a:pPr>
            <a:r>
              <a:rPr lang="en-US" sz="3200" dirty="0"/>
              <a:t> Operate inefficiently and face higher financial risks.</a:t>
            </a:r>
            <a:endParaRPr lang="en-KE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  <p:txBody>
              <a:bodyPr/>
              <a:lstStyle/>
              <a:p>
                <a:endParaRPr lang="en-KE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14363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TRADERTRACK PROVIDES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5EEB9-8B46-8196-E693-7FDD37DF5A63}"/>
              </a:ext>
            </a:extLst>
          </p:cNvPr>
          <p:cNvSpPr txBox="1"/>
          <p:nvPr/>
        </p:nvSpPr>
        <p:spPr>
          <a:xfrm>
            <a:off x="2161534" y="2835845"/>
            <a:ext cx="15665938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1. Voice-based transaction entry.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2. Photo based receipt recognition.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3. Automatic categorization of income and expenses.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4. Real time profits and real time cash flow insights.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5. Simple, mobile friendly User Interface. </a:t>
            </a:r>
            <a:endParaRPr lang="en-KE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1599" y="2656607"/>
            <a:ext cx="2651460" cy="524637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9093" r="-169093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KE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59559" y="2656607"/>
            <a:ext cx="2651460" cy="5246370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KE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n-KE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28700" y="667172"/>
            <a:ext cx="866371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081476" y="2267231"/>
            <a:ext cx="5968881" cy="677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TraderTrack is a mobile-first web application that:</a:t>
            </a:r>
          </a:p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514350" lvl="0" indent="-514350" algn="l">
              <a:lnSpc>
                <a:spcPts val="3769"/>
              </a:lnSpc>
              <a:spcBef>
                <a:spcPct val="0"/>
              </a:spcBef>
              <a:buAutoNum type="arabicPeriod"/>
            </a:pPr>
            <a:r>
              <a:rPr lang="en-US" sz="28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Let’s users record income and expenses via voice, photo or manual</a:t>
            </a:r>
          </a:p>
          <a:p>
            <a:pPr marL="514350" lvl="0" indent="-514350" algn="l">
              <a:lnSpc>
                <a:spcPts val="3769"/>
              </a:lnSpc>
              <a:spcBef>
                <a:spcPct val="0"/>
              </a:spcBef>
              <a:buAutoNum type="arabicPeriod"/>
            </a:pPr>
            <a:r>
              <a:rPr lang="en-US" sz="28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Shows real time dashboards with total incomes, expenses and profits</a:t>
            </a:r>
          </a:p>
          <a:p>
            <a:pPr marL="514350" lvl="0" indent="-514350" algn="l">
              <a:lnSpc>
                <a:spcPts val="3769"/>
              </a:lnSpc>
              <a:spcBef>
                <a:spcPct val="0"/>
              </a:spcBef>
              <a:buAutoNum type="arabicPeriod"/>
            </a:pPr>
            <a:r>
              <a:rPr lang="en-US" sz="28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Stores data securely in the cloud using Supabase</a:t>
            </a:r>
          </a:p>
          <a:p>
            <a:pPr marL="514350" lvl="0" indent="-514350" algn="l">
              <a:lnSpc>
                <a:spcPts val="3769"/>
              </a:lnSpc>
              <a:spcBef>
                <a:spcPct val="0"/>
              </a:spcBef>
              <a:buAutoNum type="arabicPeriod"/>
            </a:pPr>
            <a:r>
              <a:rPr lang="en-US" sz="28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Enables small traders to build financial records for funding and credit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596726"/>
            <a:ext cx="9082750" cy="1898690"/>
            <a:chOff x="0" y="0"/>
            <a:chExt cx="12110334" cy="25315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out 5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Elaborate on working with digital record keeping.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720014"/>
            <a:ext cx="9082750" cy="1898690"/>
            <a:chOff x="0" y="0"/>
            <a:chExt cx="12110334" cy="2531587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82%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Comprises of informal sector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00057" y="7337777"/>
            <a:ext cx="9082750" cy="2459955"/>
            <a:chOff x="0" y="0"/>
            <a:chExt cx="12110334" cy="3279941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7.4</a:t>
              </a: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million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3986"/>
              <a:ext cx="12110334" cy="1455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Micro enterprises work without digital record keeping.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2" y="1930507"/>
            <a:ext cx="4249772" cy="191905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2386178"/>
            <a:ext cx="7372995" cy="639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dirty="0"/>
              <a:t>Estimated Total Addressable Market (TAM):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7.4M informal traders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Each could generate KES 1,200 per year in subscriptions, ads, or service fees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>
              <a:buNone/>
            </a:pPr>
            <a:r>
              <a:rPr lang="en-US" sz="3200" b="1" dirty="0"/>
              <a:t>Pie Chart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40%: Food and produce vendors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25%: Small kiosks &amp; retailers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20%: Mobile money / agent shops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10%: Transport (boda-boda, delivery)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5%: Others</a:t>
            </a:r>
          </a:p>
          <a:p>
            <a:pPr algn="l">
              <a:lnSpc>
                <a:spcPts val="4199"/>
              </a:lnSpc>
            </a:pPr>
            <a:endParaRPr lang="en-US" sz="2999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3B3F5A3-28E5-00E0-F9BB-F724EEE07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871653"/>
              </p:ext>
            </p:extLst>
          </p:nvPr>
        </p:nvGraphicFramePr>
        <p:xfrm>
          <a:off x="9410700" y="469446"/>
          <a:ext cx="78486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3" name="AutoShape 3"/>
          <p:cNvSpPr/>
          <p:nvPr/>
        </p:nvSpPr>
        <p:spPr>
          <a:xfrm>
            <a:off x="2568518" y="5251711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32622" y="259778"/>
            <a:ext cx="6812379" cy="8998522"/>
            <a:chOff x="0" y="0"/>
            <a:chExt cx="6438900" cy="8505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65869" r="-65869"/>
              </a:stretch>
            </a:blipFill>
          </p:spPr>
          <p:txBody>
            <a:bodyPr/>
            <a:lstStyle/>
            <a:p>
              <a:endParaRPr lang="en-KE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  <p:txBody>
            <a:bodyPr/>
            <a:lstStyle/>
            <a:p>
              <a:endParaRPr lang="en-KE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508761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19319-6736-99D6-251E-EDC2C87FB3BB}"/>
              </a:ext>
            </a:extLst>
          </p:cNvPr>
          <p:cNvSpPr txBox="1"/>
          <p:nvPr/>
        </p:nvSpPr>
        <p:spPr>
          <a:xfrm>
            <a:off x="7543800" y="2019300"/>
            <a:ext cx="103054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Tally – Focuses on formal SMEs, no voice or photo input allowed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M-</a:t>
            </a:r>
            <a:r>
              <a:rPr lang="en-US" sz="3600" dirty="0" err="1"/>
              <a:t>pesa</a:t>
            </a:r>
            <a:r>
              <a:rPr lang="en-US" sz="3600" dirty="0"/>
              <a:t> for Business – Primarily payment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Quick Books – too complex and costly for small traders</a:t>
            </a:r>
          </a:p>
          <a:p>
            <a:endParaRPr lang="en-US" sz="3600" dirty="0"/>
          </a:p>
          <a:p>
            <a:r>
              <a:rPr lang="en-US" sz="3600" dirty="0"/>
              <a:t>TraderTrack difference:</a:t>
            </a:r>
          </a:p>
          <a:p>
            <a:pPr marL="457200" indent="-457200">
              <a:buAutoNum type="arabicPeriod"/>
            </a:pPr>
            <a:r>
              <a:rPr lang="en-US" sz="3600" dirty="0"/>
              <a:t>Voice / Photo input for fast data capture</a:t>
            </a:r>
          </a:p>
          <a:p>
            <a:pPr marL="457200" indent="-457200">
              <a:buAutoNum type="arabicPeriod"/>
            </a:pPr>
            <a:r>
              <a:rPr lang="en-US" sz="3600" dirty="0"/>
              <a:t> Built for the informal sector</a:t>
            </a:r>
          </a:p>
          <a:p>
            <a:pPr marL="457200" indent="-457200">
              <a:buAutoNum type="arabicPeriod"/>
            </a:pPr>
            <a:r>
              <a:rPr lang="en-US" sz="3600" dirty="0"/>
              <a:t> Offline – first and mobile optimized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5663154"/>
            <a:chOff x="0" y="0"/>
            <a:chExt cx="18592843" cy="755087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5"/>
              <a:ext cx="16429858" cy="5610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4800" b="1" dirty="0"/>
                <a:t>Voice + Photo input</a:t>
              </a:r>
              <a:r>
                <a:rPr lang="en-US" sz="4800" dirty="0"/>
                <a:t> for instant updates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4800" b="1" dirty="0"/>
                <a:t>Offline usability</a:t>
              </a:r>
              <a:r>
                <a:rPr lang="en-US" sz="4800" dirty="0"/>
                <a:t> (PWA-ready)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4800" dirty="0"/>
                <a:t>Designed for </a:t>
              </a:r>
              <a:r>
                <a:rPr lang="en-US" sz="4800" b="1" dirty="0"/>
                <a:t>low-literacy</a:t>
              </a:r>
              <a:r>
                <a:rPr lang="en-US" sz="4800" dirty="0"/>
                <a:t> and </a:t>
              </a:r>
              <a:r>
                <a:rPr lang="en-US" sz="4800" b="1" dirty="0"/>
                <a:t>low-tech</a:t>
              </a:r>
              <a:r>
                <a:rPr lang="en-US" sz="4800" dirty="0"/>
                <a:t> users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4800" dirty="0"/>
                <a:t>Simple UI, tailored to local trader workflows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4800" dirty="0"/>
                <a:t>Rapid deployment, scalable on Supabase</a:t>
              </a:r>
            </a:p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4" name="AutoShape 4"/>
          <p:cNvSpPr/>
          <p:nvPr/>
        </p:nvSpPr>
        <p:spPr>
          <a:xfrm>
            <a:off x="2068801" y="6346573"/>
            <a:ext cx="14515839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Full roll out of app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  <a:p>
            <a:endParaRPr lang="en-KE" dirty="0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228520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KE"/>
          </a:p>
        </p:txBody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KE"/>
          </a:p>
        </p:txBody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KE"/>
          </a:p>
        </p:txBody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KE"/>
          </a:p>
        </p:txBody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KE"/>
          </a:p>
        </p:txBody>
      </p:sp>
      <p:sp>
        <p:nvSpPr>
          <p:cNvPr id="15" name="AutoShape 15"/>
          <p:cNvSpPr/>
          <p:nvPr/>
        </p:nvSpPr>
        <p:spPr>
          <a:xfrm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KE"/>
          </a:p>
        </p:txBody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Resea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rch 	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97743" y="4000848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Build MVP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Modular testing of the MVP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Deployment of MVP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97743" y="5919093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User Acceptance testing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Debug and updates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97743" y="7642429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Future works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28" name="AutoShape 28"/>
          <p:cNvSpPr/>
          <p:nvPr/>
        </p:nvSpPr>
        <p:spPr>
          <a:xfrm>
            <a:off x="7657836" y="4000848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0" name="AutoShape 30"/>
          <p:cNvSpPr/>
          <p:nvPr/>
        </p:nvSpPr>
        <p:spPr>
          <a:xfrm>
            <a:off x="12631287" y="6402324"/>
            <a:ext cx="2962913" cy="0"/>
          </a:xfrm>
          <a:prstGeom prst="line">
            <a:avLst/>
          </a:prstGeom>
          <a:ln w="485775" cap="flat">
            <a:solidFill>
              <a:srgbClr val="0831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1" name="AutoShape 31"/>
          <p:cNvSpPr/>
          <p:nvPr/>
        </p:nvSpPr>
        <p:spPr>
          <a:xfrm>
            <a:off x="14603759" y="6996645"/>
            <a:ext cx="1980882" cy="0"/>
          </a:xfrm>
          <a:prstGeom prst="line">
            <a:avLst/>
          </a:prstGeom>
          <a:ln w="485775" cap="flat">
            <a:solidFill>
              <a:srgbClr val="CF6E3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2" name="AutoShape 32"/>
          <p:cNvSpPr/>
          <p:nvPr/>
        </p:nvSpPr>
        <p:spPr>
          <a:xfrm>
            <a:off x="15598405" y="7590073"/>
            <a:ext cx="986236" cy="0"/>
          </a:xfrm>
          <a:prstGeom prst="line">
            <a:avLst/>
          </a:prstGeom>
          <a:ln w="485775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4" name="AutoShape 34"/>
          <p:cNvSpPr/>
          <p:nvPr/>
        </p:nvSpPr>
        <p:spPr>
          <a:xfrm>
            <a:off x="9672578" y="5809789"/>
            <a:ext cx="3944944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E"/>
          </a:p>
        </p:txBody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KE"/>
          </a:p>
        </p:txBody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590</Words>
  <Application>Microsoft Office PowerPoint</Application>
  <PresentationFormat>Custom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Barlow Medium</vt:lpstr>
      <vt:lpstr>Barlow</vt:lpstr>
      <vt:lpstr>Arial</vt:lpstr>
      <vt:lpstr>Barlow Semi-Bold</vt:lpstr>
      <vt:lpstr>Calibri</vt:lpstr>
      <vt:lpstr>Canva Sans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 Standard Pitch Deck Template</dc:title>
  <cp:lastModifiedBy>kev</cp:lastModifiedBy>
  <cp:revision>38</cp:revision>
  <dcterms:created xsi:type="dcterms:W3CDTF">2006-08-16T00:00:00Z</dcterms:created>
  <dcterms:modified xsi:type="dcterms:W3CDTF">2025-05-28T09:26:29Z</dcterms:modified>
  <dc:identifier>DAGTAHxtlGI</dc:identifier>
</cp:coreProperties>
</file>