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89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0CE-DE0C-4095-872C-2E63E1931E8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C7A-5741-4258-B4A9-368A36A18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0CE-DE0C-4095-872C-2E63E1931E8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C7A-5741-4258-B4A9-368A36A18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0CE-DE0C-4095-872C-2E63E1931E8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C7A-5741-4258-B4A9-368A36A18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0CE-DE0C-4095-872C-2E63E1931E8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C7A-5741-4258-B4A9-368A36A18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0CE-DE0C-4095-872C-2E63E1931E8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C7A-5741-4258-B4A9-368A36A18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0CE-DE0C-4095-872C-2E63E1931E8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C7A-5741-4258-B4A9-368A36A18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0CE-DE0C-4095-872C-2E63E1931E8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C7A-5741-4258-B4A9-368A36A18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0CE-DE0C-4095-872C-2E63E1931E8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C7A-5741-4258-B4A9-368A36A18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0CE-DE0C-4095-872C-2E63E1931E8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C7A-5741-4258-B4A9-368A36A18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0CE-DE0C-4095-872C-2E63E1931E8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C7A-5741-4258-B4A9-368A36A18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0CE-DE0C-4095-872C-2E63E1931E8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3C7A-5741-4258-B4A9-368A36A18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E00CE-DE0C-4095-872C-2E63E1931E8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63C7A-5741-4258-B4A9-368A36A18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838200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143000"/>
            <a:ext cx="2895600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Tx/>
              <a:buChar char="-"/>
            </a:pPr>
            <a:r>
              <a:rPr lang="en-US" sz="1000" dirty="0" err="1" smtClean="0">
                <a:solidFill>
                  <a:schemeClr val="tx1"/>
                </a:solidFill>
              </a:rPr>
              <a:t>MuffinTins</a:t>
            </a:r>
            <a:r>
              <a:rPr lang="en-US" sz="1000" dirty="0" smtClean="0">
                <a:solidFill>
                  <a:schemeClr val="tx1"/>
                </a:solidFill>
              </a:rPr>
              <a:t> as Collection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+ Temperature as Double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+ </a:t>
            </a:r>
            <a:r>
              <a:rPr lang="en-US" sz="1000" dirty="0" err="1" smtClean="0">
                <a:solidFill>
                  <a:schemeClr val="tx1"/>
                </a:solidFill>
              </a:rPr>
              <a:t>InnerPotential</a:t>
            </a:r>
            <a:r>
              <a:rPr lang="en-US" sz="1000" dirty="0" smtClean="0">
                <a:solidFill>
                  <a:schemeClr val="tx1"/>
                </a:solidFill>
              </a:rPr>
              <a:t> as Double 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+ </a:t>
            </a:r>
            <a:r>
              <a:rPr lang="en-US" sz="1000" dirty="0" err="1" smtClean="0">
                <a:solidFill>
                  <a:schemeClr val="tx1"/>
                </a:solidFill>
              </a:rPr>
              <a:t>OpticalPotential</a:t>
            </a:r>
            <a:r>
              <a:rPr lang="en-US" sz="1000" dirty="0" smtClean="0">
                <a:solidFill>
                  <a:schemeClr val="tx1"/>
                </a:solidFill>
              </a:rPr>
              <a:t> as Double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+ </a:t>
            </a:r>
            <a:r>
              <a:rPr lang="en-US" sz="1000" dirty="0" err="1" smtClean="0">
                <a:solidFill>
                  <a:schemeClr val="tx1"/>
                </a:solidFill>
              </a:rPr>
              <a:t>Readonly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DefaultInnerPotential</a:t>
            </a:r>
            <a:r>
              <a:rPr lang="en-US" sz="1000" dirty="0" smtClean="0">
                <a:solidFill>
                  <a:schemeClr val="tx1"/>
                </a:solidFill>
              </a:rPr>
              <a:t> as Double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+ </a:t>
            </a:r>
            <a:r>
              <a:rPr lang="en-US" sz="1000" dirty="0" err="1" smtClean="0">
                <a:solidFill>
                  <a:schemeClr val="tx1"/>
                </a:solidFill>
              </a:rPr>
              <a:t>InnerPotentialStepZ</a:t>
            </a:r>
            <a:r>
              <a:rPr lang="en-US" sz="1000" dirty="0" smtClean="0">
                <a:solidFill>
                  <a:schemeClr val="tx1"/>
                </a:solidFill>
              </a:rPr>
              <a:t> as Double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9144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MuffinTin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1219200"/>
            <a:ext cx="33528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+ </a:t>
            </a:r>
            <a:r>
              <a:rPr lang="en-US" sz="1000" dirty="0" err="1" smtClean="0">
                <a:solidFill>
                  <a:schemeClr val="tx1"/>
                </a:solidFill>
              </a:rPr>
              <a:t>Readonly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PhaseShift</a:t>
            </a:r>
            <a:r>
              <a:rPr lang="en-US" sz="1000" dirty="0" smtClean="0">
                <a:solidFill>
                  <a:schemeClr val="tx1"/>
                </a:solidFill>
              </a:rPr>
              <a:t>(energy, L, temperature)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+ Radius as Double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590800"/>
            <a:ext cx="28956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chemeClr val="tx1"/>
                </a:solidFill>
              </a:rPr>
              <a:t>GetPhaseShift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atomid</a:t>
            </a:r>
            <a:r>
              <a:rPr lang="en-US" sz="1000" dirty="0" smtClean="0">
                <a:solidFill>
                  <a:schemeClr val="tx1"/>
                </a:solidFill>
              </a:rPr>
              <a:t> as integer, Energy as double (referenced to vacuum level, optical added in internally), L as integer) as Complex</a:t>
            </a:r>
          </a:p>
          <a:p>
            <a:r>
              <a:rPr lang="en-US" sz="1000" dirty="0" err="1" smtClean="0">
                <a:solidFill>
                  <a:schemeClr val="tx1"/>
                </a:solidFill>
              </a:rPr>
              <a:t>GetMuffinTin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atomid</a:t>
            </a:r>
            <a:r>
              <a:rPr lang="en-US" sz="1000" dirty="0" smtClean="0">
                <a:solidFill>
                  <a:schemeClr val="tx1"/>
                </a:solidFill>
              </a:rPr>
              <a:t>) as </a:t>
            </a:r>
            <a:r>
              <a:rPr lang="en-US" sz="1000" dirty="0" err="1" smtClean="0">
                <a:solidFill>
                  <a:schemeClr val="tx1"/>
                </a:solidFill>
              </a:rPr>
              <a:t>MuffinTin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AddAtom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 smtClean="0">
                <a:solidFill>
                  <a:schemeClr val="tx1"/>
                </a:solidFill>
              </a:rPr>
              <a:t>RemoveAtom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 smtClean="0">
                <a:solidFill>
                  <a:schemeClr val="tx1"/>
                </a:solidFill>
              </a:rPr>
              <a:t>DisableAtom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 smtClean="0">
                <a:solidFill>
                  <a:schemeClr val="tx1"/>
                </a:solidFill>
              </a:rPr>
              <a:t>GetPaths</a:t>
            </a:r>
            <a:r>
              <a:rPr lang="en-US" sz="1000" dirty="0" smtClean="0">
                <a:solidFill>
                  <a:schemeClr val="tx1"/>
                </a:solidFill>
              </a:rPr>
              <a:t> as </a:t>
            </a:r>
            <a:r>
              <a:rPr lang="en-US" sz="1000" dirty="0" err="1" smtClean="0">
                <a:solidFill>
                  <a:schemeClr val="tx1"/>
                </a:solidFill>
              </a:rPr>
              <a:t>PathList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4343400"/>
            <a:ext cx="2895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New(</a:t>
            </a:r>
            <a:r>
              <a:rPr lang="en-US" sz="1000" dirty="0" err="1" smtClean="0">
                <a:solidFill>
                  <a:schemeClr val="tx1"/>
                </a:solidFill>
              </a:rPr>
              <a:t>clusterXML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4419600"/>
            <a:ext cx="23711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Dim c as new Cluster(</a:t>
            </a:r>
            <a:r>
              <a:rPr lang="en-US" sz="1000" dirty="0" err="1" smtClean="0"/>
              <a:t>atomsXML</a:t>
            </a:r>
            <a:r>
              <a:rPr lang="en-US" sz="1000" dirty="0" smtClean="0"/>
              <a:t>)</a:t>
            </a:r>
          </a:p>
          <a:p>
            <a:r>
              <a:rPr lang="en-US" sz="1000" dirty="0" err="1" smtClean="0"/>
              <a:t>c.Temperature</a:t>
            </a:r>
            <a:r>
              <a:rPr lang="en-US" sz="1000" dirty="0" smtClean="0"/>
              <a:t> = 300.0 (</a:t>
            </a:r>
            <a:r>
              <a:rPr lang="en-US" sz="1000" dirty="0" err="1" smtClean="0"/>
              <a:t>kelvin</a:t>
            </a:r>
            <a:r>
              <a:rPr lang="en-US" sz="1000" dirty="0" smtClean="0"/>
              <a:t>), use units?</a:t>
            </a:r>
          </a:p>
          <a:p>
            <a:r>
              <a:rPr lang="en-US" sz="1000" dirty="0" err="1" smtClean="0"/>
              <a:t>c.OpticalPotential</a:t>
            </a:r>
            <a:r>
              <a:rPr lang="en-US" sz="1000" dirty="0" smtClean="0"/>
              <a:t> = 2.0 (</a:t>
            </a:r>
            <a:r>
              <a:rPr lang="en-US" sz="1000" dirty="0" err="1" smtClean="0"/>
              <a:t>eV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Paths = </a:t>
            </a:r>
            <a:r>
              <a:rPr lang="en-US" sz="1000" dirty="0" err="1" smtClean="0"/>
              <a:t>c.getpaths</a:t>
            </a:r>
            <a:r>
              <a:rPr lang="en-US" sz="1000" dirty="0" smtClean="0"/>
              <a:t>(</a:t>
            </a:r>
            <a:r>
              <a:rPr lang="en-US" sz="1000" dirty="0" err="1" smtClean="0"/>
              <a:t>targetID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Dim calc as new </a:t>
            </a:r>
            <a:r>
              <a:rPr lang="en-US" sz="1000" dirty="0" err="1" smtClean="0"/>
              <a:t>DESDCalculation</a:t>
            </a:r>
            <a:r>
              <a:rPr lang="en-US" sz="1000" dirty="0" smtClean="0"/>
              <a:t>(c, …)</a:t>
            </a:r>
          </a:p>
          <a:p>
            <a:r>
              <a:rPr lang="en-US" sz="1000" dirty="0" err="1" smtClean="0"/>
              <a:t>Calcresults</a:t>
            </a:r>
            <a:r>
              <a:rPr lang="en-US" sz="1000" dirty="0" smtClean="0"/>
              <a:t> = </a:t>
            </a:r>
            <a:r>
              <a:rPr lang="en-US" sz="1000" dirty="0" err="1" smtClean="0"/>
              <a:t>calc.solve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c.GetMuffinTin</a:t>
            </a:r>
            <a:r>
              <a:rPr lang="en-US" sz="1000" dirty="0" smtClean="0"/>
              <a:t>(id).</a:t>
            </a:r>
            <a:r>
              <a:rPr lang="en-US" sz="1000" dirty="0" err="1" smtClean="0"/>
              <a:t>PhaseShift</a:t>
            </a:r>
            <a:r>
              <a:rPr lang="en-US" sz="1000" dirty="0" smtClean="0"/>
              <a:t>(E,L,T)</a:t>
            </a:r>
          </a:p>
          <a:p>
            <a:endParaRPr lang="en-US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114800" y="31242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On instantiation of muffin-tin, solve for (real) phase shifts (internal lookup table on E, L grid, for return values interpolate.)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381000" y="4724400"/>
            <a:ext cx="2895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Implements </a:t>
            </a:r>
            <a:r>
              <a:rPr lang="en-US" sz="1000" dirty="0" err="1" smtClean="0">
                <a:solidFill>
                  <a:schemeClr val="tx1"/>
                </a:solidFill>
              </a:rPr>
              <a:t>ISerializable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14800" y="2209800"/>
            <a:ext cx="3352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+ New(Z as integer, radius as double, configuration)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33400" y="47244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" y="5029200"/>
            <a:ext cx="2209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+ </a:t>
            </a:r>
            <a:r>
              <a:rPr lang="en-US" sz="1000" dirty="0" err="1" smtClean="0">
                <a:solidFill>
                  <a:schemeClr val="tx1"/>
                </a:solidFill>
              </a:rPr>
              <a:t>ParentPath</a:t>
            </a:r>
            <a:r>
              <a:rPr lang="en-US" sz="1000" dirty="0" smtClean="0">
                <a:solidFill>
                  <a:schemeClr val="tx1"/>
                </a:solidFill>
              </a:rPr>
              <a:t>() as </a:t>
            </a:r>
            <a:r>
              <a:rPr lang="en-US" sz="1000" dirty="0" err="1" smtClean="0">
                <a:solidFill>
                  <a:schemeClr val="tx1"/>
                </a:solidFill>
              </a:rPr>
              <a:t>MSPath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+ Amplitude as </a:t>
            </a:r>
            <a:r>
              <a:rPr lang="en-US" sz="1000" dirty="0" err="1" smtClean="0">
                <a:solidFill>
                  <a:schemeClr val="tx1"/>
                </a:solidFill>
              </a:rPr>
              <a:t>ComplexMatrix</a:t>
            </a:r>
            <a:r>
              <a:rPr lang="en-US" sz="1000" dirty="0" smtClean="0">
                <a:solidFill>
                  <a:schemeClr val="tx1"/>
                </a:solidFill>
              </a:rPr>
              <a:t> (rows are L values)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+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71800" y="487680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experimentation will tell if the amplitudes for different m values are the same or not.  If they are, it gets a lot simpler. – amplitude matrix is 1xl.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99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76800" y="9906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IMuffinTinFactory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3"/>
            <a:endCxn id="3" idx="1"/>
          </p:cNvCxnSpPr>
          <p:nvPr/>
        </p:nvCxnSpPr>
        <p:spPr>
          <a:xfrm>
            <a:off x="2438400" y="11430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00200" y="49530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MSPathBuilder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2819400"/>
            <a:ext cx="990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ToCalculate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0" y="2819400"/>
            <a:ext cx="990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ToExtend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0" y="49530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MSPathCalculator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0200" y="2819400"/>
            <a:ext cx="990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Calculated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6800" y="1295400"/>
            <a:ext cx="2209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Calculates free atoms, muffin-tins, and phase shifts for cluster atoms.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9400" y="21336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RAMatrixFactory</a:t>
            </a:r>
            <a:endParaRPr lang="en-US" dirty="0"/>
          </a:p>
        </p:txBody>
      </p:sp>
      <p:cxnSp>
        <p:nvCxnSpPr>
          <p:cNvPr id="23" name="Straight Connector 22"/>
          <p:cNvCxnSpPr>
            <a:stCxn id="3" idx="3"/>
            <a:endCxn id="19" idx="0"/>
          </p:cNvCxnSpPr>
          <p:nvPr/>
        </p:nvCxnSpPr>
        <p:spPr>
          <a:xfrm>
            <a:off x="7086600" y="1143000"/>
            <a:ext cx="6477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7" idx="0"/>
          </p:cNvCxnSpPr>
          <p:nvPr/>
        </p:nvCxnSpPr>
        <p:spPr>
          <a:xfrm rot="5400000">
            <a:off x="2286000" y="44577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0"/>
            <a:endCxn id="8" idx="2"/>
          </p:cNvCxnSpPr>
          <p:nvPr/>
        </p:nvCxnSpPr>
        <p:spPr>
          <a:xfrm rot="5400000" flipH="1" flipV="1">
            <a:off x="3086100" y="3657600"/>
            <a:ext cx="914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7" idx="0"/>
            <a:endCxn id="2" idx="2"/>
          </p:cNvCxnSpPr>
          <p:nvPr/>
        </p:nvCxnSpPr>
        <p:spPr>
          <a:xfrm rot="16200000" flipV="1">
            <a:off x="400050" y="2647950"/>
            <a:ext cx="3657600" cy="952500"/>
          </a:xfrm>
          <a:prstGeom prst="curvedConnector3">
            <a:avLst>
              <a:gd name="adj1" fmla="val 11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  <a:endCxn id="10" idx="0"/>
          </p:cNvCxnSpPr>
          <p:nvPr/>
        </p:nvCxnSpPr>
        <p:spPr>
          <a:xfrm rot="16200000" flipH="1">
            <a:off x="4648200" y="3771900"/>
            <a:ext cx="914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0"/>
            <a:endCxn id="11" idx="2"/>
          </p:cNvCxnSpPr>
          <p:nvPr/>
        </p:nvCxnSpPr>
        <p:spPr>
          <a:xfrm rot="5400000" flipH="1" flipV="1">
            <a:off x="5410200" y="44577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0"/>
            <a:endCxn id="9" idx="2"/>
          </p:cNvCxnSpPr>
          <p:nvPr/>
        </p:nvCxnSpPr>
        <p:spPr>
          <a:xfrm rot="16200000" flipV="1">
            <a:off x="3848100" y="2971800"/>
            <a:ext cx="914400" cy="304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9" idx="2"/>
          </p:cNvCxnSpPr>
          <p:nvPr/>
        </p:nvCxnSpPr>
        <p:spPr>
          <a:xfrm flipV="1">
            <a:off x="6934200" y="2438400"/>
            <a:ext cx="8001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9601" y="6019800"/>
            <a:ext cx="723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Create a shared method that takes a path as an argument and invoke that method on separate threads</a:t>
            </a:r>
          </a:p>
          <a:p>
            <a:r>
              <a:rPr lang="en-US" sz="1100" dirty="0" smtClean="0"/>
              <a:t>Note that .NET queues are not intrinsically thread-safe!</a:t>
            </a:r>
            <a:endParaRPr 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99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00600" y="5334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IMuffinTinFactory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3"/>
            <a:endCxn id="3" idx="1"/>
          </p:cNvCxnSpPr>
          <p:nvPr/>
        </p:nvCxnSpPr>
        <p:spPr>
          <a:xfrm flipV="1">
            <a:off x="2438400" y="685800"/>
            <a:ext cx="2362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19400" y="2362200"/>
            <a:ext cx="990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ToCalculate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800" y="4495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MSPathCalculator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1000" y="2362200"/>
            <a:ext cx="990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Calculated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0600" y="838200"/>
            <a:ext cx="2209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Calculates free atoms, muffin-tins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9400" y="21336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RAMatrixFactory</a:t>
            </a:r>
            <a:endParaRPr lang="en-US" dirty="0"/>
          </a:p>
        </p:txBody>
      </p:sp>
      <p:cxnSp>
        <p:nvCxnSpPr>
          <p:cNvPr id="23" name="Straight Connector 22"/>
          <p:cNvCxnSpPr>
            <a:stCxn id="43" idx="2"/>
            <a:endCxn id="19" idx="0"/>
          </p:cNvCxnSpPr>
          <p:nvPr/>
        </p:nvCxnSpPr>
        <p:spPr>
          <a:xfrm rot="16200000" flipH="1">
            <a:off x="6667500" y="1066800"/>
            <a:ext cx="3048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0"/>
            <a:endCxn id="11" idx="2"/>
          </p:cNvCxnSpPr>
          <p:nvPr/>
        </p:nvCxnSpPr>
        <p:spPr>
          <a:xfrm rot="5400000" flipH="1" flipV="1">
            <a:off x="3924300" y="37338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9" idx="2"/>
          </p:cNvCxnSpPr>
          <p:nvPr/>
        </p:nvCxnSpPr>
        <p:spPr>
          <a:xfrm flipV="1">
            <a:off x="5181600" y="2438400"/>
            <a:ext cx="25527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95600" y="2743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MSPath</a:t>
            </a:r>
            <a:endParaRPr lang="en-US" sz="1050" dirty="0"/>
          </a:p>
        </p:txBody>
      </p:sp>
      <p:sp>
        <p:nvSpPr>
          <p:cNvPr id="27" name="Rectangle 26"/>
          <p:cNvSpPr/>
          <p:nvPr/>
        </p:nvSpPr>
        <p:spPr>
          <a:xfrm>
            <a:off x="2895600" y="3048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MSPath</a:t>
            </a:r>
            <a:endParaRPr lang="en-US" sz="1050" dirty="0"/>
          </a:p>
        </p:txBody>
      </p:sp>
      <p:sp>
        <p:nvSpPr>
          <p:cNvPr id="28" name="Rectangle 27"/>
          <p:cNvSpPr/>
          <p:nvPr/>
        </p:nvSpPr>
        <p:spPr>
          <a:xfrm>
            <a:off x="4267200" y="2743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MSPath</a:t>
            </a:r>
            <a:endParaRPr lang="en-US" sz="1050" dirty="0"/>
          </a:p>
        </p:txBody>
      </p:sp>
      <p:cxnSp>
        <p:nvCxnSpPr>
          <p:cNvPr id="35" name="Straight Arrow Connector 34"/>
          <p:cNvCxnSpPr>
            <a:stCxn id="2" idx="2"/>
            <a:endCxn id="10" idx="1"/>
          </p:cNvCxnSpPr>
          <p:nvPr/>
        </p:nvCxnSpPr>
        <p:spPr>
          <a:xfrm rot="16200000" flipH="1">
            <a:off x="685800" y="2362200"/>
            <a:ext cx="3352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10" idx="0"/>
          </p:cNvCxnSpPr>
          <p:nvPr/>
        </p:nvCxnSpPr>
        <p:spPr>
          <a:xfrm rot="16200000" flipH="1">
            <a:off x="3238500" y="3657600"/>
            <a:ext cx="9144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47800" y="4953000"/>
            <a:ext cx="6370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Pop a path from the </a:t>
            </a:r>
            <a:r>
              <a:rPr lang="en-US" dirty="0" err="1" smtClean="0"/>
              <a:t>ToCalculate</a:t>
            </a:r>
            <a:r>
              <a:rPr lang="en-US" dirty="0" smtClean="0"/>
              <a:t> queue</a:t>
            </a:r>
          </a:p>
          <a:p>
            <a:pPr marL="342900" indent="-342900">
              <a:buAutoNum type="arabicParenR"/>
            </a:pPr>
            <a:r>
              <a:rPr lang="en-US" dirty="0" smtClean="0"/>
              <a:t>Calculate its amplitude and root amplitude, set props</a:t>
            </a:r>
          </a:p>
          <a:p>
            <a:pPr marL="342900" indent="-342900">
              <a:buAutoNum type="arabicParenR"/>
            </a:pPr>
            <a:r>
              <a:rPr lang="en-US" dirty="0" smtClean="0"/>
              <a:t>If root amplitude &gt; cutoff, then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Create child paths and add back to the </a:t>
            </a:r>
            <a:r>
              <a:rPr lang="en-US" dirty="0" err="1" smtClean="0"/>
              <a:t>ToCalculate</a:t>
            </a:r>
            <a:r>
              <a:rPr lang="en-US" dirty="0" smtClean="0"/>
              <a:t> queue</a:t>
            </a:r>
          </a:p>
          <a:p>
            <a:pPr marL="342900" indent="-342900">
              <a:buAutoNum type="arabicParenR"/>
            </a:pPr>
            <a:r>
              <a:rPr lang="en-US" dirty="0" smtClean="0"/>
              <a:t>Add path to the Calculated queue</a:t>
            </a:r>
          </a:p>
          <a:p>
            <a:pPr marL="342900" indent="-342900">
              <a:buAutoNum type="arabicParenR"/>
            </a:pPr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800600" y="15240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IPhaseShiftFactory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13" idx="2"/>
            <a:endCxn id="43" idx="0"/>
          </p:cNvCxnSpPr>
          <p:nvPr/>
        </p:nvCxnSpPr>
        <p:spPr>
          <a:xfrm rot="5400000">
            <a:off x="5791200" y="14097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04800"/>
            <a:ext cx="657795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ToCalculateQueue.Add</a:t>
            </a:r>
            <a:r>
              <a:rPr lang="en-US" sz="1400" dirty="0" smtClean="0"/>
              <a:t> {all order = 1 paths}</a:t>
            </a:r>
          </a:p>
          <a:p>
            <a:endParaRPr lang="en-US" sz="1400" dirty="0" smtClean="0"/>
          </a:p>
          <a:p>
            <a:r>
              <a:rPr lang="en-US" sz="1400" dirty="0" smtClean="0"/>
              <a:t>Do Until </a:t>
            </a:r>
            <a:r>
              <a:rPr lang="en-US" sz="1400" dirty="0" err="1" smtClean="0"/>
              <a:t>ToCalculateQueue.Count</a:t>
            </a:r>
            <a:r>
              <a:rPr lang="en-US" sz="1400" dirty="0" smtClean="0"/>
              <a:t> = 0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CalculatePath</a:t>
            </a:r>
            <a:r>
              <a:rPr lang="en-US" sz="1400" dirty="0" smtClean="0"/>
              <a:t>(</a:t>
            </a:r>
            <a:r>
              <a:rPr lang="en-US" sz="1400" dirty="0" err="1" smtClean="0"/>
              <a:t>ToCalculateQueue.DeQueue</a:t>
            </a:r>
            <a:r>
              <a:rPr lang="en-US" sz="1400" dirty="0" smtClean="0"/>
              <a:t>)	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Loop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Shared Sub </a:t>
            </a:r>
            <a:r>
              <a:rPr lang="en-US" sz="1400" dirty="0" err="1" smtClean="0"/>
              <a:t>CalculatePath</a:t>
            </a:r>
            <a:r>
              <a:rPr lang="en-US" sz="1400" dirty="0" smtClean="0"/>
              <a:t>(path)</a:t>
            </a:r>
          </a:p>
          <a:p>
            <a:r>
              <a:rPr lang="en-US" sz="1400" dirty="0" smtClean="0"/>
              <a:t>	If </a:t>
            </a:r>
            <a:r>
              <a:rPr lang="en-US" sz="1400" dirty="0" err="1" smtClean="0"/>
              <a:t>path.RootAmplitude</a:t>
            </a:r>
            <a:r>
              <a:rPr lang="en-US" sz="1400" dirty="0" smtClean="0"/>
              <a:t> is Nothing then </a:t>
            </a:r>
          </a:p>
          <a:p>
            <a:r>
              <a:rPr lang="en-US" sz="1400" dirty="0" smtClean="0"/>
              <a:t>		calculate from scratch: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NewRootAmplitude</a:t>
            </a:r>
            <a:r>
              <a:rPr lang="en-US" sz="1400" dirty="0" smtClean="0"/>
              <a:t> =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NewAmplitude</a:t>
            </a:r>
            <a:r>
              <a:rPr lang="en-US" sz="1400" dirty="0" smtClean="0"/>
              <a:t> =</a:t>
            </a:r>
          </a:p>
          <a:p>
            <a:r>
              <a:rPr lang="en-US" sz="1400" dirty="0" smtClean="0"/>
              <a:t>	else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RootAmplitude</a:t>
            </a:r>
            <a:r>
              <a:rPr lang="en-US" sz="1400" dirty="0" smtClean="0"/>
              <a:t> = </a:t>
            </a:r>
            <a:r>
              <a:rPr lang="en-US" sz="1400" dirty="0" err="1" smtClean="0"/>
              <a:t>path.RootAmplitude</a:t>
            </a:r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NewRootAmplitude</a:t>
            </a:r>
            <a:r>
              <a:rPr lang="en-US" sz="1400" dirty="0" smtClean="0"/>
              <a:t> = </a:t>
            </a:r>
            <a:r>
              <a:rPr lang="en-US" sz="1400" dirty="0" err="1" smtClean="0"/>
              <a:t>RootAmplitude</a:t>
            </a:r>
            <a:r>
              <a:rPr lang="en-US" sz="1400" dirty="0" smtClean="0"/>
              <a:t> * F(path.last-1,path.last)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NewAmplitude</a:t>
            </a:r>
            <a:r>
              <a:rPr lang="en-US" sz="1400" dirty="0" smtClean="0"/>
              <a:t> = </a:t>
            </a:r>
            <a:r>
              <a:rPr lang="en-US" sz="1400" dirty="0" err="1" smtClean="0"/>
              <a:t>NewRootAmplitude</a:t>
            </a:r>
            <a:r>
              <a:rPr lang="en-US" sz="1400" dirty="0" smtClean="0"/>
              <a:t> * P(</a:t>
            </a:r>
            <a:r>
              <a:rPr lang="en-US" sz="1400" dirty="0" err="1" smtClean="0"/>
              <a:t>path.last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path.RootAmplitue</a:t>
            </a:r>
            <a:r>
              <a:rPr lang="en-US" sz="1400" dirty="0" smtClean="0"/>
              <a:t> = </a:t>
            </a:r>
            <a:r>
              <a:rPr lang="en-US" sz="1400" dirty="0" err="1" smtClean="0"/>
              <a:t>newRootAmplitude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path.Amplitude</a:t>
            </a:r>
            <a:r>
              <a:rPr lang="en-US" sz="1400" dirty="0" smtClean="0"/>
              <a:t> = </a:t>
            </a:r>
            <a:r>
              <a:rPr lang="en-US" sz="1400" dirty="0" err="1" smtClean="0"/>
              <a:t>newAmplitude</a:t>
            </a:r>
            <a:endParaRPr lang="en-US" sz="1400" dirty="0" smtClean="0"/>
          </a:p>
          <a:p>
            <a:r>
              <a:rPr lang="en-US" sz="1400" dirty="0" smtClean="0"/>
              <a:t>	if </a:t>
            </a:r>
            <a:r>
              <a:rPr lang="en-US" sz="1400" dirty="0" err="1" smtClean="0"/>
              <a:t>path.RootAmplitude</a:t>
            </a:r>
            <a:r>
              <a:rPr lang="en-US" sz="1400" dirty="0" smtClean="0"/>
              <a:t> * </a:t>
            </a:r>
            <a:r>
              <a:rPr lang="en-US" sz="1400" dirty="0" err="1" smtClean="0"/>
              <a:t>unitMatrix</a:t>
            </a:r>
            <a:r>
              <a:rPr lang="en-US" sz="1400" dirty="0" smtClean="0"/>
              <a:t> &gt; cutoff then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newPathsList</a:t>
            </a:r>
            <a:r>
              <a:rPr lang="en-US" sz="1400" dirty="0" smtClean="0"/>
              <a:t> = </a:t>
            </a:r>
            <a:r>
              <a:rPr lang="en-US" sz="1400" dirty="0" err="1" smtClean="0"/>
              <a:t>Cluster.AppendToPath</a:t>
            </a:r>
            <a:r>
              <a:rPr lang="en-US" sz="1400" dirty="0" smtClean="0"/>
              <a:t>(path)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ToCalculateQueue.AddRange</a:t>
            </a:r>
            <a:r>
              <a:rPr lang="en-US" sz="1400" dirty="0" smtClean="0"/>
              <a:t>(</a:t>
            </a:r>
            <a:r>
              <a:rPr lang="en-US" sz="1400" dirty="0" err="1" smtClean="0"/>
              <a:t>newPathsList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	End If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CalculatedQueue.Add</a:t>
            </a:r>
            <a:r>
              <a:rPr lang="en-US" sz="1400" dirty="0" smtClean="0"/>
              <a:t>(path)</a:t>
            </a:r>
          </a:p>
          <a:p>
            <a:r>
              <a:rPr lang="en-US" sz="1400" dirty="0" smtClean="0"/>
              <a:t>End Sub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286000" y="1981200"/>
            <a:ext cx="3200400" cy="28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+ Calculate()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914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00600" y="5334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IMuffinTinFactory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3"/>
            <a:endCxn id="3" idx="1"/>
          </p:cNvCxnSpPr>
          <p:nvPr/>
        </p:nvCxnSpPr>
        <p:spPr>
          <a:xfrm flipV="1">
            <a:off x="1752600" y="685800"/>
            <a:ext cx="3048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19400" y="2362200"/>
            <a:ext cx="990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ToCalculate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1676400"/>
            <a:ext cx="3200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MSPathProcessor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1000" y="2362200"/>
            <a:ext cx="990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Calculated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0600" y="838200"/>
            <a:ext cx="2209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Calculates free atoms, muffin-tins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9400" y="21336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RAMatrixFactory</a:t>
            </a:r>
            <a:endParaRPr lang="en-US" dirty="0"/>
          </a:p>
        </p:txBody>
      </p:sp>
      <p:cxnSp>
        <p:nvCxnSpPr>
          <p:cNvPr id="23" name="Straight Connector 22"/>
          <p:cNvCxnSpPr>
            <a:stCxn id="43" idx="2"/>
            <a:endCxn id="19" idx="0"/>
          </p:cNvCxnSpPr>
          <p:nvPr/>
        </p:nvCxnSpPr>
        <p:spPr>
          <a:xfrm rot="5400000">
            <a:off x="7543800" y="19431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9" idx="2"/>
          </p:cNvCxnSpPr>
          <p:nvPr/>
        </p:nvCxnSpPr>
        <p:spPr>
          <a:xfrm>
            <a:off x="5486400" y="1828800"/>
            <a:ext cx="22479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95600" y="2743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MSPath</a:t>
            </a:r>
            <a:endParaRPr lang="en-US" sz="1050" dirty="0"/>
          </a:p>
        </p:txBody>
      </p:sp>
      <p:sp>
        <p:nvSpPr>
          <p:cNvPr id="27" name="Rectangle 26"/>
          <p:cNvSpPr/>
          <p:nvPr/>
        </p:nvSpPr>
        <p:spPr>
          <a:xfrm>
            <a:off x="2895600" y="3048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MSPath</a:t>
            </a:r>
            <a:endParaRPr lang="en-US" sz="1050" dirty="0"/>
          </a:p>
        </p:txBody>
      </p:sp>
      <p:sp>
        <p:nvSpPr>
          <p:cNvPr id="28" name="Rectangle 27"/>
          <p:cNvSpPr/>
          <p:nvPr/>
        </p:nvSpPr>
        <p:spPr>
          <a:xfrm>
            <a:off x="4267200" y="2743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MSPath</a:t>
            </a:r>
            <a:endParaRPr lang="en-US" sz="1050" dirty="0"/>
          </a:p>
        </p:txBody>
      </p:sp>
      <p:cxnSp>
        <p:nvCxnSpPr>
          <p:cNvPr id="35" name="Straight Arrow Connector 34"/>
          <p:cNvCxnSpPr>
            <a:stCxn id="2" idx="2"/>
            <a:endCxn id="10" idx="1"/>
          </p:cNvCxnSpPr>
          <p:nvPr/>
        </p:nvCxnSpPr>
        <p:spPr>
          <a:xfrm rot="16200000" flipH="1">
            <a:off x="1371600" y="914400"/>
            <a:ext cx="609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47800" y="4953000"/>
            <a:ext cx="6370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Pop a path from the </a:t>
            </a:r>
            <a:r>
              <a:rPr lang="en-US" dirty="0" err="1" smtClean="0"/>
              <a:t>ToCalculate</a:t>
            </a:r>
            <a:r>
              <a:rPr lang="en-US" dirty="0" smtClean="0"/>
              <a:t> queue</a:t>
            </a:r>
          </a:p>
          <a:p>
            <a:pPr marL="342900" indent="-342900">
              <a:buAutoNum type="arabicParenR"/>
            </a:pPr>
            <a:r>
              <a:rPr lang="en-US" dirty="0" smtClean="0"/>
              <a:t>Calculate its amplitude and root amplitude, set props</a:t>
            </a:r>
          </a:p>
          <a:p>
            <a:pPr marL="342900" indent="-342900">
              <a:buAutoNum type="arabicParenR"/>
            </a:pPr>
            <a:r>
              <a:rPr lang="en-US" dirty="0" smtClean="0"/>
              <a:t>If root amplitude &gt; cutoff, then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Create child paths and add back to the </a:t>
            </a:r>
            <a:r>
              <a:rPr lang="en-US" dirty="0" err="1" smtClean="0"/>
              <a:t>ToCalculate</a:t>
            </a:r>
            <a:r>
              <a:rPr lang="en-US" dirty="0" smtClean="0"/>
              <a:t> queue</a:t>
            </a:r>
          </a:p>
          <a:p>
            <a:pPr marL="342900" indent="-342900">
              <a:buAutoNum type="arabicParenR"/>
            </a:pPr>
            <a:r>
              <a:rPr lang="en-US" dirty="0" smtClean="0"/>
              <a:t>Add path to the Calculated queue</a:t>
            </a:r>
          </a:p>
          <a:p>
            <a:pPr marL="342900" indent="-342900">
              <a:buAutoNum type="arabicParenR"/>
            </a:pPr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29400" y="1447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IPhaseShiftFactory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13" idx="2"/>
            <a:endCxn id="43" idx="0"/>
          </p:cNvCxnSpPr>
          <p:nvPr/>
        </p:nvCxnSpPr>
        <p:spPr>
          <a:xfrm rot="16200000" flipH="1">
            <a:off x="6743700" y="457200"/>
            <a:ext cx="1524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8382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143000"/>
            <a:ext cx="3962400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Public Property Enabled(</a:t>
            </a:r>
            <a:r>
              <a:rPr lang="en-US" sz="1000" dirty="0" err="1" smtClean="0">
                <a:solidFill>
                  <a:schemeClr val="tx1"/>
                </a:solidFill>
              </a:rPr>
              <a:t>atomid</a:t>
            </a:r>
            <a:r>
              <a:rPr lang="en-US" sz="1000" dirty="0" smtClean="0">
                <a:solidFill>
                  <a:schemeClr val="tx1"/>
                </a:solidFill>
              </a:rPr>
              <a:t>) as </a:t>
            </a:r>
            <a:r>
              <a:rPr lang="en-US" sz="1000" dirty="0" smtClean="0">
                <a:solidFill>
                  <a:schemeClr val="tx1"/>
                </a:solidFill>
              </a:rPr>
              <a:t>Boolean</a:t>
            </a:r>
          </a:p>
          <a:p>
            <a:r>
              <a:rPr lang="en-US" sz="1000" dirty="0" err="1" smtClean="0">
                <a:solidFill>
                  <a:schemeClr val="tx1"/>
                </a:solidFill>
              </a:rPr>
              <a:t>Readonly</a:t>
            </a:r>
            <a:r>
              <a:rPr lang="en-US" sz="1000" dirty="0" smtClean="0">
                <a:solidFill>
                  <a:schemeClr val="tx1"/>
                </a:solidFill>
              </a:rPr>
              <a:t> Property Count() </a:t>
            </a:r>
            <a:r>
              <a:rPr lang="en-US" sz="1000" smtClean="0">
                <a:solidFill>
                  <a:schemeClr val="tx1"/>
                </a:solidFill>
              </a:rPr>
              <a:t>as Integer 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590800"/>
            <a:ext cx="39624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Add (element, position, configuration, enabled)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Remove ()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Replace ()</a:t>
            </a:r>
          </a:p>
          <a:p>
            <a:r>
              <a:rPr lang="en-US" sz="1000" dirty="0" err="1" smtClean="0">
                <a:solidFill>
                  <a:schemeClr val="tx1"/>
                </a:solidFill>
              </a:rPr>
              <a:t>GetMember</a:t>
            </a:r>
            <a:r>
              <a:rPr lang="en-US" sz="1000" dirty="0" smtClean="0">
                <a:solidFill>
                  <a:schemeClr val="tx1"/>
                </a:solidFill>
              </a:rPr>
              <a:t>() as </a:t>
            </a:r>
            <a:r>
              <a:rPr lang="en-US" sz="1000" dirty="0" err="1" smtClean="0">
                <a:solidFill>
                  <a:schemeClr val="tx1"/>
                </a:solidFill>
              </a:rPr>
              <a:t>ClusterAtom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SetMember</a:t>
            </a:r>
            <a:r>
              <a:rPr lang="en-US" sz="1000" dirty="0" smtClean="0">
                <a:solidFill>
                  <a:schemeClr val="tx1"/>
                </a:solidFill>
              </a:rPr>
              <a:t>(ID, </a:t>
            </a:r>
            <a:r>
              <a:rPr lang="en-US" sz="1000" dirty="0" err="1" smtClean="0">
                <a:solidFill>
                  <a:schemeClr val="tx1"/>
                </a:solidFill>
              </a:rPr>
              <a:t>ClusterAtom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GetPaths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endid</a:t>
            </a:r>
            <a:r>
              <a:rPr lang="en-US" sz="1000" dirty="0" smtClean="0">
                <a:solidFill>
                  <a:schemeClr val="tx1"/>
                </a:solidFill>
              </a:rPr>
              <a:t>, </a:t>
            </a:r>
            <a:r>
              <a:rPr lang="en-US" sz="1000" dirty="0" err="1" smtClean="0">
                <a:solidFill>
                  <a:schemeClr val="tx1"/>
                </a:solidFill>
              </a:rPr>
              <a:t>maxpathlength</a:t>
            </a:r>
            <a:r>
              <a:rPr lang="en-US" sz="1000" dirty="0" smtClean="0">
                <a:solidFill>
                  <a:schemeClr val="tx1"/>
                </a:solidFill>
              </a:rPr>
              <a:t>) as </a:t>
            </a:r>
            <a:r>
              <a:rPr lang="en-US" sz="1000" dirty="0" err="1" smtClean="0">
                <a:solidFill>
                  <a:schemeClr val="tx1"/>
                </a:solidFill>
              </a:rPr>
              <a:t>PathList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4343400"/>
            <a:ext cx="3962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New(</a:t>
            </a:r>
            <a:r>
              <a:rPr lang="en-US" sz="1000" dirty="0" err="1" smtClean="0">
                <a:solidFill>
                  <a:schemeClr val="tx1"/>
                </a:solidFill>
              </a:rPr>
              <a:t>clusterXML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4724400"/>
            <a:ext cx="3962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Implements </a:t>
            </a:r>
            <a:r>
              <a:rPr lang="en-US" sz="1000" dirty="0" err="1" smtClean="0">
                <a:solidFill>
                  <a:schemeClr val="tx1"/>
                </a:solidFill>
              </a:rPr>
              <a:t>ISerializable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6019800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Calculator can store </a:t>
            </a:r>
            <a:r>
              <a:rPr lang="en-US" sz="1200" dirty="0" err="1" smtClean="0"/>
              <a:t>Fmatrices</a:t>
            </a:r>
            <a:r>
              <a:rPr lang="en-US" sz="1200" dirty="0" smtClean="0"/>
              <a:t> by the “leg”; 1-3-2,  28-1-94, etc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867400" y="8382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ClusterSpeciesAnalyzer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77393" y="2282252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PhaseShiftCalculator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77393" y="12331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Computes species from cluster data.</a:t>
            </a:r>
          </a:p>
          <a:p>
            <a:r>
              <a:rPr lang="en-US" sz="1200" dirty="0" smtClean="0"/>
              <a:t>(? Necessary? 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7393" y="2667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Computes phase shifts and t-matrices for species.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470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75630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ClusterXML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&lt;cluster&gt;</a:t>
            </a:r>
          </a:p>
          <a:p>
            <a:r>
              <a:rPr lang="en-US" dirty="0"/>
              <a:t>	</a:t>
            </a:r>
            <a:r>
              <a:rPr lang="en-US" dirty="0" smtClean="0"/>
              <a:t>&lt;species&gt;</a:t>
            </a:r>
          </a:p>
          <a:p>
            <a:r>
              <a:rPr lang="en-US" dirty="0" smtClean="0"/>
              <a:t>		&lt;species id=1, Z=6, </a:t>
            </a:r>
            <a:r>
              <a:rPr lang="en-US" dirty="0" err="1" smtClean="0"/>
              <a:t>rmt</a:t>
            </a:r>
            <a:r>
              <a:rPr lang="en-US" dirty="0" smtClean="0"/>
              <a:t>=1.2, configuration=“1s2 2s2 2p2”&gt; </a:t>
            </a:r>
            <a:endParaRPr lang="en-US" dirty="0"/>
          </a:p>
          <a:p>
            <a:r>
              <a:rPr lang="en-US" dirty="0" smtClean="0"/>
              <a:t>		&lt;species id=2, Z=6, </a:t>
            </a:r>
            <a:r>
              <a:rPr lang="en-US" dirty="0" err="1" smtClean="0"/>
              <a:t>rmt</a:t>
            </a:r>
            <a:r>
              <a:rPr lang="en-US" dirty="0" smtClean="0"/>
              <a:t>=1.1&gt; </a:t>
            </a:r>
          </a:p>
          <a:p>
            <a:r>
              <a:rPr lang="en-US" dirty="0" smtClean="0"/>
              <a:t>	&lt;/species&gt;</a:t>
            </a:r>
          </a:p>
          <a:p>
            <a:r>
              <a:rPr lang="en-US" dirty="0"/>
              <a:t>	</a:t>
            </a:r>
            <a:r>
              <a:rPr lang="en-US" dirty="0" smtClean="0"/>
              <a:t>&lt;atoms&gt;</a:t>
            </a:r>
          </a:p>
          <a:p>
            <a:r>
              <a:rPr lang="en-US" dirty="0"/>
              <a:t>	</a:t>
            </a:r>
            <a:r>
              <a:rPr lang="en-US" dirty="0" smtClean="0"/>
              <a:t>	&lt;atom id=1, species=1, x=0.0, y=-1.0, z=-0.5, exclude=true&gt;</a:t>
            </a:r>
          </a:p>
          <a:p>
            <a:r>
              <a:rPr lang="en-US" dirty="0"/>
              <a:t>	</a:t>
            </a:r>
            <a:r>
              <a:rPr lang="en-US" dirty="0" smtClean="0"/>
              <a:t>&lt;/atoms&gt;</a:t>
            </a:r>
          </a:p>
          <a:p>
            <a:r>
              <a:rPr lang="en-US" dirty="0" smtClean="0"/>
              <a:t>&lt;/cluster&gt;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ClusterSpecies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Tmatrix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PhaseShift</a:t>
            </a:r>
            <a:r>
              <a:rPr lang="en-US" dirty="0" smtClean="0"/>
              <a:t>(l </a:t>
            </a:r>
            <a:r>
              <a:rPr lang="en-US" smtClean="0"/>
              <a:t>as integer)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838200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143000"/>
            <a:ext cx="2895600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Public Property Enabled(</a:t>
            </a:r>
            <a:r>
              <a:rPr lang="en-US" sz="1000" dirty="0" err="1" smtClean="0">
                <a:solidFill>
                  <a:schemeClr val="tx1"/>
                </a:solidFill>
              </a:rPr>
              <a:t>atomid</a:t>
            </a:r>
            <a:r>
              <a:rPr lang="en-US" sz="1000" dirty="0" smtClean="0">
                <a:solidFill>
                  <a:schemeClr val="tx1"/>
                </a:solidFill>
              </a:rPr>
              <a:t>) as Boolean 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7200" y="8382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ClusterAtom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00" y="1143000"/>
            <a:ext cx="33528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Public Property Position() as Vector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Public Property </a:t>
            </a:r>
            <a:r>
              <a:rPr lang="en-US" sz="1000" dirty="0" err="1" smtClean="0">
                <a:solidFill>
                  <a:schemeClr val="tx1"/>
                </a:solidFill>
              </a:rPr>
              <a:t>AtomicNumber</a:t>
            </a:r>
            <a:r>
              <a:rPr lang="en-US" sz="1000" dirty="0" smtClean="0">
                <a:solidFill>
                  <a:schemeClr val="tx1"/>
                </a:solidFill>
              </a:rPr>
              <a:t>() as Element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Public Property Configuration() as </a:t>
            </a:r>
            <a:r>
              <a:rPr lang="en-US" sz="1000" dirty="0" err="1" smtClean="0">
                <a:solidFill>
                  <a:schemeClr val="tx1"/>
                </a:solidFill>
              </a:rPr>
              <a:t>ElectronicConfiguration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Public Property Enabled() as Boolean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590800"/>
            <a:ext cx="28956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Add (element, position, configuration, enabled)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Remove ()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Replace ()</a:t>
            </a:r>
          </a:p>
          <a:p>
            <a:r>
              <a:rPr lang="en-US" sz="1000" dirty="0" err="1" smtClean="0">
                <a:solidFill>
                  <a:schemeClr val="tx1"/>
                </a:solidFill>
              </a:rPr>
              <a:t>GetMember</a:t>
            </a:r>
            <a:r>
              <a:rPr lang="en-US" sz="1000" dirty="0" smtClean="0">
                <a:solidFill>
                  <a:schemeClr val="tx1"/>
                </a:solidFill>
              </a:rPr>
              <a:t>() as </a:t>
            </a:r>
            <a:r>
              <a:rPr lang="en-US" sz="1000" dirty="0" err="1" smtClean="0">
                <a:solidFill>
                  <a:schemeClr val="tx1"/>
                </a:solidFill>
              </a:rPr>
              <a:t>ClusterAtom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SetMember</a:t>
            </a:r>
            <a:r>
              <a:rPr lang="en-US" sz="1000" dirty="0" smtClean="0">
                <a:solidFill>
                  <a:schemeClr val="tx1"/>
                </a:solidFill>
              </a:rPr>
              <a:t>(ID, </a:t>
            </a:r>
            <a:r>
              <a:rPr lang="en-US" sz="1000" dirty="0" err="1" smtClean="0">
                <a:solidFill>
                  <a:schemeClr val="tx1"/>
                </a:solidFill>
              </a:rPr>
              <a:t>ClusterAtom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GetPaths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endid</a:t>
            </a:r>
            <a:r>
              <a:rPr lang="en-US" sz="1000" dirty="0" smtClean="0">
                <a:solidFill>
                  <a:schemeClr val="tx1"/>
                </a:solidFill>
              </a:rPr>
              <a:t>, </a:t>
            </a:r>
            <a:r>
              <a:rPr lang="en-US" sz="1000" dirty="0" err="1" smtClean="0">
                <a:solidFill>
                  <a:schemeClr val="tx1"/>
                </a:solidFill>
              </a:rPr>
              <a:t>maxpathlength</a:t>
            </a:r>
            <a:r>
              <a:rPr lang="en-US" sz="1000" dirty="0" smtClean="0">
                <a:solidFill>
                  <a:schemeClr val="tx1"/>
                </a:solidFill>
              </a:rPr>
              <a:t>) as </a:t>
            </a:r>
            <a:r>
              <a:rPr lang="en-US" sz="1000" dirty="0" err="1" smtClean="0">
                <a:solidFill>
                  <a:schemeClr val="tx1"/>
                </a:solidFill>
              </a:rPr>
              <a:t>PathList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4343400"/>
            <a:ext cx="2895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New(</a:t>
            </a:r>
            <a:r>
              <a:rPr lang="en-US" sz="1000" dirty="0" err="1" smtClean="0">
                <a:solidFill>
                  <a:schemeClr val="tx1"/>
                </a:solidFill>
              </a:rPr>
              <a:t>clusterXML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4724400"/>
            <a:ext cx="2895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Implements </a:t>
            </a:r>
            <a:r>
              <a:rPr lang="en-US" sz="1000" dirty="0" err="1" smtClean="0">
                <a:solidFill>
                  <a:schemeClr val="tx1"/>
                </a:solidFill>
              </a:rPr>
              <a:t>ISerializable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7200" y="2133600"/>
            <a:ext cx="3352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+ New(Z as integer, position as Vector, configuration)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3276600" y="838200"/>
            <a:ext cx="381000" cy="228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3"/>
            <a:endCxn id="4" idx="1"/>
          </p:cNvCxnSpPr>
          <p:nvPr/>
        </p:nvCxnSpPr>
        <p:spPr>
          <a:xfrm>
            <a:off x="3657600" y="952500"/>
            <a:ext cx="609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0" y="3200400"/>
            <a:ext cx="5105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a cluster is just a list of </a:t>
            </a:r>
            <a:r>
              <a:rPr lang="en-US" sz="1200" dirty="0" err="1" smtClean="0"/>
              <a:t>ClusterAtoms</a:t>
            </a:r>
            <a:r>
              <a:rPr lang="en-US" sz="1200" dirty="0" smtClean="0"/>
              <a:t>, then does it make sense to implement as an in-memory </a:t>
            </a:r>
            <a:r>
              <a:rPr lang="en-US" sz="1200" dirty="0" err="1" smtClean="0"/>
              <a:t>DataTable</a:t>
            </a:r>
            <a:r>
              <a:rPr lang="en-US" sz="1200" dirty="0" smtClean="0"/>
              <a:t>?  </a:t>
            </a:r>
            <a:r>
              <a:rPr lang="en-US" sz="1200" dirty="0" err="1" smtClean="0"/>
              <a:t>DataTable</a:t>
            </a:r>
            <a:r>
              <a:rPr lang="en-US" sz="1200" dirty="0" smtClean="0"/>
              <a:t> is </a:t>
            </a:r>
            <a:r>
              <a:rPr lang="en-US" sz="1200" dirty="0" err="1" smtClean="0"/>
              <a:t>IXMLSerializable</a:t>
            </a:r>
            <a:r>
              <a:rPr lang="en-US" sz="1200" dirty="0" smtClean="0"/>
              <a:t> already…</a:t>
            </a:r>
          </a:p>
          <a:p>
            <a:endParaRPr lang="en-US" sz="1200" dirty="0" smtClean="0"/>
          </a:p>
          <a:p>
            <a:r>
              <a:rPr lang="en-US" sz="1200" dirty="0" smtClean="0"/>
              <a:t>? How long would it take to generate all paths &lt; </a:t>
            </a:r>
            <a:r>
              <a:rPr lang="en-US" sz="1200" dirty="0" err="1" smtClean="0"/>
              <a:t>pathcut</a:t>
            </a:r>
            <a:r>
              <a:rPr lang="en-US" sz="1200" dirty="0" smtClean="0"/>
              <a:t> for a 1K atom cluster?  If we’re talking seconds here, then there is no value in a threaded extender pattern.</a:t>
            </a:r>
          </a:p>
          <a:p>
            <a:endParaRPr lang="en-US" sz="1200" dirty="0" smtClean="0"/>
          </a:p>
          <a:p>
            <a:r>
              <a:rPr lang="en-US" sz="1200" dirty="0" smtClean="0"/>
              <a:t>All paths &lt; </a:t>
            </a:r>
            <a:r>
              <a:rPr lang="en-US" sz="1200" dirty="0" err="1" smtClean="0"/>
              <a:t>pathcut</a:t>
            </a:r>
            <a:r>
              <a:rPr lang="en-US" sz="1200" dirty="0" smtClean="0"/>
              <a:t> are going to be included anyway, so why not do it all at once? Answer – because extender allows me to re-use </a:t>
            </a:r>
            <a:r>
              <a:rPr lang="en-US" sz="1200" dirty="0" err="1" smtClean="0"/>
              <a:t>precalculated</a:t>
            </a:r>
            <a:r>
              <a:rPr lang="en-US" sz="1200" dirty="0" smtClean="0"/>
              <a:t> amplitudes for parent paths.</a:t>
            </a:r>
          </a:p>
          <a:p>
            <a:endParaRPr lang="en-US" sz="1200" dirty="0" smtClean="0"/>
          </a:p>
          <a:p>
            <a:r>
              <a:rPr lang="en-US" sz="1200" dirty="0" smtClean="0"/>
              <a:t>Can get around this by adding a “parent” reference to child paths.</a:t>
            </a:r>
          </a:p>
          <a:p>
            <a:endParaRPr lang="en-US" sz="1200" dirty="0" smtClean="0"/>
          </a:p>
          <a:p>
            <a:r>
              <a:rPr lang="en-US" sz="1200" dirty="0" smtClean="0"/>
              <a:t>Maybe does make sense to treat paths as a tree…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6019800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Calculator can store </a:t>
            </a:r>
            <a:r>
              <a:rPr lang="en-US" sz="1200" dirty="0" err="1" smtClean="0"/>
              <a:t>Fmatrices</a:t>
            </a:r>
            <a:r>
              <a:rPr lang="en-US" sz="1200" dirty="0" smtClean="0"/>
              <a:t> by the “leg”; 1-3-2,  28-1-94, etc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8200" y="2057400"/>
            <a:ext cx="3962400" cy="2057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52600" y="99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76800" y="9906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IMuffinTinFactory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3"/>
            <a:endCxn id="3" idx="1"/>
          </p:cNvCxnSpPr>
          <p:nvPr/>
        </p:nvCxnSpPr>
        <p:spPr>
          <a:xfrm>
            <a:off x="3124200" y="1143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668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MSPathBuilder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2362200"/>
            <a:ext cx="990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ToCalculate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2362200"/>
            <a:ext cx="990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ToExtend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84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MSPathCalculator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3000" y="3962400"/>
            <a:ext cx="990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Calculated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6800" y="1295400"/>
            <a:ext cx="2209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Calculates free atoms, muffin-tins, and phase shifts for cluster atoms.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47244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" y="5029200"/>
            <a:ext cx="2209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+ </a:t>
            </a:r>
            <a:r>
              <a:rPr lang="en-US" sz="1000" dirty="0" err="1" smtClean="0">
                <a:solidFill>
                  <a:schemeClr val="tx1"/>
                </a:solidFill>
              </a:rPr>
              <a:t>ParentPath</a:t>
            </a:r>
            <a:r>
              <a:rPr lang="en-US" sz="1000" dirty="0" smtClean="0">
                <a:solidFill>
                  <a:schemeClr val="tx1"/>
                </a:solidFill>
              </a:rPr>
              <a:t>() as </a:t>
            </a:r>
            <a:r>
              <a:rPr lang="en-US" sz="1000" dirty="0" err="1" smtClean="0">
                <a:solidFill>
                  <a:schemeClr val="tx1"/>
                </a:solidFill>
              </a:rPr>
              <a:t>MSPath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+ </a:t>
            </a:r>
            <a:r>
              <a:rPr lang="en-US" sz="1000" smtClean="0">
                <a:solidFill>
                  <a:schemeClr val="tx1"/>
                </a:solidFill>
              </a:rPr>
              <a:t>ParentIs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3200" y="3886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MSPathCache</a:t>
            </a:r>
            <a:endParaRPr lang="en-US" dirty="0"/>
          </a:p>
        </p:txBody>
      </p:sp>
      <p:cxnSp>
        <p:nvCxnSpPr>
          <p:cNvPr id="18" name="Straight Connector 17"/>
          <p:cNvCxnSpPr>
            <a:stCxn id="10" idx="2"/>
            <a:endCxn id="16" idx="0"/>
          </p:cNvCxnSpPr>
          <p:nvPr/>
        </p:nvCxnSpPr>
        <p:spPr>
          <a:xfrm rot="16200000" flipH="1">
            <a:off x="7086600" y="3314700"/>
            <a:ext cx="838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of a mind to keep this simple, for now, and do the following:</a:t>
            </a:r>
          </a:p>
          <a:p>
            <a:pPr lvl="1"/>
            <a:r>
              <a:rPr lang="en-US" dirty="0" smtClean="0"/>
              <a:t>Calculate all paths &lt; </a:t>
            </a:r>
            <a:r>
              <a:rPr lang="en-US" dirty="0" err="1" smtClean="0"/>
              <a:t>pathcut</a:t>
            </a:r>
            <a:r>
              <a:rPr lang="en-US" dirty="0" smtClean="0"/>
              <a:t> and place on the queue</a:t>
            </a:r>
          </a:p>
          <a:p>
            <a:pPr lvl="1"/>
            <a:r>
              <a:rPr lang="en-US" dirty="0" smtClean="0"/>
              <a:t>Have multithreaded workers work the queue and calculate amplitudes, perhaps caching values as we go.</a:t>
            </a:r>
          </a:p>
          <a:p>
            <a:pPr lvl="1"/>
            <a:r>
              <a:rPr lang="en-US" dirty="0" smtClean="0"/>
              <a:t>Major question – how to cache matrices in a thread-safe way?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99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76800" y="9906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IMuffinTinFactory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3"/>
            <a:endCxn id="3" idx="1"/>
          </p:cNvCxnSpPr>
          <p:nvPr/>
        </p:nvCxnSpPr>
        <p:spPr>
          <a:xfrm>
            <a:off x="3124200" y="1143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05200" y="2362200"/>
            <a:ext cx="990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ToCalculate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0" y="28194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MSPathCalculator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05200" y="4038600"/>
            <a:ext cx="990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Calculated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6800" y="1295400"/>
            <a:ext cx="2209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Calculates free atoms, muffin-tins, and phase shifts for cluster atoms.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47244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" y="5029200"/>
            <a:ext cx="2209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+ </a:t>
            </a:r>
            <a:r>
              <a:rPr lang="en-US" sz="1000" dirty="0" err="1" smtClean="0">
                <a:solidFill>
                  <a:schemeClr val="tx1"/>
                </a:solidFill>
              </a:rPr>
              <a:t>ParentPath</a:t>
            </a:r>
            <a:r>
              <a:rPr lang="en-US" sz="1000" dirty="0" smtClean="0">
                <a:solidFill>
                  <a:schemeClr val="tx1"/>
                </a:solidFill>
              </a:rPr>
              <a:t>() as </a:t>
            </a:r>
            <a:r>
              <a:rPr lang="en-US" sz="1000" dirty="0" err="1" smtClean="0">
                <a:solidFill>
                  <a:schemeClr val="tx1"/>
                </a:solidFill>
              </a:rPr>
              <a:t>MSPath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+ </a:t>
            </a:r>
            <a:r>
              <a:rPr lang="en-US" sz="1000" smtClean="0">
                <a:solidFill>
                  <a:schemeClr val="tx1"/>
                </a:solidFill>
              </a:rPr>
              <a:t>ParentIs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81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MSPathCache</a:t>
            </a:r>
            <a:endParaRPr lang="en-US" dirty="0"/>
          </a:p>
        </p:txBody>
      </p:sp>
      <p:cxnSp>
        <p:nvCxnSpPr>
          <p:cNvPr id="18" name="Straight Connector 17"/>
          <p:cNvCxnSpPr>
            <a:stCxn id="10" idx="3"/>
            <a:endCxn id="16" idx="0"/>
          </p:cNvCxnSpPr>
          <p:nvPr/>
        </p:nvCxnSpPr>
        <p:spPr>
          <a:xfrm>
            <a:off x="7543800" y="2971800"/>
            <a:ext cx="3429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2" idx="2"/>
            <a:endCxn id="8" idx="1"/>
          </p:cNvCxnSpPr>
          <p:nvPr/>
        </p:nvCxnSpPr>
        <p:spPr>
          <a:xfrm rot="16200000" flipH="1">
            <a:off x="2133600" y="1600200"/>
            <a:ext cx="1676400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3"/>
            <a:endCxn id="10" idx="1"/>
          </p:cNvCxnSpPr>
          <p:nvPr/>
        </p:nvCxnSpPr>
        <p:spPr>
          <a:xfrm>
            <a:off x="4495800" y="2971800"/>
            <a:ext cx="838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0" idx="2"/>
            <a:endCxn id="11" idx="3"/>
          </p:cNvCxnSpPr>
          <p:nvPr/>
        </p:nvCxnSpPr>
        <p:spPr>
          <a:xfrm rot="5400000">
            <a:off x="4705350" y="2914650"/>
            <a:ext cx="1524000" cy="1943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possibilities:</a:t>
            </a:r>
          </a:p>
          <a:p>
            <a:pPr lvl="1"/>
            <a:r>
              <a:rPr lang="en-US" dirty="0" smtClean="0"/>
              <a:t>Store truncated path amplitude with parent path object, add needed matrices to form new amplitude</a:t>
            </a:r>
          </a:p>
          <a:p>
            <a:pPr lvl="2"/>
            <a:r>
              <a:rPr lang="en-US" dirty="0" smtClean="0"/>
              <a:t>Requires extension pattern for paths to ensure parent amplitude is already calculated before child is.</a:t>
            </a:r>
          </a:p>
          <a:p>
            <a:pPr lvl="2"/>
            <a:r>
              <a:rPr lang="en-US" dirty="0" smtClean="0"/>
              <a:t>Improve performance by caching matrices (optional)</a:t>
            </a:r>
          </a:p>
          <a:p>
            <a:pPr lvl="1"/>
            <a:r>
              <a:rPr lang="en-US" dirty="0" smtClean="0"/>
              <a:t>Recalculate entire amplitude from scratch</a:t>
            </a:r>
          </a:p>
          <a:p>
            <a:pPr lvl="2"/>
            <a:r>
              <a:rPr lang="en-US" dirty="0" smtClean="0"/>
              <a:t>Does not require that parents be calculated prior to children</a:t>
            </a:r>
          </a:p>
          <a:p>
            <a:pPr lvl="2"/>
            <a:r>
              <a:rPr lang="en-US" dirty="0" smtClean="0"/>
              <a:t>Can improve performance by caching matrices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219200" y="2514600"/>
            <a:ext cx="64008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66800" y="99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76800" y="9906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IMuffinTinFactory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3"/>
            <a:endCxn id="3" idx="1"/>
          </p:cNvCxnSpPr>
          <p:nvPr/>
        </p:nvCxnSpPr>
        <p:spPr>
          <a:xfrm>
            <a:off x="2438400" y="11430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00200" y="49530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MSPathBuilder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2819400"/>
            <a:ext cx="990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ToCalculate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0" y="2819400"/>
            <a:ext cx="990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ToExtend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0" y="49530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MSPathCalculator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0200" y="2819400"/>
            <a:ext cx="990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Calculated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6800" y="1295400"/>
            <a:ext cx="2209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Calculates free atoms, muffin-tins, and phase shifts for cluster atoms.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9400" y="21336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RAMatrixFactory</a:t>
            </a:r>
            <a:endParaRPr lang="en-US" dirty="0"/>
          </a:p>
        </p:txBody>
      </p:sp>
      <p:cxnSp>
        <p:nvCxnSpPr>
          <p:cNvPr id="23" name="Straight Connector 22"/>
          <p:cNvCxnSpPr>
            <a:stCxn id="3" idx="3"/>
            <a:endCxn id="19" idx="0"/>
          </p:cNvCxnSpPr>
          <p:nvPr/>
        </p:nvCxnSpPr>
        <p:spPr>
          <a:xfrm>
            <a:off x="7086600" y="1143000"/>
            <a:ext cx="6477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7" idx="0"/>
          </p:cNvCxnSpPr>
          <p:nvPr/>
        </p:nvCxnSpPr>
        <p:spPr>
          <a:xfrm rot="5400000">
            <a:off x="2286000" y="44577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0"/>
            <a:endCxn id="8" idx="2"/>
          </p:cNvCxnSpPr>
          <p:nvPr/>
        </p:nvCxnSpPr>
        <p:spPr>
          <a:xfrm rot="5400000" flipH="1" flipV="1">
            <a:off x="3086100" y="3657600"/>
            <a:ext cx="914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7" idx="0"/>
            <a:endCxn id="2" idx="2"/>
          </p:cNvCxnSpPr>
          <p:nvPr/>
        </p:nvCxnSpPr>
        <p:spPr>
          <a:xfrm rot="16200000" flipV="1">
            <a:off x="400050" y="2647950"/>
            <a:ext cx="3657600" cy="952500"/>
          </a:xfrm>
          <a:prstGeom prst="curvedConnector3">
            <a:avLst>
              <a:gd name="adj1" fmla="val 11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  <a:endCxn id="10" idx="0"/>
          </p:cNvCxnSpPr>
          <p:nvPr/>
        </p:nvCxnSpPr>
        <p:spPr>
          <a:xfrm rot="16200000" flipH="1">
            <a:off x="4648200" y="3771900"/>
            <a:ext cx="914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0"/>
            <a:endCxn id="11" idx="2"/>
          </p:cNvCxnSpPr>
          <p:nvPr/>
        </p:nvCxnSpPr>
        <p:spPr>
          <a:xfrm rot="5400000" flipH="1" flipV="1">
            <a:off x="5410200" y="44577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0"/>
            <a:endCxn id="9" idx="2"/>
          </p:cNvCxnSpPr>
          <p:nvPr/>
        </p:nvCxnSpPr>
        <p:spPr>
          <a:xfrm rot="16200000" flipV="1">
            <a:off x="3848100" y="2971800"/>
            <a:ext cx="914400" cy="304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9" idx="2"/>
          </p:cNvCxnSpPr>
          <p:nvPr/>
        </p:nvCxnSpPr>
        <p:spPr>
          <a:xfrm flipV="1">
            <a:off x="6934200" y="2438400"/>
            <a:ext cx="8001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9601" y="6019800"/>
            <a:ext cx="723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Create a shared method that takes a path as an argument and invoke that method on separate threads</a:t>
            </a:r>
          </a:p>
          <a:p>
            <a:r>
              <a:rPr lang="en-US" sz="1100" dirty="0" smtClean="0"/>
              <a:t>Note that .NET queues are not intrinsically thread-safe!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option:</a:t>
            </a:r>
          </a:p>
          <a:p>
            <a:pPr marL="342900" indent="-342900">
              <a:buAutoNum type="arabicParenR"/>
            </a:pPr>
            <a:r>
              <a:rPr lang="en-US" dirty="0" smtClean="0"/>
              <a:t>Completely fill a tree with parent/child paths</a:t>
            </a:r>
          </a:p>
          <a:p>
            <a:pPr marL="342900" indent="-342900">
              <a:buAutoNum type="arabicParenR"/>
            </a:pPr>
            <a:r>
              <a:rPr lang="en-US" dirty="0" smtClean="0"/>
              <a:t>Set up a loop that 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Sigh… HTF do I set this up in a thread-safe manner, ensuring that parents are calculated first?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Argh</a:t>
            </a:r>
            <a:r>
              <a:rPr lang="en-US" dirty="0" smtClean="0"/>
              <a:t>.  I’m starting to think that single-threaded is the fastest way to go here.  Lots of issues with the MT.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959</Words>
  <Application>Microsoft Office PowerPoint</Application>
  <PresentationFormat>On-screen Show (4:3)</PresentationFormat>
  <Paragraphs>218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u9s</dc:creator>
  <cp:lastModifiedBy>Matt Sieger</cp:lastModifiedBy>
  <cp:revision>89</cp:revision>
  <dcterms:created xsi:type="dcterms:W3CDTF">2010-05-07T16:02:32Z</dcterms:created>
  <dcterms:modified xsi:type="dcterms:W3CDTF">2010-10-12T20:49:22Z</dcterms:modified>
</cp:coreProperties>
</file>