
<file path=[Content_Types].xml><?xml version="1.0" encoding="utf-8"?>
<Types xmlns="http://schemas.openxmlformats.org/package/2006/content-types">
  <Override PartName="/docProps/core.xml" ContentType="application/vnd.openxmlformats-package.core-properties+xml"/>
  <Default Extension="rels" ContentType="application/vnd.openxmlformats-package.relationships+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1.xml" ContentType="application/vnd.openxmlformats-officedocument.presentationml.slideLayout+xml"/>
  <Default Extension="png" ContentType="image/png"/>
  <Override PartName="/ppt/slideLayouts/slideLayout11.xml" ContentType="application/vnd.openxmlformats-officedocument.presentationml.slideLayout+xml"/>
  <Override PartName="/ppt/slideLayouts/slideLayout3.xml" ContentType="application/vnd.openxmlformats-officedocument.presentationml.slideLayout+xml"/>
  <Default Extension="xml" ContentType="application/xml"/>
  <Override PartName="/docProps/app.xml" ContentType="application/vnd.openxmlformats-officedocument.extended-properties+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viewProps.xml" ContentType="application/vnd.openxmlformats-officedocument.presentationml.viewProps+xml"/>
  <Override PartName="/ppt/slideLayouts/slideLayout7.xml" ContentType="application/vnd.openxmlformats-officedocument.presentationml.slideLayout+xml"/>
  <Default Extension="pdf" ContentType="application/pdf"/>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2.xml" ContentType="application/vnd.openxmlformats-officedocument.presentationml.slideLayout+xml"/>
  <Default Extension="bin" ContentType="application/vnd.openxmlformats-officedocument.presentationml.printerSettings"/>
  <Override PartName="/ppt/slides/slide1.xml" ContentType="application/vnd.openxmlformats-officedocument.presentationml.slide+xml"/>
  <Default Extension="jpeg" ContentType="image/jpeg"/>
  <Override PartName="/ppt/slideLayouts/slideLayout4.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sldIdLst>
    <p:sldId id="256" r:id="rId2"/>
  </p:sldIdLst>
  <p:sldSz cx="32918400" cy="32918400"/>
  <p:notesSz cx="6858000" cy="9144000"/>
  <p:defaultTextStyle>
    <a:defPPr>
      <a:defRPr lang="en-US"/>
    </a:defPPr>
    <a:lvl1pPr marL="0" algn="l" defTabSz="1881012" rtl="0" eaLnBrk="1" latinLnBrk="0" hangingPunct="1">
      <a:defRPr sz="7400" kern="1200">
        <a:solidFill>
          <a:schemeClr val="tx1"/>
        </a:solidFill>
        <a:latin typeface="+mn-lt"/>
        <a:ea typeface="+mn-ea"/>
        <a:cs typeface="+mn-cs"/>
      </a:defRPr>
    </a:lvl1pPr>
    <a:lvl2pPr marL="1881012" algn="l" defTabSz="1881012" rtl="0" eaLnBrk="1" latinLnBrk="0" hangingPunct="1">
      <a:defRPr sz="7400" kern="1200">
        <a:solidFill>
          <a:schemeClr val="tx1"/>
        </a:solidFill>
        <a:latin typeface="+mn-lt"/>
        <a:ea typeface="+mn-ea"/>
        <a:cs typeface="+mn-cs"/>
      </a:defRPr>
    </a:lvl2pPr>
    <a:lvl3pPr marL="3762024" algn="l" defTabSz="1881012" rtl="0" eaLnBrk="1" latinLnBrk="0" hangingPunct="1">
      <a:defRPr sz="7400" kern="1200">
        <a:solidFill>
          <a:schemeClr val="tx1"/>
        </a:solidFill>
        <a:latin typeface="+mn-lt"/>
        <a:ea typeface="+mn-ea"/>
        <a:cs typeface="+mn-cs"/>
      </a:defRPr>
    </a:lvl3pPr>
    <a:lvl4pPr marL="5643037" algn="l" defTabSz="1881012" rtl="0" eaLnBrk="1" latinLnBrk="0" hangingPunct="1">
      <a:defRPr sz="7400" kern="1200">
        <a:solidFill>
          <a:schemeClr val="tx1"/>
        </a:solidFill>
        <a:latin typeface="+mn-lt"/>
        <a:ea typeface="+mn-ea"/>
        <a:cs typeface="+mn-cs"/>
      </a:defRPr>
    </a:lvl4pPr>
    <a:lvl5pPr marL="7524049" algn="l" defTabSz="1881012" rtl="0" eaLnBrk="1" latinLnBrk="0" hangingPunct="1">
      <a:defRPr sz="7400" kern="1200">
        <a:solidFill>
          <a:schemeClr val="tx1"/>
        </a:solidFill>
        <a:latin typeface="+mn-lt"/>
        <a:ea typeface="+mn-ea"/>
        <a:cs typeface="+mn-cs"/>
      </a:defRPr>
    </a:lvl5pPr>
    <a:lvl6pPr marL="9405061" algn="l" defTabSz="1881012" rtl="0" eaLnBrk="1" latinLnBrk="0" hangingPunct="1">
      <a:defRPr sz="7400" kern="1200">
        <a:solidFill>
          <a:schemeClr val="tx1"/>
        </a:solidFill>
        <a:latin typeface="+mn-lt"/>
        <a:ea typeface="+mn-ea"/>
        <a:cs typeface="+mn-cs"/>
      </a:defRPr>
    </a:lvl6pPr>
    <a:lvl7pPr marL="11286073" algn="l" defTabSz="1881012" rtl="0" eaLnBrk="1" latinLnBrk="0" hangingPunct="1">
      <a:defRPr sz="7400" kern="1200">
        <a:solidFill>
          <a:schemeClr val="tx1"/>
        </a:solidFill>
        <a:latin typeface="+mn-lt"/>
        <a:ea typeface="+mn-ea"/>
        <a:cs typeface="+mn-cs"/>
      </a:defRPr>
    </a:lvl7pPr>
    <a:lvl8pPr marL="13167086" algn="l" defTabSz="1881012" rtl="0" eaLnBrk="1" latinLnBrk="0" hangingPunct="1">
      <a:defRPr sz="7400" kern="1200">
        <a:solidFill>
          <a:schemeClr val="tx1"/>
        </a:solidFill>
        <a:latin typeface="+mn-lt"/>
        <a:ea typeface="+mn-ea"/>
        <a:cs typeface="+mn-cs"/>
      </a:defRPr>
    </a:lvl8pPr>
    <a:lvl9pPr marL="15048098" algn="l" defTabSz="1881012" rtl="0" eaLnBrk="1" latinLnBrk="0" hangingPunct="1">
      <a:defRPr sz="7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FF49FF"/>
    <a:srgbClr val="F7A900"/>
    <a:srgbClr val="B9E914"/>
    <a:srgbClr val="FE003F"/>
    <a:srgbClr val="FE4802"/>
    <a:srgbClr val="D7BE62"/>
    <a:srgbClr val="1BA28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snapVertSplitter="1" vertBarState="minimized" horzBarState="maximized">
    <p:restoredLeft sz="15620"/>
    <p:restoredTop sz="94660"/>
  </p:normalViewPr>
  <p:slideViewPr>
    <p:cSldViewPr snapToGrid="0" snapToObjects="1">
      <p:cViewPr>
        <p:scale>
          <a:sx n="20" d="100"/>
          <a:sy n="20" d="100"/>
        </p:scale>
        <p:origin x="-2944" y="-368"/>
      </p:cViewPr>
      <p:guideLst>
        <p:guide orient="horz" pos="10368"/>
        <p:guide pos="10368"/>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10226042"/>
            <a:ext cx="2798064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4937760" y="18653760"/>
            <a:ext cx="23042880" cy="8412480"/>
          </a:xfrm>
        </p:spPr>
        <p:txBody>
          <a:bodyPr/>
          <a:lstStyle>
            <a:lvl1pPr marL="0" indent="0" algn="ctr">
              <a:buNone/>
              <a:defRPr>
                <a:solidFill>
                  <a:schemeClr val="tx1">
                    <a:tint val="75000"/>
                  </a:schemeClr>
                </a:solidFill>
              </a:defRPr>
            </a:lvl1pPr>
            <a:lvl2pPr marL="1881012" indent="0" algn="ctr">
              <a:buNone/>
              <a:defRPr>
                <a:solidFill>
                  <a:schemeClr val="tx1">
                    <a:tint val="75000"/>
                  </a:schemeClr>
                </a:solidFill>
              </a:defRPr>
            </a:lvl2pPr>
            <a:lvl3pPr marL="3762024" indent="0" algn="ctr">
              <a:buNone/>
              <a:defRPr>
                <a:solidFill>
                  <a:schemeClr val="tx1">
                    <a:tint val="75000"/>
                  </a:schemeClr>
                </a:solidFill>
              </a:defRPr>
            </a:lvl3pPr>
            <a:lvl4pPr marL="5643037" indent="0" algn="ctr">
              <a:buNone/>
              <a:defRPr>
                <a:solidFill>
                  <a:schemeClr val="tx1">
                    <a:tint val="75000"/>
                  </a:schemeClr>
                </a:solidFill>
              </a:defRPr>
            </a:lvl4pPr>
            <a:lvl5pPr marL="7524049" indent="0" algn="ctr">
              <a:buNone/>
              <a:defRPr>
                <a:solidFill>
                  <a:schemeClr val="tx1">
                    <a:tint val="75000"/>
                  </a:schemeClr>
                </a:solidFill>
              </a:defRPr>
            </a:lvl5pPr>
            <a:lvl6pPr marL="9405061" indent="0" algn="ctr">
              <a:buNone/>
              <a:defRPr>
                <a:solidFill>
                  <a:schemeClr val="tx1">
                    <a:tint val="75000"/>
                  </a:schemeClr>
                </a:solidFill>
              </a:defRPr>
            </a:lvl6pPr>
            <a:lvl7pPr marL="11286073" indent="0" algn="ctr">
              <a:buNone/>
              <a:defRPr>
                <a:solidFill>
                  <a:schemeClr val="tx1">
                    <a:tint val="75000"/>
                  </a:schemeClr>
                </a:solidFill>
              </a:defRPr>
            </a:lvl7pPr>
            <a:lvl8pPr marL="13167086" indent="0" algn="ctr">
              <a:buNone/>
              <a:defRPr>
                <a:solidFill>
                  <a:schemeClr val="tx1">
                    <a:tint val="75000"/>
                  </a:schemeClr>
                </a:solidFill>
              </a:defRPr>
            </a:lvl8pPr>
            <a:lvl9pPr marL="15048098"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3440322-3C85-3943-8F30-82686B6FA208}" type="datetimeFigureOut">
              <a:rPr lang="en-US" smtClean="0"/>
              <a:pPr/>
              <a:t>2/27/13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D0A114-DC0A-6B4F-8286-A6A374DF866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440322-3C85-3943-8F30-82686B6FA208}" type="datetimeFigureOut">
              <a:rPr lang="en-US" smtClean="0"/>
              <a:pPr/>
              <a:t>2/27/13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D0A114-DC0A-6B4F-8286-A6A374DF866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5919310" y="6324600"/>
            <a:ext cx="26660477" cy="1348206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926459" y="6324600"/>
            <a:ext cx="79444213" cy="1348206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440322-3C85-3943-8F30-82686B6FA208}" type="datetimeFigureOut">
              <a:rPr lang="en-US" smtClean="0"/>
              <a:pPr/>
              <a:t>2/27/13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D0A114-DC0A-6B4F-8286-A6A374DF866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440322-3C85-3943-8F30-82686B6FA208}" type="datetimeFigureOut">
              <a:rPr lang="en-US" smtClean="0"/>
              <a:pPr/>
              <a:t>2/27/13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D0A114-DC0A-6B4F-8286-A6A374DF866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7" y="21153122"/>
            <a:ext cx="27980640" cy="6537960"/>
          </a:xfrm>
        </p:spPr>
        <p:txBody>
          <a:bodyPr anchor="t"/>
          <a:lstStyle>
            <a:lvl1pPr algn="l">
              <a:defRPr sz="16500" b="1" cap="all"/>
            </a:lvl1pPr>
          </a:lstStyle>
          <a:p>
            <a:r>
              <a:rPr lang="en-US" smtClean="0"/>
              <a:t>Click to edit Master title style</a:t>
            </a:r>
            <a:endParaRPr lang="en-US"/>
          </a:p>
        </p:txBody>
      </p:sp>
      <p:sp>
        <p:nvSpPr>
          <p:cNvPr id="3" name="Text Placeholder 2"/>
          <p:cNvSpPr>
            <a:spLocks noGrp="1"/>
          </p:cNvSpPr>
          <p:nvPr>
            <p:ph type="body" idx="1"/>
          </p:nvPr>
        </p:nvSpPr>
        <p:spPr>
          <a:xfrm>
            <a:off x="2600327" y="13952225"/>
            <a:ext cx="27980640" cy="7200898"/>
          </a:xfrm>
        </p:spPr>
        <p:txBody>
          <a:bodyPr anchor="b"/>
          <a:lstStyle>
            <a:lvl1pPr marL="0" indent="0">
              <a:buNone/>
              <a:defRPr sz="8200">
                <a:solidFill>
                  <a:schemeClr val="tx1">
                    <a:tint val="75000"/>
                  </a:schemeClr>
                </a:solidFill>
              </a:defRPr>
            </a:lvl1pPr>
            <a:lvl2pPr marL="1881012" indent="0">
              <a:buNone/>
              <a:defRPr sz="7400">
                <a:solidFill>
                  <a:schemeClr val="tx1">
                    <a:tint val="75000"/>
                  </a:schemeClr>
                </a:solidFill>
              </a:defRPr>
            </a:lvl2pPr>
            <a:lvl3pPr marL="3762024" indent="0">
              <a:buNone/>
              <a:defRPr sz="6600">
                <a:solidFill>
                  <a:schemeClr val="tx1">
                    <a:tint val="75000"/>
                  </a:schemeClr>
                </a:solidFill>
              </a:defRPr>
            </a:lvl3pPr>
            <a:lvl4pPr marL="5643037" indent="0">
              <a:buNone/>
              <a:defRPr sz="5800">
                <a:solidFill>
                  <a:schemeClr val="tx1">
                    <a:tint val="75000"/>
                  </a:schemeClr>
                </a:solidFill>
              </a:defRPr>
            </a:lvl4pPr>
            <a:lvl5pPr marL="7524049" indent="0">
              <a:buNone/>
              <a:defRPr sz="5800">
                <a:solidFill>
                  <a:schemeClr val="tx1">
                    <a:tint val="75000"/>
                  </a:schemeClr>
                </a:solidFill>
              </a:defRPr>
            </a:lvl5pPr>
            <a:lvl6pPr marL="9405061" indent="0">
              <a:buNone/>
              <a:defRPr sz="5800">
                <a:solidFill>
                  <a:schemeClr val="tx1">
                    <a:tint val="75000"/>
                  </a:schemeClr>
                </a:solidFill>
              </a:defRPr>
            </a:lvl6pPr>
            <a:lvl7pPr marL="11286073" indent="0">
              <a:buNone/>
              <a:defRPr sz="5800">
                <a:solidFill>
                  <a:schemeClr val="tx1">
                    <a:tint val="75000"/>
                  </a:schemeClr>
                </a:solidFill>
              </a:defRPr>
            </a:lvl7pPr>
            <a:lvl8pPr marL="13167086" indent="0">
              <a:buNone/>
              <a:defRPr sz="5800">
                <a:solidFill>
                  <a:schemeClr val="tx1">
                    <a:tint val="75000"/>
                  </a:schemeClr>
                </a:solidFill>
              </a:defRPr>
            </a:lvl8pPr>
            <a:lvl9pPr marL="15048098" indent="0">
              <a:buNone/>
              <a:defRPr sz="5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3440322-3C85-3943-8F30-82686B6FA208}" type="datetimeFigureOut">
              <a:rPr lang="en-US" smtClean="0"/>
              <a:pPr/>
              <a:t>2/27/13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D0A114-DC0A-6B4F-8286-A6A374DF866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926457" y="36865560"/>
            <a:ext cx="53052343" cy="104279702"/>
          </a:xfrm>
        </p:spPr>
        <p:txBody>
          <a:bodyPr/>
          <a:lstStyle>
            <a:lvl1pPr>
              <a:defRPr sz="11500"/>
            </a:lvl1pPr>
            <a:lvl2pPr>
              <a:defRPr sz="9900"/>
            </a:lvl2pPr>
            <a:lvl3pPr>
              <a:defRPr sz="8200"/>
            </a:lvl3pPr>
            <a:lvl4pPr>
              <a:defRPr sz="7400"/>
            </a:lvl4pPr>
            <a:lvl5pPr>
              <a:defRPr sz="7400"/>
            </a:lvl5pPr>
            <a:lvl6pPr>
              <a:defRPr sz="7400"/>
            </a:lvl6pPr>
            <a:lvl7pPr>
              <a:defRPr sz="7400"/>
            </a:lvl7pPr>
            <a:lvl8pPr>
              <a:defRPr sz="7400"/>
            </a:lvl8pPr>
            <a:lvl9pPr>
              <a:defRPr sz="7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9527442" y="36865560"/>
            <a:ext cx="53052347" cy="104279702"/>
          </a:xfrm>
        </p:spPr>
        <p:txBody>
          <a:bodyPr/>
          <a:lstStyle>
            <a:lvl1pPr>
              <a:defRPr sz="11500"/>
            </a:lvl1pPr>
            <a:lvl2pPr>
              <a:defRPr sz="9900"/>
            </a:lvl2pPr>
            <a:lvl3pPr>
              <a:defRPr sz="8200"/>
            </a:lvl3pPr>
            <a:lvl4pPr>
              <a:defRPr sz="7400"/>
            </a:lvl4pPr>
            <a:lvl5pPr>
              <a:defRPr sz="7400"/>
            </a:lvl5pPr>
            <a:lvl6pPr>
              <a:defRPr sz="7400"/>
            </a:lvl6pPr>
            <a:lvl7pPr>
              <a:defRPr sz="7400"/>
            </a:lvl7pPr>
            <a:lvl8pPr>
              <a:defRPr sz="7400"/>
            </a:lvl8pPr>
            <a:lvl9pPr>
              <a:defRPr sz="7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3440322-3C85-3943-8F30-82686B6FA208}" type="datetimeFigureOut">
              <a:rPr lang="en-US" smtClean="0"/>
              <a:pPr/>
              <a:t>2/27/13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D0A114-DC0A-6B4F-8286-A6A374DF866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920" y="1318262"/>
            <a:ext cx="2962656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45920" y="7368542"/>
            <a:ext cx="14544677" cy="3070858"/>
          </a:xfrm>
        </p:spPr>
        <p:txBody>
          <a:bodyPr anchor="b"/>
          <a:lstStyle>
            <a:lvl1pPr marL="0" indent="0">
              <a:buNone/>
              <a:defRPr sz="9900" b="1"/>
            </a:lvl1pPr>
            <a:lvl2pPr marL="1881012" indent="0">
              <a:buNone/>
              <a:defRPr sz="8200" b="1"/>
            </a:lvl2pPr>
            <a:lvl3pPr marL="3762024" indent="0">
              <a:buNone/>
              <a:defRPr sz="7400" b="1"/>
            </a:lvl3pPr>
            <a:lvl4pPr marL="5643037" indent="0">
              <a:buNone/>
              <a:defRPr sz="6600" b="1"/>
            </a:lvl4pPr>
            <a:lvl5pPr marL="7524049" indent="0">
              <a:buNone/>
              <a:defRPr sz="6600" b="1"/>
            </a:lvl5pPr>
            <a:lvl6pPr marL="9405061" indent="0">
              <a:buNone/>
              <a:defRPr sz="6600" b="1"/>
            </a:lvl6pPr>
            <a:lvl7pPr marL="11286073" indent="0">
              <a:buNone/>
              <a:defRPr sz="6600" b="1"/>
            </a:lvl7pPr>
            <a:lvl8pPr marL="13167086" indent="0">
              <a:buNone/>
              <a:defRPr sz="6600" b="1"/>
            </a:lvl8pPr>
            <a:lvl9pPr marL="15048098" indent="0">
              <a:buNone/>
              <a:defRPr sz="6600" b="1"/>
            </a:lvl9pPr>
          </a:lstStyle>
          <a:p>
            <a:pPr lvl="0"/>
            <a:r>
              <a:rPr lang="en-US" smtClean="0"/>
              <a:t>Click to edit Master text styles</a:t>
            </a:r>
          </a:p>
        </p:txBody>
      </p:sp>
      <p:sp>
        <p:nvSpPr>
          <p:cNvPr id="4" name="Content Placeholder 3"/>
          <p:cNvSpPr>
            <a:spLocks noGrp="1"/>
          </p:cNvSpPr>
          <p:nvPr>
            <p:ph sz="half" idx="2"/>
          </p:nvPr>
        </p:nvSpPr>
        <p:spPr>
          <a:xfrm>
            <a:off x="1645920" y="10439400"/>
            <a:ext cx="14544677" cy="18966182"/>
          </a:xfrm>
        </p:spPr>
        <p:txBody>
          <a:bodyPr/>
          <a:lstStyle>
            <a:lvl1pPr>
              <a:defRPr sz="9900"/>
            </a:lvl1pPr>
            <a:lvl2pPr>
              <a:defRPr sz="8200"/>
            </a:lvl2pPr>
            <a:lvl3pPr>
              <a:defRPr sz="7400"/>
            </a:lvl3pPr>
            <a:lvl4pPr>
              <a:defRPr sz="6600"/>
            </a:lvl4pPr>
            <a:lvl5pPr>
              <a:defRPr sz="6600"/>
            </a:lvl5pPr>
            <a:lvl6pPr>
              <a:defRPr sz="6600"/>
            </a:lvl6pPr>
            <a:lvl7pPr>
              <a:defRPr sz="6600"/>
            </a:lvl7pPr>
            <a:lvl8pPr>
              <a:defRPr sz="6600"/>
            </a:lvl8pPr>
            <a:lvl9pPr>
              <a:defRPr sz="6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722092" y="7368542"/>
            <a:ext cx="14550390" cy="3070858"/>
          </a:xfrm>
        </p:spPr>
        <p:txBody>
          <a:bodyPr anchor="b"/>
          <a:lstStyle>
            <a:lvl1pPr marL="0" indent="0">
              <a:buNone/>
              <a:defRPr sz="9900" b="1"/>
            </a:lvl1pPr>
            <a:lvl2pPr marL="1881012" indent="0">
              <a:buNone/>
              <a:defRPr sz="8200" b="1"/>
            </a:lvl2pPr>
            <a:lvl3pPr marL="3762024" indent="0">
              <a:buNone/>
              <a:defRPr sz="7400" b="1"/>
            </a:lvl3pPr>
            <a:lvl4pPr marL="5643037" indent="0">
              <a:buNone/>
              <a:defRPr sz="6600" b="1"/>
            </a:lvl4pPr>
            <a:lvl5pPr marL="7524049" indent="0">
              <a:buNone/>
              <a:defRPr sz="6600" b="1"/>
            </a:lvl5pPr>
            <a:lvl6pPr marL="9405061" indent="0">
              <a:buNone/>
              <a:defRPr sz="6600" b="1"/>
            </a:lvl6pPr>
            <a:lvl7pPr marL="11286073" indent="0">
              <a:buNone/>
              <a:defRPr sz="6600" b="1"/>
            </a:lvl7pPr>
            <a:lvl8pPr marL="13167086" indent="0">
              <a:buNone/>
              <a:defRPr sz="6600" b="1"/>
            </a:lvl8pPr>
            <a:lvl9pPr marL="15048098" indent="0">
              <a:buNone/>
              <a:defRPr sz="6600" b="1"/>
            </a:lvl9pPr>
          </a:lstStyle>
          <a:p>
            <a:pPr lvl="0"/>
            <a:r>
              <a:rPr lang="en-US" smtClean="0"/>
              <a:t>Click to edit Master text styles</a:t>
            </a:r>
          </a:p>
        </p:txBody>
      </p:sp>
      <p:sp>
        <p:nvSpPr>
          <p:cNvPr id="6" name="Content Placeholder 5"/>
          <p:cNvSpPr>
            <a:spLocks noGrp="1"/>
          </p:cNvSpPr>
          <p:nvPr>
            <p:ph sz="quarter" idx="4"/>
          </p:nvPr>
        </p:nvSpPr>
        <p:spPr>
          <a:xfrm>
            <a:off x="16722092" y="10439400"/>
            <a:ext cx="14550390" cy="18966182"/>
          </a:xfrm>
        </p:spPr>
        <p:txBody>
          <a:bodyPr/>
          <a:lstStyle>
            <a:lvl1pPr>
              <a:defRPr sz="9900"/>
            </a:lvl1pPr>
            <a:lvl2pPr>
              <a:defRPr sz="8200"/>
            </a:lvl2pPr>
            <a:lvl3pPr>
              <a:defRPr sz="7400"/>
            </a:lvl3pPr>
            <a:lvl4pPr>
              <a:defRPr sz="6600"/>
            </a:lvl4pPr>
            <a:lvl5pPr>
              <a:defRPr sz="6600"/>
            </a:lvl5pPr>
            <a:lvl6pPr>
              <a:defRPr sz="6600"/>
            </a:lvl6pPr>
            <a:lvl7pPr>
              <a:defRPr sz="6600"/>
            </a:lvl7pPr>
            <a:lvl8pPr>
              <a:defRPr sz="6600"/>
            </a:lvl8pPr>
            <a:lvl9pPr>
              <a:defRPr sz="6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3440322-3C85-3943-8F30-82686B6FA208}" type="datetimeFigureOut">
              <a:rPr lang="en-US" smtClean="0"/>
              <a:pPr/>
              <a:t>2/27/13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D0A114-DC0A-6B4F-8286-A6A374DF866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3440322-3C85-3943-8F30-82686B6FA208}" type="datetimeFigureOut">
              <a:rPr lang="en-US" smtClean="0"/>
              <a:pPr/>
              <a:t>2/27/13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D0A114-DC0A-6B4F-8286-A6A374DF866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440322-3C85-3943-8F30-82686B6FA208}" type="datetimeFigureOut">
              <a:rPr lang="en-US" smtClean="0"/>
              <a:pPr/>
              <a:t>2/27/13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D0A114-DC0A-6B4F-8286-A6A374DF866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2" y="1310640"/>
            <a:ext cx="10829927" cy="5577840"/>
          </a:xfrm>
        </p:spPr>
        <p:txBody>
          <a:bodyPr anchor="b"/>
          <a:lstStyle>
            <a:lvl1pPr algn="l">
              <a:defRPr sz="8200" b="1"/>
            </a:lvl1pPr>
          </a:lstStyle>
          <a:p>
            <a:r>
              <a:rPr lang="en-US" smtClean="0"/>
              <a:t>Click to edit Master title style</a:t>
            </a:r>
            <a:endParaRPr lang="en-US"/>
          </a:p>
        </p:txBody>
      </p:sp>
      <p:sp>
        <p:nvSpPr>
          <p:cNvPr id="3" name="Content Placeholder 2"/>
          <p:cNvSpPr>
            <a:spLocks noGrp="1"/>
          </p:cNvSpPr>
          <p:nvPr>
            <p:ph idx="1"/>
          </p:nvPr>
        </p:nvSpPr>
        <p:spPr>
          <a:xfrm>
            <a:off x="12870180" y="1310643"/>
            <a:ext cx="18402300" cy="28094942"/>
          </a:xfrm>
        </p:spPr>
        <p:txBody>
          <a:bodyPr/>
          <a:lstStyle>
            <a:lvl1pPr>
              <a:defRPr sz="132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45922" y="6888483"/>
            <a:ext cx="10829927" cy="22517102"/>
          </a:xfrm>
        </p:spPr>
        <p:txBody>
          <a:bodyPr/>
          <a:lstStyle>
            <a:lvl1pPr marL="0" indent="0">
              <a:buNone/>
              <a:defRPr sz="5800"/>
            </a:lvl1pPr>
            <a:lvl2pPr marL="1881012" indent="0">
              <a:buNone/>
              <a:defRPr sz="4900"/>
            </a:lvl2pPr>
            <a:lvl3pPr marL="3762024" indent="0">
              <a:buNone/>
              <a:defRPr sz="4100"/>
            </a:lvl3pPr>
            <a:lvl4pPr marL="5643037" indent="0">
              <a:buNone/>
              <a:defRPr sz="3700"/>
            </a:lvl4pPr>
            <a:lvl5pPr marL="7524049" indent="0">
              <a:buNone/>
              <a:defRPr sz="3700"/>
            </a:lvl5pPr>
            <a:lvl6pPr marL="9405061" indent="0">
              <a:buNone/>
              <a:defRPr sz="3700"/>
            </a:lvl6pPr>
            <a:lvl7pPr marL="11286073" indent="0">
              <a:buNone/>
              <a:defRPr sz="3700"/>
            </a:lvl7pPr>
            <a:lvl8pPr marL="13167086" indent="0">
              <a:buNone/>
              <a:defRPr sz="3700"/>
            </a:lvl8pPr>
            <a:lvl9pPr marL="15048098" indent="0">
              <a:buNone/>
              <a:defRPr sz="3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440322-3C85-3943-8F30-82686B6FA208}" type="datetimeFigureOut">
              <a:rPr lang="en-US" smtClean="0"/>
              <a:pPr/>
              <a:t>2/27/13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D0A114-DC0A-6B4F-8286-A6A374DF866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7" y="23042880"/>
            <a:ext cx="19751040" cy="2720342"/>
          </a:xfrm>
        </p:spPr>
        <p:txBody>
          <a:bodyPr anchor="b"/>
          <a:lstStyle>
            <a:lvl1pPr algn="l">
              <a:defRPr sz="8200" b="1"/>
            </a:lvl1pPr>
          </a:lstStyle>
          <a:p>
            <a:r>
              <a:rPr lang="en-US" smtClean="0"/>
              <a:t>Click to edit Master title style</a:t>
            </a:r>
            <a:endParaRPr lang="en-US"/>
          </a:p>
        </p:txBody>
      </p:sp>
      <p:sp>
        <p:nvSpPr>
          <p:cNvPr id="3" name="Picture Placeholder 2"/>
          <p:cNvSpPr>
            <a:spLocks noGrp="1"/>
          </p:cNvSpPr>
          <p:nvPr>
            <p:ph type="pic" idx="1"/>
          </p:nvPr>
        </p:nvSpPr>
        <p:spPr>
          <a:xfrm>
            <a:off x="6452237" y="2941320"/>
            <a:ext cx="19751040" cy="19751040"/>
          </a:xfrm>
        </p:spPr>
        <p:txBody>
          <a:bodyPr/>
          <a:lstStyle>
            <a:lvl1pPr marL="0" indent="0">
              <a:buNone/>
              <a:defRPr sz="13200"/>
            </a:lvl1pPr>
            <a:lvl2pPr marL="1881012" indent="0">
              <a:buNone/>
              <a:defRPr sz="11500"/>
            </a:lvl2pPr>
            <a:lvl3pPr marL="3762024" indent="0">
              <a:buNone/>
              <a:defRPr sz="9900"/>
            </a:lvl3pPr>
            <a:lvl4pPr marL="5643037" indent="0">
              <a:buNone/>
              <a:defRPr sz="8200"/>
            </a:lvl4pPr>
            <a:lvl5pPr marL="7524049" indent="0">
              <a:buNone/>
              <a:defRPr sz="8200"/>
            </a:lvl5pPr>
            <a:lvl6pPr marL="9405061" indent="0">
              <a:buNone/>
              <a:defRPr sz="8200"/>
            </a:lvl6pPr>
            <a:lvl7pPr marL="11286073" indent="0">
              <a:buNone/>
              <a:defRPr sz="8200"/>
            </a:lvl7pPr>
            <a:lvl8pPr marL="13167086" indent="0">
              <a:buNone/>
              <a:defRPr sz="8200"/>
            </a:lvl8pPr>
            <a:lvl9pPr marL="15048098" indent="0">
              <a:buNone/>
              <a:defRPr sz="8200"/>
            </a:lvl9pPr>
          </a:lstStyle>
          <a:p>
            <a:endParaRPr lang="en-US"/>
          </a:p>
        </p:txBody>
      </p:sp>
      <p:sp>
        <p:nvSpPr>
          <p:cNvPr id="4" name="Text Placeholder 3"/>
          <p:cNvSpPr>
            <a:spLocks noGrp="1"/>
          </p:cNvSpPr>
          <p:nvPr>
            <p:ph type="body" sz="half" idx="2"/>
          </p:nvPr>
        </p:nvSpPr>
        <p:spPr>
          <a:xfrm>
            <a:off x="6452237" y="25763222"/>
            <a:ext cx="19751040" cy="3863338"/>
          </a:xfrm>
        </p:spPr>
        <p:txBody>
          <a:bodyPr/>
          <a:lstStyle>
            <a:lvl1pPr marL="0" indent="0">
              <a:buNone/>
              <a:defRPr sz="5800"/>
            </a:lvl1pPr>
            <a:lvl2pPr marL="1881012" indent="0">
              <a:buNone/>
              <a:defRPr sz="4900"/>
            </a:lvl2pPr>
            <a:lvl3pPr marL="3762024" indent="0">
              <a:buNone/>
              <a:defRPr sz="4100"/>
            </a:lvl3pPr>
            <a:lvl4pPr marL="5643037" indent="0">
              <a:buNone/>
              <a:defRPr sz="3700"/>
            </a:lvl4pPr>
            <a:lvl5pPr marL="7524049" indent="0">
              <a:buNone/>
              <a:defRPr sz="3700"/>
            </a:lvl5pPr>
            <a:lvl6pPr marL="9405061" indent="0">
              <a:buNone/>
              <a:defRPr sz="3700"/>
            </a:lvl6pPr>
            <a:lvl7pPr marL="11286073" indent="0">
              <a:buNone/>
              <a:defRPr sz="3700"/>
            </a:lvl7pPr>
            <a:lvl8pPr marL="13167086" indent="0">
              <a:buNone/>
              <a:defRPr sz="3700"/>
            </a:lvl8pPr>
            <a:lvl9pPr marL="15048098" indent="0">
              <a:buNone/>
              <a:defRPr sz="3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440322-3C85-3943-8F30-82686B6FA208}" type="datetimeFigureOut">
              <a:rPr lang="en-US" smtClean="0"/>
              <a:pPr/>
              <a:t>2/27/13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D0A114-DC0A-6B4F-8286-A6A374DF866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1318262"/>
            <a:ext cx="29626560" cy="5486400"/>
          </a:xfrm>
          <a:prstGeom prst="rect">
            <a:avLst/>
          </a:prstGeom>
        </p:spPr>
        <p:txBody>
          <a:bodyPr vert="horz" lIns="376202" tIns="188101" rIns="376202" bIns="18810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645920" y="7680963"/>
            <a:ext cx="29626560" cy="21724622"/>
          </a:xfrm>
          <a:prstGeom prst="rect">
            <a:avLst/>
          </a:prstGeom>
        </p:spPr>
        <p:txBody>
          <a:bodyPr vert="horz" lIns="376202" tIns="188101" rIns="376202" bIns="18810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645920" y="30510482"/>
            <a:ext cx="7680960" cy="1752600"/>
          </a:xfrm>
          <a:prstGeom prst="rect">
            <a:avLst/>
          </a:prstGeom>
        </p:spPr>
        <p:txBody>
          <a:bodyPr vert="horz" lIns="376202" tIns="188101" rIns="376202" bIns="188101" rtlCol="0" anchor="ctr"/>
          <a:lstStyle>
            <a:lvl1pPr algn="l">
              <a:defRPr sz="4900">
                <a:solidFill>
                  <a:schemeClr val="tx1">
                    <a:tint val="75000"/>
                  </a:schemeClr>
                </a:solidFill>
              </a:defRPr>
            </a:lvl1pPr>
          </a:lstStyle>
          <a:p>
            <a:fld id="{13440322-3C85-3943-8F30-82686B6FA208}" type="datetimeFigureOut">
              <a:rPr lang="en-US" smtClean="0"/>
              <a:pPr/>
              <a:t>2/27/13</a:t>
            </a:fld>
            <a:endParaRPr lang="en-US"/>
          </a:p>
        </p:txBody>
      </p:sp>
      <p:sp>
        <p:nvSpPr>
          <p:cNvPr id="5" name="Footer Placeholder 4"/>
          <p:cNvSpPr>
            <a:spLocks noGrp="1"/>
          </p:cNvSpPr>
          <p:nvPr>
            <p:ph type="ftr" sz="quarter" idx="3"/>
          </p:nvPr>
        </p:nvSpPr>
        <p:spPr>
          <a:xfrm>
            <a:off x="11247120" y="30510482"/>
            <a:ext cx="10424160" cy="1752600"/>
          </a:xfrm>
          <a:prstGeom prst="rect">
            <a:avLst/>
          </a:prstGeom>
        </p:spPr>
        <p:txBody>
          <a:bodyPr vert="horz" lIns="376202" tIns="188101" rIns="376202" bIns="188101" rtlCol="0" anchor="ctr"/>
          <a:lstStyle>
            <a:lvl1pPr algn="ctr">
              <a:defRPr sz="4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591520" y="30510482"/>
            <a:ext cx="7680960" cy="1752600"/>
          </a:xfrm>
          <a:prstGeom prst="rect">
            <a:avLst/>
          </a:prstGeom>
        </p:spPr>
        <p:txBody>
          <a:bodyPr vert="horz" lIns="376202" tIns="188101" rIns="376202" bIns="188101" rtlCol="0" anchor="ctr"/>
          <a:lstStyle>
            <a:lvl1pPr algn="r">
              <a:defRPr sz="4900">
                <a:solidFill>
                  <a:schemeClr val="tx1">
                    <a:tint val="75000"/>
                  </a:schemeClr>
                </a:solidFill>
              </a:defRPr>
            </a:lvl1pPr>
          </a:lstStyle>
          <a:p>
            <a:fld id="{A0D0A114-DC0A-6B4F-8286-A6A374DF866D}"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881012" rtl="0" eaLnBrk="1" latinLnBrk="0" hangingPunct="1">
        <a:spcBef>
          <a:spcPct val="0"/>
        </a:spcBef>
        <a:buNone/>
        <a:defRPr sz="18100" kern="1200">
          <a:solidFill>
            <a:schemeClr val="tx1"/>
          </a:solidFill>
          <a:latin typeface="+mj-lt"/>
          <a:ea typeface="+mj-ea"/>
          <a:cs typeface="+mj-cs"/>
        </a:defRPr>
      </a:lvl1pPr>
    </p:titleStyle>
    <p:bodyStyle>
      <a:lvl1pPr marL="1410759" indent="-1410759" algn="l" defTabSz="1881012" rtl="0" eaLnBrk="1" latinLnBrk="0" hangingPunct="1">
        <a:spcBef>
          <a:spcPct val="20000"/>
        </a:spcBef>
        <a:buFont typeface="Arial"/>
        <a:buChar char="•"/>
        <a:defRPr sz="13200" kern="1200">
          <a:solidFill>
            <a:schemeClr val="tx1"/>
          </a:solidFill>
          <a:latin typeface="+mn-lt"/>
          <a:ea typeface="+mn-ea"/>
          <a:cs typeface="+mn-cs"/>
        </a:defRPr>
      </a:lvl1pPr>
      <a:lvl2pPr marL="3056645" indent="-1175633" algn="l" defTabSz="1881012" rtl="0" eaLnBrk="1" latinLnBrk="0" hangingPunct="1">
        <a:spcBef>
          <a:spcPct val="20000"/>
        </a:spcBef>
        <a:buFont typeface="Arial"/>
        <a:buChar char="–"/>
        <a:defRPr sz="11500" kern="1200">
          <a:solidFill>
            <a:schemeClr val="tx1"/>
          </a:solidFill>
          <a:latin typeface="+mn-lt"/>
          <a:ea typeface="+mn-ea"/>
          <a:cs typeface="+mn-cs"/>
        </a:defRPr>
      </a:lvl2pPr>
      <a:lvl3pPr marL="4702531" indent="-940506" algn="l" defTabSz="1881012" rtl="0" eaLnBrk="1" latinLnBrk="0" hangingPunct="1">
        <a:spcBef>
          <a:spcPct val="20000"/>
        </a:spcBef>
        <a:buFont typeface="Arial"/>
        <a:buChar char="•"/>
        <a:defRPr sz="9900" kern="1200">
          <a:solidFill>
            <a:schemeClr val="tx1"/>
          </a:solidFill>
          <a:latin typeface="+mn-lt"/>
          <a:ea typeface="+mn-ea"/>
          <a:cs typeface="+mn-cs"/>
        </a:defRPr>
      </a:lvl3pPr>
      <a:lvl4pPr marL="6583543" indent="-940506" algn="l" defTabSz="1881012" rtl="0" eaLnBrk="1" latinLnBrk="0" hangingPunct="1">
        <a:spcBef>
          <a:spcPct val="20000"/>
        </a:spcBef>
        <a:buFont typeface="Arial"/>
        <a:buChar char="–"/>
        <a:defRPr sz="8200" kern="1200">
          <a:solidFill>
            <a:schemeClr val="tx1"/>
          </a:solidFill>
          <a:latin typeface="+mn-lt"/>
          <a:ea typeface="+mn-ea"/>
          <a:cs typeface="+mn-cs"/>
        </a:defRPr>
      </a:lvl4pPr>
      <a:lvl5pPr marL="8464555" indent="-940506" algn="l" defTabSz="1881012" rtl="0" eaLnBrk="1" latinLnBrk="0" hangingPunct="1">
        <a:spcBef>
          <a:spcPct val="20000"/>
        </a:spcBef>
        <a:buFont typeface="Arial"/>
        <a:buChar char="»"/>
        <a:defRPr sz="8200" kern="1200">
          <a:solidFill>
            <a:schemeClr val="tx1"/>
          </a:solidFill>
          <a:latin typeface="+mn-lt"/>
          <a:ea typeface="+mn-ea"/>
          <a:cs typeface="+mn-cs"/>
        </a:defRPr>
      </a:lvl5pPr>
      <a:lvl6pPr marL="10345567" indent="-940506" algn="l" defTabSz="1881012" rtl="0" eaLnBrk="1" latinLnBrk="0" hangingPunct="1">
        <a:spcBef>
          <a:spcPct val="20000"/>
        </a:spcBef>
        <a:buFont typeface="Arial"/>
        <a:buChar char="•"/>
        <a:defRPr sz="8200" kern="1200">
          <a:solidFill>
            <a:schemeClr val="tx1"/>
          </a:solidFill>
          <a:latin typeface="+mn-lt"/>
          <a:ea typeface="+mn-ea"/>
          <a:cs typeface="+mn-cs"/>
        </a:defRPr>
      </a:lvl6pPr>
      <a:lvl7pPr marL="12226580" indent="-940506" algn="l" defTabSz="1881012" rtl="0" eaLnBrk="1" latinLnBrk="0" hangingPunct="1">
        <a:spcBef>
          <a:spcPct val="20000"/>
        </a:spcBef>
        <a:buFont typeface="Arial"/>
        <a:buChar char="•"/>
        <a:defRPr sz="8200" kern="1200">
          <a:solidFill>
            <a:schemeClr val="tx1"/>
          </a:solidFill>
          <a:latin typeface="+mn-lt"/>
          <a:ea typeface="+mn-ea"/>
          <a:cs typeface="+mn-cs"/>
        </a:defRPr>
      </a:lvl7pPr>
      <a:lvl8pPr marL="14107592" indent="-940506" algn="l" defTabSz="1881012" rtl="0" eaLnBrk="1" latinLnBrk="0" hangingPunct="1">
        <a:spcBef>
          <a:spcPct val="20000"/>
        </a:spcBef>
        <a:buFont typeface="Arial"/>
        <a:buChar char="•"/>
        <a:defRPr sz="8200" kern="1200">
          <a:solidFill>
            <a:schemeClr val="tx1"/>
          </a:solidFill>
          <a:latin typeface="+mn-lt"/>
          <a:ea typeface="+mn-ea"/>
          <a:cs typeface="+mn-cs"/>
        </a:defRPr>
      </a:lvl8pPr>
      <a:lvl9pPr marL="15988604" indent="-940506" algn="l" defTabSz="1881012" rtl="0" eaLnBrk="1" latinLnBrk="0" hangingPunct="1">
        <a:spcBef>
          <a:spcPct val="20000"/>
        </a:spcBef>
        <a:buFont typeface="Arial"/>
        <a:buChar char="•"/>
        <a:defRPr sz="8200" kern="1200">
          <a:solidFill>
            <a:schemeClr val="tx1"/>
          </a:solidFill>
          <a:latin typeface="+mn-lt"/>
          <a:ea typeface="+mn-ea"/>
          <a:cs typeface="+mn-cs"/>
        </a:defRPr>
      </a:lvl9pPr>
    </p:bodyStyle>
    <p:otherStyle>
      <a:defPPr>
        <a:defRPr lang="en-US"/>
      </a:defPPr>
      <a:lvl1pPr marL="0" algn="l" defTabSz="1881012" rtl="0" eaLnBrk="1" latinLnBrk="0" hangingPunct="1">
        <a:defRPr sz="7400" kern="1200">
          <a:solidFill>
            <a:schemeClr val="tx1"/>
          </a:solidFill>
          <a:latin typeface="+mn-lt"/>
          <a:ea typeface="+mn-ea"/>
          <a:cs typeface="+mn-cs"/>
        </a:defRPr>
      </a:lvl1pPr>
      <a:lvl2pPr marL="1881012" algn="l" defTabSz="1881012" rtl="0" eaLnBrk="1" latinLnBrk="0" hangingPunct="1">
        <a:defRPr sz="7400" kern="1200">
          <a:solidFill>
            <a:schemeClr val="tx1"/>
          </a:solidFill>
          <a:latin typeface="+mn-lt"/>
          <a:ea typeface="+mn-ea"/>
          <a:cs typeface="+mn-cs"/>
        </a:defRPr>
      </a:lvl2pPr>
      <a:lvl3pPr marL="3762024" algn="l" defTabSz="1881012" rtl="0" eaLnBrk="1" latinLnBrk="0" hangingPunct="1">
        <a:defRPr sz="7400" kern="1200">
          <a:solidFill>
            <a:schemeClr val="tx1"/>
          </a:solidFill>
          <a:latin typeface="+mn-lt"/>
          <a:ea typeface="+mn-ea"/>
          <a:cs typeface="+mn-cs"/>
        </a:defRPr>
      </a:lvl3pPr>
      <a:lvl4pPr marL="5643037" algn="l" defTabSz="1881012" rtl="0" eaLnBrk="1" latinLnBrk="0" hangingPunct="1">
        <a:defRPr sz="7400" kern="1200">
          <a:solidFill>
            <a:schemeClr val="tx1"/>
          </a:solidFill>
          <a:latin typeface="+mn-lt"/>
          <a:ea typeface="+mn-ea"/>
          <a:cs typeface="+mn-cs"/>
        </a:defRPr>
      </a:lvl4pPr>
      <a:lvl5pPr marL="7524049" algn="l" defTabSz="1881012" rtl="0" eaLnBrk="1" latinLnBrk="0" hangingPunct="1">
        <a:defRPr sz="7400" kern="1200">
          <a:solidFill>
            <a:schemeClr val="tx1"/>
          </a:solidFill>
          <a:latin typeface="+mn-lt"/>
          <a:ea typeface="+mn-ea"/>
          <a:cs typeface="+mn-cs"/>
        </a:defRPr>
      </a:lvl5pPr>
      <a:lvl6pPr marL="9405061" algn="l" defTabSz="1881012" rtl="0" eaLnBrk="1" latinLnBrk="0" hangingPunct="1">
        <a:defRPr sz="7400" kern="1200">
          <a:solidFill>
            <a:schemeClr val="tx1"/>
          </a:solidFill>
          <a:latin typeface="+mn-lt"/>
          <a:ea typeface="+mn-ea"/>
          <a:cs typeface="+mn-cs"/>
        </a:defRPr>
      </a:lvl6pPr>
      <a:lvl7pPr marL="11286073" algn="l" defTabSz="1881012" rtl="0" eaLnBrk="1" latinLnBrk="0" hangingPunct="1">
        <a:defRPr sz="7400" kern="1200">
          <a:solidFill>
            <a:schemeClr val="tx1"/>
          </a:solidFill>
          <a:latin typeface="+mn-lt"/>
          <a:ea typeface="+mn-ea"/>
          <a:cs typeface="+mn-cs"/>
        </a:defRPr>
      </a:lvl7pPr>
      <a:lvl8pPr marL="13167086" algn="l" defTabSz="1881012" rtl="0" eaLnBrk="1" latinLnBrk="0" hangingPunct="1">
        <a:defRPr sz="7400" kern="1200">
          <a:solidFill>
            <a:schemeClr val="tx1"/>
          </a:solidFill>
          <a:latin typeface="+mn-lt"/>
          <a:ea typeface="+mn-ea"/>
          <a:cs typeface="+mn-cs"/>
        </a:defRPr>
      </a:lvl8pPr>
      <a:lvl9pPr marL="15048098" algn="l" defTabSz="1881012"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9.png"/><Relationship Id="rId12" Type="http://schemas.openxmlformats.org/officeDocument/2006/relationships/image" Target="../media/image10.png"/><Relationship Id="rId13" Type="http://schemas.openxmlformats.org/officeDocument/2006/relationships/image" Target="../media/image11.png"/><Relationship Id="rId14" Type="http://schemas.openxmlformats.org/officeDocument/2006/relationships/image" Target="../media/image12.png"/><Relationship Id="rId15" Type="http://schemas.openxmlformats.org/officeDocument/2006/relationships/image" Target="../media/image13.png"/><Relationship Id="rId16" Type="http://schemas.openxmlformats.org/officeDocument/2006/relationships/image" Target="../media/image14.png"/><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df"/><Relationship Id="rId6" Type="http://schemas.openxmlformats.org/officeDocument/2006/relationships/image" Target="../media/image51.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 name="Rectangle 9"/>
          <p:cNvSpPr/>
          <p:nvPr/>
        </p:nvSpPr>
        <p:spPr>
          <a:xfrm>
            <a:off x="0" y="0"/>
            <a:ext cx="32918400" cy="3494363"/>
          </a:xfrm>
          <a:prstGeom prst="rect">
            <a:avLst/>
          </a:prstGeom>
          <a:solidFill>
            <a:schemeClr val="tx1">
              <a:lumMod val="50000"/>
              <a:lumOff val="50000"/>
              <a:alpha val="37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7972767" y="346356"/>
            <a:ext cx="17145827" cy="1665568"/>
          </a:xfrm>
        </p:spPr>
        <p:txBody>
          <a:bodyPr>
            <a:normAutofit/>
          </a:bodyPr>
          <a:lstStyle/>
          <a:p>
            <a:pPr algn="l"/>
            <a:r>
              <a:rPr lang="en-US" sz="7000" dirty="0" smtClean="0">
                <a:effectLst>
                  <a:outerShdw blurRad="50800" dist="38100" dir="2700000">
                    <a:srgbClr val="000000">
                      <a:alpha val="43000"/>
                    </a:srgbClr>
                  </a:outerShdw>
                </a:effectLst>
                <a:latin typeface="Century Gothic"/>
                <a:cs typeface="Century Gothic"/>
              </a:rPr>
              <a:t>MILESTONE APP</a:t>
            </a:r>
            <a:endParaRPr lang="en-US" sz="7000" dirty="0">
              <a:effectLst>
                <a:outerShdw blurRad="50800" dist="38100" dir="2700000">
                  <a:srgbClr val="000000">
                    <a:alpha val="43000"/>
                  </a:srgbClr>
                </a:outerShdw>
              </a:effectLst>
              <a:latin typeface="Century Gothic"/>
              <a:cs typeface="Century Gothic"/>
            </a:endParaRPr>
          </a:p>
        </p:txBody>
      </p:sp>
      <p:sp>
        <p:nvSpPr>
          <p:cNvPr id="3" name="Subtitle 2"/>
          <p:cNvSpPr>
            <a:spLocks noGrp="1"/>
          </p:cNvSpPr>
          <p:nvPr>
            <p:ph type="subTitle" idx="1"/>
          </p:nvPr>
        </p:nvSpPr>
        <p:spPr>
          <a:xfrm>
            <a:off x="13783298" y="1103172"/>
            <a:ext cx="11335296" cy="2012241"/>
          </a:xfrm>
        </p:spPr>
        <p:txBody>
          <a:bodyPr>
            <a:noAutofit/>
          </a:bodyPr>
          <a:lstStyle/>
          <a:p>
            <a:pPr algn="r"/>
            <a:r>
              <a:rPr lang="en-US" sz="3800" dirty="0" smtClean="0">
                <a:solidFill>
                  <a:schemeClr val="accent2">
                    <a:lumMod val="75000"/>
                  </a:schemeClr>
                </a:solidFill>
                <a:effectLst>
                  <a:outerShdw blurRad="50800" dist="38100" dir="2700000">
                    <a:srgbClr val="000000">
                      <a:alpha val="43000"/>
                    </a:srgbClr>
                  </a:outerShdw>
                </a:effectLst>
              </a:rPr>
              <a:t>By Arjun Bhatnagar </a:t>
            </a:r>
          </a:p>
          <a:p>
            <a:pPr algn="r"/>
            <a:r>
              <a:rPr lang="en-US" sz="3800" dirty="0" smtClean="0">
                <a:solidFill>
                  <a:schemeClr val="accent2">
                    <a:lumMod val="75000"/>
                  </a:schemeClr>
                </a:solidFill>
                <a:effectLst>
                  <a:outerShdw blurRad="50800" dist="38100" dir="2700000">
                    <a:srgbClr val="000000">
                      <a:alpha val="43000"/>
                    </a:srgbClr>
                  </a:outerShdw>
                </a:effectLst>
              </a:rPr>
              <a:t>North Andover, MA </a:t>
            </a:r>
          </a:p>
          <a:p>
            <a:pPr algn="r"/>
            <a:r>
              <a:rPr lang="en-US" sz="3800" dirty="0" smtClean="0">
                <a:solidFill>
                  <a:schemeClr val="accent2">
                    <a:lumMod val="75000"/>
                  </a:schemeClr>
                </a:solidFill>
                <a:effectLst>
                  <a:outerShdw blurRad="50800" dist="38100" dir="2700000">
                    <a:srgbClr val="000000">
                      <a:alpha val="43000"/>
                    </a:srgbClr>
                  </a:outerShdw>
                </a:effectLst>
              </a:rPr>
              <a:t>The Governor’s Academy</a:t>
            </a:r>
            <a:endParaRPr lang="en-US" sz="3800" dirty="0">
              <a:solidFill>
                <a:schemeClr val="accent2">
                  <a:lumMod val="75000"/>
                </a:schemeClr>
              </a:solidFill>
              <a:effectLst>
                <a:outerShdw blurRad="50800" dist="38100" dir="2700000">
                  <a:srgbClr val="000000">
                    <a:alpha val="43000"/>
                  </a:srgbClr>
                </a:outerShdw>
              </a:effectLst>
            </a:endParaRPr>
          </a:p>
        </p:txBody>
      </p:sp>
      <p:pic>
        <p:nvPicPr>
          <p:cNvPr id="19" name="Picture 18"/>
          <p:cNvPicPr>
            <a:picLocks noChangeAspect="1" noChangeArrowheads="1"/>
          </p:cNvPicPr>
          <p:nvPr/>
        </p:nvPicPr>
        <p:blipFill>
          <a:blip r:embed="rId2" cstate="print">
            <a:extLst>
              <a:ext uri="{28A0092B-C50C-407E-A947-70E740481C1C}">
                <a14:useLocalDpi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28786162" y="157914"/>
            <a:ext cx="3610968" cy="3148007"/>
          </a:xfrm>
          <a:prstGeom prst="rect">
            <a:avLst/>
          </a:prstGeom>
          <a:noFill/>
          <a:ln>
            <a:noFill/>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chemeClr val="accent1"/>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miter lim="800000"/>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dist="35921" dir="2700000" algn="ctr" rotWithShape="0">
                    <a:schemeClr val="bg2"/>
                  </a:outerShdw>
                </a:effectLst>
              </a14:hiddenEffects>
            </a:ext>
          </a:extLst>
        </p:spPr>
      </p:pic>
      <p:sp>
        <p:nvSpPr>
          <p:cNvPr id="22" name="Rectangle 21"/>
          <p:cNvSpPr/>
          <p:nvPr/>
        </p:nvSpPr>
        <p:spPr>
          <a:xfrm>
            <a:off x="475809" y="4053393"/>
            <a:ext cx="9144905" cy="8602353"/>
          </a:xfrm>
          <a:prstGeom prst="rect">
            <a:avLst/>
          </a:prstGeom>
        </p:spPr>
        <p:txBody>
          <a:bodyPr wrap="square">
            <a:spAutoFit/>
          </a:bodyPr>
          <a:lstStyle/>
          <a:p>
            <a:pPr indent="457200">
              <a:spcAft>
                <a:spcPts val="1000"/>
              </a:spcAft>
            </a:pPr>
            <a:r>
              <a:rPr lang="en-US" sz="2400" dirty="0" smtClean="0">
                <a:latin typeface="Times New Roman"/>
                <a:ea typeface="Cambria"/>
                <a:cs typeface="Times New Roman"/>
              </a:rPr>
              <a:t>Despite the power of the immune system that fights off harmful bacteria and diseases each day, it seems even the simplest of colds can keep people from working. Deadly viruses such as AIDS have been studied for over 30 years and very little research has been found to cure it. Even though AIDS is able to completely elude the immune system </a:t>
            </a:r>
            <a:r>
              <a:rPr lang="en-US" sz="2400" baseline="30000" dirty="0" smtClean="0">
                <a:solidFill>
                  <a:srgbClr val="953735"/>
                </a:solidFill>
                <a:latin typeface="Times New Roman"/>
                <a:ea typeface="Cambria"/>
                <a:cs typeface="Times New Roman"/>
              </a:rPr>
              <a:t>[1]</a:t>
            </a:r>
            <a:r>
              <a:rPr lang="en-US" sz="2400" dirty="0" smtClean="0">
                <a:latin typeface="Times New Roman"/>
                <a:ea typeface="Cambria"/>
                <a:cs typeface="Times New Roman"/>
              </a:rPr>
              <a:t> and cause great havoc, simple things such as colds, clogged arteries, and places such as the prostate gland where the immune system does not travel. The small mistakes that the powerful immune system makes can be highly dangerous to both one’s health and daily life. </a:t>
            </a:r>
          </a:p>
          <a:p>
            <a:pPr indent="457200">
              <a:spcAft>
                <a:spcPts val="1000"/>
              </a:spcAft>
            </a:pPr>
            <a:r>
              <a:rPr lang="en-US" sz="2400" dirty="0" smtClean="0">
                <a:latin typeface="Times New Roman"/>
                <a:ea typeface="Cambria"/>
                <a:cs typeface="Times New Roman"/>
              </a:rPr>
              <a:t>Experimental technology in the field of nanotechnology and nanorobotics may be the potential cure we are looking for. Nanoscale robots in partnership with nanoparticles are able to detect and fight certain diseases and through future research it may be possible to provide a completely new immune system to patients with AIDS or similar threats.</a:t>
            </a:r>
          </a:p>
          <a:p>
            <a:pPr indent="457200">
              <a:spcAft>
                <a:spcPts val="1000"/>
              </a:spcAft>
            </a:pPr>
            <a:r>
              <a:rPr lang="en-US" sz="2400" dirty="0" smtClean="0">
                <a:latin typeface="Times New Roman"/>
                <a:ea typeface="Cambria"/>
                <a:cs typeface="Times New Roman"/>
              </a:rPr>
              <a:t>The use of C60 and modified fullerenes has provided the capability of locating certain diseases and pathogens while also delivering particles that can fight infectious cells. If nanorobots were able to coordinate fullerenes, carbon nanotubes, and plasmid insertion then it would be possible to produce a more comprehensive immune system that could recognize infections and deliver a cure or kill an infection.</a:t>
            </a:r>
          </a:p>
          <a:p>
            <a:endParaRPr lang="en-US" sz="2400" dirty="0">
              <a:latin typeface="Times New Roman"/>
              <a:cs typeface="Times New Roman"/>
            </a:endParaRPr>
          </a:p>
        </p:txBody>
      </p:sp>
      <p:sp>
        <p:nvSpPr>
          <p:cNvPr id="23" name="TextBox 22"/>
          <p:cNvSpPr txBox="1"/>
          <p:nvPr/>
        </p:nvSpPr>
        <p:spPr>
          <a:xfrm>
            <a:off x="412305" y="3460910"/>
            <a:ext cx="2980904" cy="707886"/>
          </a:xfrm>
          <a:prstGeom prst="rect">
            <a:avLst/>
          </a:prstGeom>
          <a:noFill/>
        </p:spPr>
        <p:txBody>
          <a:bodyPr wrap="none" rtlCol="0">
            <a:spAutoFit/>
          </a:bodyPr>
          <a:lstStyle/>
          <a:p>
            <a:r>
              <a:rPr lang="en-US" sz="4000" dirty="0" smtClean="0">
                <a:solidFill>
                  <a:srgbClr val="F7A900"/>
                </a:solidFill>
                <a:effectLst>
                  <a:outerShdw blurRad="584200" dist="38100" dir="2700000">
                    <a:srgbClr val="000000">
                      <a:alpha val="43000"/>
                    </a:srgbClr>
                  </a:outerShdw>
                </a:effectLst>
                <a:latin typeface="Times New Roman"/>
                <a:cs typeface="Times New Roman"/>
              </a:rPr>
              <a:t>ABSTRACT:</a:t>
            </a:r>
            <a:endParaRPr lang="en-US" sz="4000" dirty="0">
              <a:solidFill>
                <a:srgbClr val="F7A900"/>
              </a:solidFill>
              <a:latin typeface="Times New Roman"/>
              <a:cs typeface="Times New Roman"/>
            </a:endParaRPr>
          </a:p>
        </p:txBody>
      </p:sp>
      <p:pic>
        <p:nvPicPr>
          <p:cNvPr id="24" name="Picture 23"/>
          <p:cNvPicPr>
            <a:picLocks noChangeAspect="1"/>
          </p:cNvPicPr>
          <p:nvPr/>
        </p:nvPicPr>
        <p:blipFill>
          <a:blip r:embed="rId3"/>
          <a:stretch>
            <a:fillRect/>
          </a:stretch>
        </p:blipFill>
        <p:spPr>
          <a:xfrm>
            <a:off x="412305" y="12145150"/>
            <a:ext cx="2508836" cy="2508836"/>
          </a:xfrm>
          <a:prstGeom prst="rect">
            <a:avLst/>
          </a:prstGeom>
          <a:ln>
            <a:noFill/>
          </a:ln>
          <a:effectLst>
            <a:outerShdw blurRad="292100" dist="139700" dir="2700000" algn="tl" rotWithShape="0">
              <a:srgbClr val="333333">
                <a:alpha val="65000"/>
              </a:srgbClr>
            </a:outerShdw>
          </a:effectLst>
        </p:spPr>
      </p:pic>
      <p:sp>
        <p:nvSpPr>
          <p:cNvPr id="25" name="TextBox 24"/>
          <p:cNvSpPr txBox="1"/>
          <p:nvPr/>
        </p:nvSpPr>
        <p:spPr>
          <a:xfrm>
            <a:off x="3079901" y="12243552"/>
            <a:ext cx="1588779" cy="1477328"/>
          </a:xfrm>
          <a:prstGeom prst="rect">
            <a:avLst/>
          </a:prstGeom>
          <a:noFill/>
        </p:spPr>
        <p:txBody>
          <a:bodyPr wrap="square" rtlCol="0">
            <a:spAutoFit/>
          </a:bodyPr>
          <a:lstStyle/>
          <a:p>
            <a:r>
              <a:rPr lang="en-US" sz="2200" dirty="0" smtClean="0"/>
              <a:t>Not these kinds of </a:t>
            </a:r>
          </a:p>
          <a:p>
            <a:r>
              <a:rPr lang="en-US" sz="2200" dirty="0" smtClean="0"/>
              <a:t>nanobots. </a:t>
            </a:r>
            <a:r>
              <a:rPr lang="en-US" sz="2200" dirty="0" smtClean="0">
                <a:solidFill>
                  <a:srgbClr val="953735"/>
                </a:solidFill>
              </a:rPr>
              <a:t>[Fig. 1] </a:t>
            </a:r>
            <a:r>
              <a:rPr lang="en-US" sz="2100" dirty="0" smtClean="0">
                <a:solidFill>
                  <a:srgbClr val="953735"/>
                </a:solidFill>
              </a:rPr>
              <a:t>[7]</a:t>
            </a:r>
            <a:r>
              <a:rPr lang="en-US" sz="2200" dirty="0" smtClean="0">
                <a:solidFill>
                  <a:srgbClr val="953735"/>
                </a:solidFill>
              </a:rPr>
              <a:t> </a:t>
            </a:r>
          </a:p>
        </p:txBody>
      </p:sp>
      <p:pic>
        <p:nvPicPr>
          <p:cNvPr id="13314" name="Picture 2"/>
          <p:cNvPicPr>
            <a:picLocks noChangeAspect="1" noChangeArrowheads="1"/>
          </p:cNvPicPr>
          <p:nvPr/>
        </p:nvPicPr>
        <p:blipFill>
          <a:blip r:embed="rId4"/>
          <a:srcRect/>
          <a:stretch>
            <a:fillRect/>
          </a:stretch>
        </p:blipFill>
        <p:spPr bwMode="auto">
          <a:xfrm>
            <a:off x="6776591" y="12335662"/>
            <a:ext cx="3359465" cy="2514649"/>
          </a:xfrm>
          <a:prstGeom prst="rect">
            <a:avLst/>
          </a:prstGeom>
          <a:ln>
            <a:noFill/>
          </a:ln>
          <a:effectLst>
            <a:outerShdw blurRad="292100" dist="139700" dir="2700000" algn="tl" rotWithShape="0">
              <a:srgbClr val="333333">
                <a:alpha val="65000"/>
              </a:srgbClr>
            </a:outerShdw>
          </a:effectLst>
        </p:spPr>
      </p:pic>
      <p:sp>
        <p:nvSpPr>
          <p:cNvPr id="27" name="TextBox 26"/>
          <p:cNvSpPr txBox="1"/>
          <p:nvPr/>
        </p:nvSpPr>
        <p:spPr>
          <a:xfrm>
            <a:off x="4224152" y="13983665"/>
            <a:ext cx="2597210" cy="707886"/>
          </a:xfrm>
          <a:prstGeom prst="rect">
            <a:avLst/>
          </a:prstGeom>
          <a:noFill/>
        </p:spPr>
        <p:txBody>
          <a:bodyPr wrap="none" rtlCol="0">
            <a:spAutoFit/>
          </a:bodyPr>
          <a:lstStyle/>
          <a:p>
            <a:r>
              <a:rPr lang="en-US" sz="2000" dirty="0" smtClean="0"/>
              <a:t>These are the real </a:t>
            </a:r>
          </a:p>
          <a:p>
            <a:r>
              <a:rPr lang="en-US" sz="2000" dirty="0" smtClean="0"/>
              <a:t>nanobots. </a:t>
            </a:r>
            <a:r>
              <a:rPr lang="en-US" sz="1800" dirty="0" smtClean="0">
                <a:solidFill>
                  <a:srgbClr val="953735"/>
                </a:solidFill>
              </a:rPr>
              <a:t>[Fig. 2] [8]</a:t>
            </a:r>
            <a:endParaRPr lang="en-US" sz="1800" dirty="0">
              <a:solidFill>
                <a:srgbClr val="953735"/>
              </a:solidFill>
            </a:endParaRPr>
          </a:p>
        </p:txBody>
      </p:sp>
      <p:pic>
        <p:nvPicPr>
          <p:cNvPr id="29" name="Picture 28" descr="UNH_stacked2010_black.eps"/>
          <p:cNvPicPr>
            <a:picLocks noChangeAspect="1"/>
          </p:cNvPicPr>
          <p:nvPr/>
        </p:nvPicPr>
        <mc:AlternateContent xmlns:ma="http://schemas.microsoft.com/office/mac/drawingml/2008/main">
          <mc:Choice Requires="ma">
            <p:blipFill>
              <a:blip r:embed="rId5"/>
              <a:stretch>
                <a:fillRect/>
              </a:stretch>
            </p:blipFill>
          </mc:Choice>
          <mc:Fallback xmlns:ma="http://schemas.microsoft.com/office/mac/drawingml/2008/main" xmlns="" xmlns:a="http://schemas.openxmlformats.org/drawingml/2006/main" xmlns:r="http://schemas.openxmlformats.org/officeDocument/2006/relationships" xmlns:mc="http://schemas.openxmlformats.org/markup-compatibility/2006" xmlns:mv="urn:schemas-microsoft-com:mac:vml" xmlns:p="http://schemas.openxmlformats.org/presentationml/2006/main">
            <p:blipFill>
              <a:blip r:embed="rId6"/>
              <a:stretch>
                <a:fillRect/>
              </a:stretch>
            </p:blipFill>
          </mc:Fallback>
        </mc:AlternateContent>
        <p:spPr>
          <a:xfrm>
            <a:off x="221808" y="594152"/>
            <a:ext cx="7388773" cy="1417772"/>
          </a:xfrm>
          <a:prstGeom prst="rect">
            <a:avLst/>
          </a:prstGeom>
        </p:spPr>
      </p:pic>
      <p:sp>
        <p:nvSpPr>
          <p:cNvPr id="31" name="TextBox 30"/>
          <p:cNvSpPr txBox="1"/>
          <p:nvPr/>
        </p:nvSpPr>
        <p:spPr>
          <a:xfrm>
            <a:off x="475809" y="15425573"/>
            <a:ext cx="9144905" cy="9694964"/>
          </a:xfrm>
          <a:prstGeom prst="rect">
            <a:avLst/>
          </a:prstGeom>
          <a:noFill/>
        </p:spPr>
        <p:txBody>
          <a:bodyPr wrap="square" rtlCol="0">
            <a:spAutoFit/>
          </a:bodyPr>
          <a:lstStyle/>
          <a:p>
            <a:r>
              <a:rPr lang="en-US" sz="2600" dirty="0" smtClean="0">
                <a:latin typeface="Times New Roman"/>
                <a:cs typeface="Times New Roman"/>
              </a:rPr>
              <a:t>     When something dies, its immune system (along with everything else) shuts down. In a matter of hours, the body is thriving with all sorts of harmful bacteria, parasites, and microbes. All of which are blocked by an active immune system. When the immune system is damaged or stops, the body is wide open to all levels of attacks. However, dying is not the only time that the body is wide open to molecular invasion. Whenever someone has a harmful disease that slips by the immune system then the life of the individual can change greatly. They could be infected with a virus, a pathogen, or even a cancerous cell. Each would go unnoticed until it becomes quite difficult for the body to fight back.</a:t>
            </a:r>
          </a:p>
          <a:p>
            <a:r>
              <a:rPr lang="en-US" sz="2600" dirty="0" smtClean="0">
                <a:latin typeface="Times New Roman"/>
                <a:cs typeface="Times New Roman"/>
              </a:rPr>
              <a:t>     After spending time learning about biotechnology, nanotechnology, and independently studying nanorobotics I believe that a substitute immune system for an infected individuals is possible. Nanobots can coordinate the use of carbon nanotubes to deliver cures to infectious cells with the use of external monitors that can detect the cells along with fullerenes that can independently move towards diseased cells and release a fighting agent. A nanobot could also be capable of injecting plasmid DNA that could alter the DNA of cells (potentially crippling or curing them). These little warriors would provide thorough protection against known diseases and one day match the power of our white blood cells </a:t>
            </a:r>
            <a:r>
              <a:rPr lang="en-US" sz="2600" baseline="30000" dirty="0" smtClean="0">
                <a:solidFill>
                  <a:srgbClr val="953735"/>
                </a:solidFill>
                <a:latin typeface="Times New Roman"/>
                <a:cs typeface="Times New Roman"/>
              </a:rPr>
              <a:t>[2]</a:t>
            </a:r>
            <a:r>
              <a:rPr lang="en-US" sz="2600" dirty="0" smtClean="0">
                <a:solidFill>
                  <a:srgbClr val="000000"/>
                </a:solidFill>
                <a:latin typeface="Times New Roman"/>
                <a:cs typeface="Times New Roman"/>
              </a:rPr>
              <a:t>.</a:t>
            </a:r>
          </a:p>
          <a:p>
            <a:endParaRPr lang="en-US" sz="2600" dirty="0">
              <a:latin typeface="Times New Roman"/>
              <a:cs typeface="Times New Roman"/>
            </a:endParaRPr>
          </a:p>
        </p:txBody>
      </p:sp>
      <p:sp>
        <p:nvSpPr>
          <p:cNvPr id="32" name="TextBox 31"/>
          <p:cNvSpPr txBox="1"/>
          <p:nvPr/>
        </p:nvSpPr>
        <p:spPr>
          <a:xfrm>
            <a:off x="475809" y="14833091"/>
            <a:ext cx="4001554" cy="677108"/>
          </a:xfrm>
          <a:prstGeom prst="rect">
            <a:avLst/>
          </a:prstGeom>
          <a:noFill/>
        </p:spPr>
        <p:txBody>
          <a:bodyPr wrap="none" rtlCol="0">
            <a:spAutoFit/>
          </a:bodyPr>
          <a:lstStyle/>
          <a:p>
            <a:r>
              <a:rPr lang="en-US" sz="3800" dirty="0" smtClean="0">
                <a:solidFill>
                  <a:srgbClr val="B9E914"/>
                </a:solidFill>
                <a:effectLst>
                  <a:outerShdw blurRad="228600" dist="38100" dir="2700000">
                    <a:srgbClr val="000000">
                      <a:alpha val="43000"/>
                    </a:srgbClr>
                  </a:outerShdw>
                </a:effectLst>
                <a:latin typeface="Times New Roman"/>
                <a:cs typeface="Times New Roman"/>
              </a:rPr>
              <a:t>INTRODUCTION:</a:t>
            </a:r>
            <a:endParaRPr lang="en-US" sz="3800" dirty="0">
              <a:solidFill>
                <a:srgbClr val="B9E914"/>
              </a:solidFill>
              <a:effectLst>
                <a:outerShdw blurRad="228600" dist="38100" dir="2700000">
                  <a:srgbClr val="000000">
                    <a:alpha val="43000"/>
                  </a:srgbClr>
                </a:outerShdw>
              </a:effectLst>
              <a:latin typeface="Times New Roman"/>
              <a:cs typeface="Times New Roman"/>
            </a:endParaRPr>
          </a:p>
        </p:txBody>
      </p:sp>
      <p:pic>
        <p:nvPicPr>
          <p:cNvPr id="13315" name="Picture 3"/>
          <p:cNvPicPr>
            <a:picLocks noChangeAspect="1" noChangeArrowheads="1"/>
          </p:cNvPicPr>
          <p:nvPr/>
        </p:nvPicPr>
        <p:blipFill>
          <a:blip r:embed="rId7"/>
          <a:srcRect/>
          <a:stretch>
            <a:fillRect/>
          </a:stretch>
        </p:blipFill>
        <p:spPr bwMode="auto">
          <a:xfrm>
            <a:off x="475809" y="24829701"/>
            <a:ext cx="2812988" cy="2889390"/>
          </a:xfrm>
          <a:prstGeom prst="rect">
            <a:avLst/>
          </a:prstGeom>
          <a:ln>
            <a:noFill/>
          </a:ln>
          <a:effectLst>
            <a:outerShdw blurRad="292100" dist="139700" dir="2700000" algn="tl" rotWithShape="0">
              <a:srgbClr val="333333">
                <a:alpha val="65000"/>
              </a:srgbClr>
            </a:outerShdw>
          </a:effectLst>
        </p:spPr>
      </p:pic>
      <p:pic>
        <p:nvPicPr>
          <p:cNvPr id="13316" name="Picture 4"/>
          <p:cNvPicPr>
            <a:picLocks noChangeAspect="1" noChangeArrowheads="1"/>
          </p:cNvPicPr>
          <p:nvPr/>
        </p:nvPicPr>
        <p:blipFill>
          <a:blip r:embed="rId8"/>
          <a:srcRect/>
          <a:stretch>
            <a:fillRect/>
          </a:stretch>
        </p:blipFill>
        <p:spPr bwMode="auto">
          <a:xfrm>
            <a:off x="898738" y="28163825"/>
            <a:ext cx="5842000" cy="4445000"/>
          </a:xfrm>
          <a:prstGeom prst="rect">
            <a:avLst/>
          </a:prstGeom>
          <a:ln>
            <a:noFill/>
          </a:ln>
          <a:effectLst>
            <a:outerShdw blurRad="292100" dist="139700" dir="2700000" algn="tl" rotWithShape="0">
              <a:srgbClr val="333333">
                <a:alpha val="65000"/>
              </a:srgbClr>
            </a:outerShdw>
          </a:effectLst>
        </p:spPr>
      </p:pic>
      <p:sp>
        <p:nvSpPr>
          <p:cNvPr id="36" name="TextBox 35"/>
          <p:cNvSpPr txBox="1"/>
          <p:nvPr/>
        </p:nvSpPr>
        <p:spPr>
          <a:xfrm>
            <a:off x="6982868" y="24548425"/>
            <a:ext cx="3153188" cy="3647152"/>
          </a:xfrm>
          <a:prstGeom prst="rect">
            <a:avLst/>
          </a:prstGeom>
          <a:noFill/>
        </p:spPr>
        <p:txBody>
          <a:bodyPr wrap="square" rtlCol="0">
            <a:spAutoFit/>
          </a:bodyPr>
          <a:lstStyle/>
          <a:p>
            <a:r>
              <a:rPr lang="en-US" sz="2100" dirty="0" smtClean="0"/>
              <a:t>C</a:t>
            </a:r>
            <a:r>
              <a:rPr lang="en-US" sz="2100" baseline="-25000" dirty="0" smtClean="0"/>
              <a:t>60</a:t>
            </a:r>
            <a:r>
              <a:rPr lang="en-US" sz="2100" dirty="0" smtClean="0"/>
              <a:t> or “</a:t>
            </a:r>
            <a:r>
              <a:rPr lang="en-US" sz="2100" dirty="0" err="1" smtClean="0"/>
              <a:t>bucky</a:t>
            </a:r>
            <a:r>
              <a:rPr lang="en-US" sz="2100" dirty="0" smtClean="0"/>
              <a:t>-ball” is a natural form of carbon similar to diamond and graphite. This composition, however, is able to store molecules and also find harmful particles with the assistance of external monitors. </a:t>
            </a:r>
            <a:r>
              <a:rPr lang="en-US" sz="2100" dirty="0" smtClean="0">
                <a:solidFill>
                  <a:srgbClr val="953735"/>
                </a:solidFill>
              </a:rPr>
              <a:t>[Fig. 3] [9]</a:t>
            </a:r>
            <a:endParaRPr lang="en-US" sz="2100" dirty="0">
              <a:solidFill>
                <a:srgbClr val="953735"/>
              </a:solidFill>
            </a:endParaRPr>
          </a:p>
        </p:txBody>
      </p:sp>
      <p:pic>
        <p:nvPicPr>
          <p:cNvPr id="13317" name="Picture 5"/>
          <p:cNvPicPr>
            <a:picLocks noChangeAspect="1" noChangeArrowheads="1"/>
          </p:cNvPicPr>
          <p:nvPr/>
        </p:nvPicPr>
        <p:blipFill>
          <a:blip r:embed="rId9"/>
          <a:srcRect/>
          <a:stretch>
            <a:fillRect/>
          </a:stretch>
        </p:blipFill>
        <p:spPr bwMode="auto">
          <a:xfrm>
            <a:off x="3778805" y="24829701"/>
            <a:ext cx="2961933" cy="2889390"/>
          </a:xfrm>
          <a:prstGeom prst="rect">
            <a:avLst/>
          </a:prstGeom>
          <a:ln>
            <a:noFill/>
          </a:ln>
          <a:effectLst>
            <a:outerShdw blurRad="292100" dist="139700" dir="2700000" algn="tl" rotWithShape="0">
              <a:srgbClr val="333333">
                <a:alpha val="65000"/>
              </a:srgbClr>
            </a:outerShdw>
          </a:effectLst>
        </p:spPr>
      </p:pic>
      <p:sp>
        <p:nvSpPr>
          <p:cNvPr id="38" name="TextBox 37"/>
          <p:cNvSpPr txBox="1"/>
          <p:nvPr/>
        </p:nvSpPr>
        <p:spPr>
          <a:xfrm>
            <a:off x="6982868" y="28322488"/>
            <a:ext cx="3153188" cy="3816429"/>
          </a:xfrm>
          <a:prstGeom prst="rect">
            <a:avLst/>
          </a:prstGeom>
          <a:noFill/>
        </p:spPr>
        <p:txBody>
          <a:bodyPr wrap="square" rtlCol="0">
            <a:spAutoFit/>
          </a:bodyPr>
          <a:lstStyle/>
          <a:p>
            <a:r>
              <a:rPr lang="en-US" sz="2200" dirty="0" smtClean="0"/>
              <a:t>Carbon nanotubes are long carbon bonded tubes that are one nanometer thick. They are able to transport molecules and can have exterior molecular tags that can track specific cell types. </a:t>
            </a:r>
            <a:r>
              <a:rPr lang="en-US" sz="2200" dirty="0" smtClean="0">
                <a:solidFill>
                  <a:schemeClr val="accent2">
                    <a:lumMod val="75000"/>
                  </a:schemeClr>
                </a:solidFill>
              </a:rPr>
              <a:t>[Fig. 4] </a:t>
            </a:r>
            <a:r>
              <a:rPr lang="en-US" sz="2100" dirty="0" smtClean="0">
                <a:solidFill>
                  <a:srgbClr val="953735"/>
                </a:solidFill>
              </a:rPr>
              <a:t>[10]</a:t>
            </a:r>
            <a:endParaRPr lang="en-US" sz="2200" dirty="0">
              <a:solidFill>
                <a:schemeClr val="accent2">
                  <a:lumMod val="75000"/>
                </a:schemeClr>
              </a:solidFill>
            </a:endParaRPr>
          </a:p>
        </p:txBody>
      </p:sp>
      <p:pic>
        <p:nvPicPr>
          <p:cNvPr id="13318" name="Picture 6"/>
          <p:cNvPicPr>
            <a:picLocks noChangeAspect="1" noChangeArrowheads="1"/>
          </p:cNvPicPr>
          <p:nvPr/>
        </p:nvPicPr>
        <p:blipFill>
          <a:blip r:embed="rId10"/>
          <a:srcRect/>
          <a:stretch>
            <a:fillRect/>
          </a:stretch>
        </p:blipFill>
        <p:spPr bwMode="auto">
          <a:xfrm>
            <a:off x="10763769" y="4492999"/>
            <a:ext cx="4998287" cy="6602617"/>
          </a:xfrm>
          <a:prstGeom prst="rect">
            <a:avLst/>
          </a:prstGeom>
          <a:ln>
            <a:noFill/>
          </a:ln>
          <a:effectLst>
            <a:outerShdw blurRad="292100" dist="139700" dir="2700000" algn="tl" rotWithShape="0">
              <a:srgbClr val="333333">
                <a:alpha val="65000"/>
              </a:srgbClr>
            </a:outerShdw>
          </a:effectLst>
        </p:spPr>
      </p:pic>
      <p:pic>
        <p:nvPicPr>
          <p:cNvPr id="13319" name="Picture 7"/>
          <p:cNvPicPr>
            <a:picLocks noChangeAspect="1" noChangeArrowheads="1"/>
          </p:cNvPicPr>
          <p:nvPr/>
        </p:nvPicPr>
        <p:blipFill>
          <a:blip r:embed="rId11"/>
          <a:srcRect/>
          <a:stretch>
            <a:fillRect/>
          </a:stretch>
        </p:blipFill>
        <p:spPr bwMode="auto">
          <a:xfrm>
            <a:off x="15979410" y="4492999"/>
            <a:ext cx="4889500" cy="6634368"/>
          </a:xfrm>
          <a:prstGeom prst="rect">
            <a:avLst/>
          </a:prstGeom>
          <a:ln>
            <a:noFill/>
          </a:ln>
          <a:effectLst>
            <a:outerShdw blurRad="50800" dist="38100" dir="2700000">
              <a:srgbClr val="000000">
                <a:alpha val="43000"/>
              </a:srgbClr>
            </a:outerShdw>
          </a:effectLst>
        </p:spPr>
      </p:pic>
      <p:sp>
        <p:nvSpPr>
          <p:cNvPr id="41" name="TextBox 40"/>
          <p:cNvSpPr txBox="1"/>
          <p:nvPr/>
        </p:nvSpPr>
        <p:spPr>
          <a:xfrm>
            <a:off x="10700264" y="3584022"/>
            <a:ext cx="10168645" cy="830997"/>
          </a:xfrm>
          <a:prstGeom prst="rect">
            <a:avLst/>
          </a:prstGeom>
          <a:noFill/>
        </p:spPr>
        <p:txBody>
          <a:bodyPr wrap="square" rtlCol="0">
            <a:spAutoFit/>
          </a:bodyPr>
          <a:lstStyle/>
          <a:p>
            <a:r>
              <a:rPr lang="en-US" sz="4800" dirty="0" smtClean="0">
                <a:solidFill>
                  <a:srgbClr val="FFFF00"/>
                </a:solidFill>
                <a:effectLst>
                  <a:outerShdw blurRad="406400" dist="38100" dir="2700000">
                    <a:srgbClr val="000000">
                      <a:alpha val="43000"/>
                    </a:srgbClr>
                  </a:outerShdw>
                </a:effectLst>
                <a:latin typeface="Times New Roman"/>
                <a:cs typeface="Times New Roman"/>
              </a:rPr>
              <a:t>HOW LARGE IS THE NANOSCALE?</a:t>
            </a:r>
            <a:endParaRPr lang="en-US" sz="4800" dirty="0">
              <a:solidFill>
                <a:srgbClr val="FFFF00"/>
              </a:solidFill>
              <a:effectLst>
                <a:outerShdw blurRad="406400" dist="38100" dir="2700000">
                  <a:srgbClr val="000000">
                    <a:alpha val="43000"/>
                  </a:srgbClr>
                </a:outerShdw>
              </a:effectLst>
              <a:latin typeface="Times New Roman"/>
              <a:cs typeface="Times New Roman"/>
            </a:endParaRPr>
          </a:p>
        </p:txBody>
      </p:sp>
      <p:sp>
        <p:nvSpPr>
          <p:cNvPr id="42" name="TextBox 41"/>
          <p:cNvSpPr txBox="1"/>
          <p:nvPr/>
        </p:nvSpPr>
        <p:spPr>
          <a:xfrm>
            <a:off x="10763769" y="11444597"/>
            <a:ext cx="10105141" cy="1061829"/>
          </a:xfrm>
          <a:prstGeom prst="rect">
            <a:avLst/>
          </a:prstGeom>
          <a:noFill/>
        </p:spPr>
        <p:txBody>
          <a:bodyPr wrap="square" rtlCol="0">
            <a:spAutoFit/>
          </a:bodyPr>
          <a:lstStyle/>
          <a:p>
            <a:r>
              <a:rPr lang="en-US" sz="2100" dirty="0" smtClean="0"/>
              <a:t>The nanoscale exists at 1 X 10</a:t>
            </a:r>
            <a:r>
              <a:rPr lang="en-US" sz="2100" baseline="30000" dirty="0" smtClean="0"/>
              <a:t>-9</a:t>
            </a:r>
            <a:r>
              <a:rPr lang="en-US" sz="2100" dirty="0" smtClean="0"/>
              <a:t>. At this level, cells and molecules act differently and can be used for various purposes. It is also possible to build structures, atom by atom, in the nanoscale. </a:t>
            </a:r>
            <a:r>
              <a:rPr lang="en-US" sz="2100" dirty="0" smtClean="0">
                <a:solidFill>
                  <a:srgbClr val="953735"/>
                </a:solidFill>
              </a:rPr>
              <a:t>[Fig. 5 &amp; 6] [11]</a:t>
            </a:r>
            <a:endParaRPr lang="en-US" sz="2100" dirty="0">
              <a:solidFill>
                <a:srgbClr val="953735"/>
              </a:solidFill>
            </a:endParaRPr>
          </a:p>
        </p:txBody>
      </p:sp>
      <p:sp>
        <p:nvSpPr>
          <p:cNvPr id="45" name="TextBox 44"/>
          <p:cNvSpPr txBox="1"/>
          <p:nvPr/>
        </p:nvSpPr>
        <p:spPr>
          <a:xfrm>
            <a:off x="10811498" y="12552167"/>
            <a:ext cx="7904377" cy="707886"/>
          </a:xfrm>
          <a:prstGeom prst="rect">
            <a:avLst/>
          </a:prstGeom>
          <a:noFill/>
        </p:spPr>
        <p:txBody>
          <a:bodyPr wrap="none" rtlCol="0">
            <a:spAutoFit/>
          </a:bodyPr>
          <a:lstStyle/>
          <a:p>
            <a:r>
              <a:rPr lang="en-US" sz="4000" dirty="0" smtClean="0">
                <a:solidFill>
                  <a:srgbClr val="D7BE62"/>
                </a:solidFill>
                <a:effectLst>
                  <a:outerShdw blurRad="355600" dist="38100" dir="2700000">
                    <a:srgbClr val="000000">
                      <a:alpha val="43000"/>
                    </a:srgbClr>
                  </a:outerShdw>
                </a:effectLst>
                <a:latin typeface="Times New Roman"/>
                <a:cs typeface="Times New Roman"/>
              </a:rPr>
              <a:t>MY APPROACH &amp; APPLICATION:</a:t>
            </a:r>
            <a:endParaRPr lang="en-US" sz="4000" dirty="0">
              <a:solidFill>
                <a:srgbClr val="D7BE62"/>
              </a:solidFill>
              <a:effectLst>
                <a:outerShdw blurRad="355600" dist="38100" dir="2700000">
                  <a:srgbClr val="000000">
                    <a:alpha val="43000"/>
                  </a:srgbClr>
                </a:outerShdw>
              </a:effectLst>
              <a:latin typeface="Times New Roman"/>
              <a:cs typeface="Times New Roman"/>
            </a:endParaRPr>
          </a:p>
        </p:txBody>
      </p:sp>
      <p:sp>
        <p:nvSpPr>
          <p:cNvPr id="46" name="TextBox 45"/>
          <p:cNvSpPr txBox="1"/>
          <p:nvPr/>
        </p:nvSpPr>
        <p:spPr>
          <a:xfrm>
            <a:off x="10763769" y="13290934"/>
            <a:ext cx="9144905" cy="5021888"/>
          </a:xfrm>
          <a:prstGeom prst="rect">
            <a:avLst/>
          </a:prstGeom>
          <a:noFill/>
        </p:spPr>
        <p:txBody>
          <a:bodyPr wrap="square" rtlCol="0">
            <a:spAutoFit/>
          </a:bodyPr>
          <a:lstStyle/>
          <a:p>
            <a:pPr>
              <a:spcAft>
                <a:spcPts val="1000"/>
              </a:spcAft>
            </a:pPr>
            <a:r>
              <a:rPr lang="en-US" sz="2600" dirty="0" smtClean="0">
                <a:latin typeface="Times New Roman"/>
                <a:cs typeface="Times New Roman"/>
              </a:rPr>
              <a:t>     </a:t>
            </a:r>
            <a:r>
              <a:rPr lang="en-US" sz="2600" dirty="0" smtClean="0">
                <a:latin typeface="Times New Roman"/>
                <a:ea typeface="Cambria"/>
                <a:cs typeface="Times New Roman"/>
              </a:rPr>
              <a:t>Research indicates </a:t>
            </a:r>
            <a:r>
              <a:rPr lang="en-US" sz="2600" baseline="30000" dirty="0" smtClean="0">
                <a:solidFill>
                  <a:srgbClr val="953735"/>
                </a:solidFill>
                <a:latin typeface="Times New Roman"/>
                <a:ea typeface="Cambria"/>
                <a:cs typeface="Times New Roman"/>
              </a:rPr>
              <a:t>[3]</a:t>
            </a:r>
            <a:r>
              <a:rPr lang="en-US" sz="2600" dirty="0" smtClean="0">
                <a:latin typeface="Times New Roman"/>
                <a:ea typeface="Cambria"/>
                <a:cs typeface="Times New Roman"/>
              </a:rPr>
              <a:t> that a patient could be injected with a round of nanobots that mark up infectious cells and begin fighting back with modified fullerenes. After a week, the patient would flush out prior nanoparticles and start anew with robots that are ready to recognize the markers and fight. These nanobots would consistently adapt to infections and with every cycle, scientists would gather data and implement it into future robots – creating an intelligent system quite similar to the immune system. With an evolving system scientists predict it could be possible to not only fight diseases but also provide an alternative to combating diseases that are no longer susceptible to antibiotics </a:t>
            </a:r>
            <a:r>
              <a:rPr lang="en-US" sz="2600" baseline="30000" dirty="0" smtClean="0">
                <a:solidFill>
                  <a:srgbClr val="953735"/>
                </a:solidFill>
                <a:latin typeface="Times New Roman"/>
                <a:ea typeface="Cambria"/>
                <a:cs typeface="Times New Roman"/>
              </a:rPr>
              <a:t>[4]</a:t>
            </a:r>
            <a:r>
              <a:rPr lang="en-US" sz="2600" dirty="0" smtClean="0">
                <a:latin typeface="Times New Roman"/>
                <a:ea typeface="Cambria"/>
                <a:cs typeface="Times New Roman"/>
              </a:rPr>
              <a:t>. </a:t>
            </a:r>
          </a:p>
          <a:p>
            <a:endParaRPr lang="en-US" sz="2600" dirty="0">
              <a:latin typeface="Times New Roman"/>
              <a:cs typeface="Times New Roman"/>
            </a:endParaRPr>
          </a:p>
        </p:txBody>
      </p:sp>
      <p:pic>
        <p:nvPicPr>
          <p:cNvPr id="13320" name="Picture 8"/>
          <p:cNvPicPr>
            <a:picLocks noChangeAspect="1" noChangeArrowheads="1"/>
          </p:cNvPicPr>
          <p:nvPr/>
        </p:nvPicPr>
        <p:blipFill>
          <a:blip r:embed="rId12"/>
          <a:srcRect/>
          <a:stretch>
            <a:fillRect/>
          </a:stretch>
        </p:blipFill>
        <p:spPr bwMode="auto">
          <a:xfrm>
            <a:off x="10811497" y="18018685"/>
            <a:ext cx="5208045" cy="3583313"/>
          </a:xfrm>
          <a:prstGeom prst="rect">
            <a:avLst/>
          </a:prstGeom>
          <a:ln>
            <a:noFill/>
          </a:ln>
          <a:effectLst>
            <a:outerShdw blurRad="292100" dist="139700" dir="2700000" algn="tl" rotWithShape="0">
              <a:srgbClr val="333333">
                <a:alpha val="65000"/>
              </a:srgbClr>
            </a:outerShdw>
          </a:effectLst>
        </p:spPr>
      </p:pic>
      <p:sp>
        <p:nvSpPr>
          <p:cNvPr id="49" name="TextBox 48"/>
          <p:cNvSpPr txBox="1"/>
          <p:nvPr/>
        </p:nvSpPr>
        <p:spPr>
          <a:xfrm>
            <a:off x="16392179" y="18018686"/>
            <a:ext cx="3420776" cy="3046988"/>
          </a:xfrm>
          <a:prstGeom prst="rect">
            <a:avLst/>
          </a:prstGeom>
          <a:noFill/>
        </p:spPr>
        <p:txBody>
          <a:bodyPr wrap="square" rtlCol="0">
            <a:spAutoFit/>
          </a:bodyPr>
          <a:lstStyle/>
          <a:p>
            <a:r>
              <a:rPr lang="en-US" sz="2400" dirty="0" smtClean="0"/>
              <a:t>Nanobots are able to attach to cells and modify external markers so that future nanobots may monitor and attack if necessary. </a:t>
            </a:r>
            <a:r>
              <a:rPr lang="en-US" sz="2400" dirty="0" smtClean="0">
                <a:solidFill>
                  <a:srgbClr val="953735"/>
                </a:solidFill>
              </a:rPr>
              <a:t>[Fig. 7] [12]</a:t>
            </a:r>
            <a:endParaRPr lang="en-US" sz="2400" dirty="0">
              <a:solidFill>
                <a:srgbClr val="953735"/>
              </a:solidFill>
            </a:endParaRPr>
          </a:p>
        </p:txBody>
      </p:sp>
      <p:sp>
        <p:nvSpPr>
          <p:cNvPr id="50" name="TextBox 49"/>
          <p:cNvSpPr txBox="1"/>
          <p:nvPr/>
        </p:nvSpPr>
        <p:spPr>
          <a:xfrm>
            <a:off x="10811498" y="21682878"/>
            <a:ext cx="8501978" cy="723275"/>
          </a:xfrm>
          <a:prstGeom prst="rect">
            <a:avLst/>
          </a:prstGeom>
          <a:noFill/>
        </p:spPr>
        <p:txBody>
          <a:bodyPr wrap="none" rtlCol="0">
            <a:spAutoFit/>
          </a:bodyPr>
          <a:lstStyle/>
          <a:p>
            <a:r>
              <a:rPr lang="en-US" sz="4100" dirty="0" smtClean="0">
                <a:solidFill>
                  <a:srgbClr val="FFFF00"/>
                </a:solidFill>
                <a:effectLst>
                  <a:outerShdw blurRad="685800" dist="38100" dir="2700000">
                    <a:srgbClr val="000000">
                      <a:alpha val="43000"/>
                    </a:srgbClr>
                  </a:outerShdw>
                </a:effectLst>
                <a:latin typeface="Times New Roman"/>
                <a:cs typeface="Times New Roman"/>
              </a:rPr>
              <a:t>CURRENT STATUS Of NANOTECH:</a:t>
            </a:r>
            <a:endParaRPr lang="en-US" sz="4100" dirty="0">
              <a:solidFill>
                <a:srgbClr val="FFFF00"/>
              </a:solidFill>
              <a:effectLst>
                <a:outerShdw blurRad="685800" dist="38100" dir="2700000">
                  <a:srgbClr val="000000">
                    <a:alpha val="43000"/>
                  </a:srgbClr>
                </a:outerShdw>
              </a:effectLst>
              <a:latin typeface="Times New Roman"/>
              <a:cs typeface="Times New Roman"/>
            </a:endParaRPr>
          </a:p>
        </p:txBody>
      </p:sp>
      <p:sp>
        <p:nvSpPr>
          <p:cNvPr id="51" name="TextBox 50"/>
          <p:cNvSpPr txBox="1"/>
          <p:nvPr/>
        </p:nvSpPr>
        <p:spPr>
          <a:xfrm>
            <a:off x="10843250" y="22385479"/>
            <a:ext cx="9144905" cy="6837768"/>
          </a:xfrm>
          <a:prstGeom prst="rect">
            <a:avLst/>
          </a:prstGeom>
          <a:noFill/>
        </p:spPr>
        <p:txBody>
          <a:bodyPr wrap="square" rtlCol="0">
            <a:spAutoFit/>
          </a:bodyPr>
          <a:lstStyle/>
          <a:p>
            <a:pPr>
              <a:spcAft>
                <a:spcPts val="1000"/>
              </a:spcAft>
            </a:pPr>
            <a:r>
              <a:rPr lang="en-US" sz="2600" dirty="0" smtClean="0">
                <a:latin typeface="Times New Roman"/>
                <a:cs typeface="Times New Roman"/>
              </a:rPr>
              <a:t>     </a:t>
            </a:r>
            <a:r>
              <a:rPr lang="en-US" sz="2600" dirty="0" smtClean="0">
                <a:latin typeface="Times New Roman"/>
                <a:ea typeface="Cambria"/>
                <a:cs typeface="Times New Roman"/>
              </a:rPr>
              <a:t>Scientists are still researching the effects of nanoparticles and nanorobotics. </a:t>
            </a:r>
          </a:p>
          <a:p>
            <a:pPr>
              <a:spcAft>
                <a:spcPts val="1000"/>
              </a:spcAft>
              <a:buFont typeface="Wingdings" charset="2"/>
              <a:buChar char="Ø"/>
            </a:pPr>
            <a:r>
              <a:rPr lang="en-US" sz="2600" dirty="0" smtClean="0">
                <a:latin typeface="Times New Roman"/>
                <a:ea typeface="Cambria"/>
                <a:cs typeface="Times New Roman"/>
              </a:rPr>
              <a:t> Some have been able to create nanorobots that can be controlled by magnets to perform higher precision eye surgery and restore sight to those who have gone permanently blind </a:t>
            </a:r>
            <a:r>
              <a:rPr lang="en-US" sz="2600" baseline="30000" dirty="0" smtClean="0">
                <a:solidFill>
                  <a:srgbClr val="953735"/>
                </a:solidFill>
                <a:latin typeface="Times New Roman"/>
                <a:ea typeface="Cambria"/>
                <a:cs typeface="Times New Roman"/>
              </a:rPr>
              <a:t>[5]</a:t>
            </a:r>
            <a:r>
              <a:rPr lang="en-US" sz="2600" dirty="0" smtClean="0">
                <a:latin typeface="Times New Roman"/>
                <a:ea typeface="Cambria"/>
                <a:cs typeface="Times New Roman"/>
              </a:rPr>
              <a:t>.</a:t>
            </a:r>
          </a:p>
          <a:p>
            <a:pPr>
              <a:spcAft>
                <a:spcPts val="1000"/>
              </a:spcAft>
              <a:buFont typeface="Wingdings" charset="2"/>
              <a:buChar char="Ø"/>
            </a:pPr>
            <a:r>
              <a:rPr lang="en-US" sz="2600" dirty="0" smtClean="0">
                <a:latin typeface="Times New Roman"/>
                <a:ea typeface="Cambria"/>
                <a:cs typeface="Times New Roman"/>
              </a:rPr>
              <a:t> Much research has been done to use nanotechnology to fight cancer and much progress has been made. Robert Langer, a professor at MIT with over 600 patents, designed a fullerene molecule that is disguised as a water molecule and is able to target cancer cells and deliver molecules to kill them </a:t>
            </a:r>
            <a:r>
              <a:rPr lang="en-US" sz="2600" baseline="30000" dirty="0" smtClean="0">
                <a:solidFill>
                  <a:srgbClr val="953735"/>
                </a:solidFill>
                <a:latin typeface="Times New Roman"/>
                <a:ea typeface="Cambria"/>
                <a:cs typeface="Times New Roman"/>
              </a:rPr>
              <a:t>[6]</a:t>
            </a:r>
            <a:r>
              <a:rPr lang="en-US" sz="2600" dirty="0" smtClean="0">
                <a:latin typeface="Times New Roman"/>
                <a:ea typeface="Cambria"/>
                <a:cs typeface="Times New Roman"/>
              </a:rPr>
              <a:t>. </a:t>
            </a:r>
          </a:p>
          <a:p>
            <a:pPr>
              <a:spcAft>
                <a:spcPts val="1000"/>
              </a:spcAft>
            </a:pPr>
            <a:r>
              <a:rPr lang="en-US" sz="2600" dirty="0" smtClean="0">
                <a:latin typeface="Times New Roman"/>
                <a:ea typeface="Cambria"/>
                <a:cs typeface="Times New Roman"/>
              </a:rPr>
              <a:t>Advancements are being made, but much more research needs to be done to advance technology to match white blood cells and eventually replace them in cases such as AIDS or cancer.</a:t>
            </a:r>
          </a:p>
          <a:p>
            <a:pPr>
              <a:spcAft>
                <a:spcPts val="1000"/>
              </a:spcAft>
            </a:pPr>
            <a:endParaRPr lang="en-US" sz="2600" dirty="0" smtClean="0">
              <a:latin typeface="Times New Roman"/>
              <a:ea typeface="Cambria"/>
              <a:cs typeface="Times New Roman"/>
            </a:endParaRPr>
          </a:p>
          <a:p>
            <a:endParaRPr lang="en-US" sz="2600" dirty="0">
              <a:latin typeface="Times New Roman"/>
              <a:cs typeface="Times New Roman"/>
            </a:endParaRPr>
          </a:p>
        </p:txBody>
      </p:sp>
      <p:pic>
        <p:nvPicPr>
          <p:cNvPr id="13321" name="Picture 9"/>
          <p:cNvPicPr>
            <a:picLocks noChangeAspect="1" noChangeArrowheads="1"/>
          </p:cNvPicPr>
          <p:nvPr/>
        </p:nvPicPr>
        <p:blipFill>
          <a:blip r:embed="rId13"/>
          <a:srcRect/>
          <a:stretch>
            <a:fillRect/>
          </a:stretch>
        </p:blipFill>
        <p:spPr bwMode="auto">
          <a:xfrm>
            <a:off x="11317056" y="28227329"/>
            <a:ext cx="4445000" cy="4102100"/>
          </a:xfrm>
          <a:prstGeom prst="rect">
            <a:avLst/>
          </a:prstGeom>
          <a:ln>
            <a:noFill/>
          </a:ln>
          <a:effectLst>
            <a:outerShdw blurRad="292100" dist="139700" dir="2700000" algn="tl" rotWithShape="0">
              <a:srgbClr val="333333">
                <a:alpha val="65000"/>
              </a:srgbClr>
            </a:outerShdw>
          </a:effectLst>
        </p:spPr>
      </p:pic>
      <p:sp>
        <p:nvSpPr>
          <p:cNvPr id="53" name="TextBox 52"/>
          <p:cNvSpPr txBox="1"/>
          <p:nvPr/>
        </p:nvSpPr>
        <p:spPr>
          <a:xfrm>
            <a:off x="15924286" y="28258984"/>
            <a:ext cx="3420776" cy="2554545"/>
          </a:xfrm>
          <a:prstGeom prst="rect">
            <a:avLst/>
          </a:prstGeom>
          <a:noFill/>
        </p:spPr>
        <p:txBody>
          <a:bodyPr wrap="square" rtlCol="0">
            <a:spAutoFit/>
          </a:bodyPr>
          <a:lstStyle/>
          <a:p>
            <a:r>
              <a:rPr lang="en-US" sz="2000" dirty="0" smtClean="0"/>
              <a:t>Dr. Langer disguised a fullerene as a water molecule to avoid the natural immune system. This allows stealth for the fullerene while it tries to tackle infectious cells. </a:t>
            </a:r>
            <a:r>
              <a:rPr lang="en-US" sz="2000" dirty="0" smtClean="0">
                <a:solidFill>
                  <a:srgbClr val="953735"/>
                </a:solidFill>
              </a:rPr>
              <a:t>[Fig. 8] [13]</a:t>
            </a:r>
            <a:endParaRPr lang="en-US" sz="2000" dirty="0">
              <a:solidFill>
                <a:srgbClr val="953735"/>
              </a:solidFill>
            </a:endParaRPr>
          </a:p>
        </p:txBody>
      </p:sp>
      <p:sp>
        <p:nvSpPr>
          <p:cNvPr id="54" name="TextBox 53"/>
          <p:cNvSpPr txBox="1"/>
          <p:nvPr/>
        </p:nvSpPr>
        <p:spPr>
          <a:xfrm>
            <a:off x="21639185" y="3707133"/>
            <a:ext cx="3996365" cy="707886"/>
          </a:xfrm>
          <a:prstGeom prst="rect">
            <a:avLst/>
          </a:prstGeom>
          <a:noFill/>
        </p:spPr>
        <p:txBody>
          <a:bodyPr wrap="square" rtlCol="0">
            <a:spAutoFit/>
          </a:bodyPr>
          <a:lstStyle/>
          <a:p>
            <a:r>
              <a:rPr lang="en-US" sz="4000" dirty="0" smtClean="0">
                <a:solidFill>
                  <a:schemeClr val="bg1"/>
                </a:solidFill>
                <a:effectLst>
                  <a:outerShdw blurRad="482600" dist="38100" dir="2700000">
                    <a:srgbClr val="000000">
                      <a:alpha val="43000"/>
                    </a:srgbClr>
                  </a:outerShdw>
                </a:effectLst>
                <a:latin typeface="Times New Roman"/>
                <a:cs typeface="Times New Roman"/>
              </a:rPr>
              <a:t>THE FUTURE:</a:t>
            </a:r>
            <a:endParaRPr lang="en-US" sz="4000" dirty="0">
              <a:solidFill>
                <a:schemeClr val="bg1"/>
              </a:solidFill>
              <a:effectLst>
                <a:outerShdw blurRad="482600" dist="38100" dir="2700000">
                  <a:srgbClr val="000000">
                    <a:alpha val="43000"/>
                  </a:srgbClr>
                </a:outerShdw>
              </a:effectLst>
              <a:latin typeface="Times New Roman"/>
              <a:cs typeface="Times New Roman"/>
            </a:endParaRPr>
          </a:p>
        </p:txBody>
      </p:sp>
      <p:sp>
        <p:nvSpPr>
          <p:cNvPr id="55" name="TextBox 54"/>
          <p:cNvSpPr txBox="1"/>
          <p:nvPr/>
        </p:nvSpPr>
        <p:spPr>
          <a:xfrm>
            <a:off x="21639185" y="4322683"/>
            <a:ext cx="10757945" cy="10320776"/>
          </a:xfrm>
          <a:prstGeom prst="rect">
            <a:avLst/>
          </a:prstGeom>
          <a:noFill/>
        </p:spPr>
        <p:txBody>
          <a:bodyPr wrap="square" rtlCol="0">
            <a:spAutoFit/>
          </a:bodyPr>
          <a:lstStyle/>
          <a:p>
            <a:pPr>
              <a:spcAft>
                <a:spcPts val="1000"/>
              </a:spcAft>
            </a:pPr>
            <a:r>
              <a:rPr lang="en-US" sz="2600" dirty="0" smtClean="0">
                <a:latin typeface="Times New Roman"/>
                <a:ea typeface="Cambria"/>
                <a:cs typeface="Times New Roman"/>
              </a:rPr>
              <a:t>     The future of our medicine and our technology lies in nanotechnology. With every step made, problems like AIDS, cancer, blood clotting, influenza, etc. will be easily solvable through nanobots that target and eliminate all the infected cells at an early stage. </a:t>
            </a:r>
          </a:p>
          <a:p>
            <a:pPr>
              <a:spcAft>
                <a:spcPts val="1000"/>
              </a:spcAft>
              <a:buFont typeface="Wingdings" charset="2"/>
              <a:buChar char="Ø"/>
            </a:pPr>
            <a:r>
              <a:rPr lang="en-US" sz="2600" dirty="0" smtClean="0">
                <a:latin typeface="Times New Roman"/>
                <a:ea typeface="Cambria"/>
                <a:cs typeface="Times New Roman"/>
              </a:rPr>
              <a:t> The bots would be able to access a genome database and be able to recognize if cellular structures are good for the body or not. </a:t>
            </a:r>
          </a:p>
          <a:p>
            <a:pPr>
              <a:spcAft>
                <a:spcPts val="1000"/>
              </a:spcAft>
              <a:buFont typeface="Wingdings" charset="2"/>
              <a:buChar char="Ø"/>
            </a:pPr>
            <a:r>
              <a:rPr lang="en-US" sz="2600" dirty="0" smtClean="0">
                <a:latin typeface="Times New Roman"/>
                <a:ea typeface="Cambria"/>
                <a:cs typeface="Times New Roman"/>
              </a:rPr>
              <a:t> Parts of the body that the immune system does not reach causes harmful consequences such as prostate cancer, but these nanoparticles and bots would be able to travel and maintain stability everywhere. </a:t>
            </a:r>
          </a:p>
          <a:p>
            <a:pPr>
              <a:spcAft>
                <a:spcPts val="1000"/>
              </a:spcAft>
              <a:buFont typeface="Wingdings" charset="2"/>
              <a:buChar char="Ø"/>
            </a:pPr>
            <a:r>
              <a:rPr lang="en-US" sz="2600" dirty="0" smtClean="0">
                <a:latin typeface="Times New Roman"/>
                <a:ea typeface="Cambria"/>
                <a:cs typeface="Times New Roman"/>
              </a:rPr>
              <a:t> Common pathogens and viruses such as the cold would be dealt with immediately before it could spread throughout the body. This would save the people who lose work hours due to illness.</a:t>
            </a:r>
          </a:p>
          <a:p>
            <a:pPr>
              <a:spcAft>
                <a:spcPts val="1000"/>
              </a:spcAft>
              <a:buFont typeface="Wingdings" charset="2"/>
              <a:buChar char="Ø"/>
            </a:pPr>
            <a:r>
              <a:rPr lang="en-US" sz="2600" dirty="0" smtClean="0">
                <a:latin typeface="Times New Roman"/>
                <a:ea typeface="Cambria"/>
                <a:cs typeface="Times New Roman"/>
              </a:rPr>
              <a:t> The nanobots could be used to alter DNA sequences of cells through plasma insertion so it could be possible to perform genetic engineering from the inside.</a:t>
            </a:r>
          </a:p>
          <a:p>
            <a:pPr>
              <a:spcAft>
                <a:spcPts val="1000"/>
              </a:spcAft>
              <a:buFont typeface="Wingdings" charset="2"/>
              <a:buChar char="Ø"/>
            </a:pPr>
            <a:r>
              <a:rPr lang="en-US" sz="2600" dirty="0" smtClean="0">
                <a:latin typeface="Times New Roman"/>
                <a:ea typeface="Cambria"/>
                <a:cs typeface="Times New Roman"/>
              </a:rPr>
              <a:t> As fat is stored in a layer of “fatty cells” , it could be possible to regulate fat intake as nanobots could kill off the excess fat</a:t>
            </a:r>
          </a:p>
          <a:p>
            <a:pPr>
              <a:spcAft>
                <a:spcPts val="1000"/>
              </a:spcAft>
              <a:buFont typeface="Wingdings" charset="2"/>
              <a:buChar char="Ø"/>
            </a:pPr>
            <a:r>
              <a:rPr lang="en-US" sz="2600" dirty="0" smtClean="0">
                <a:latin typeface="Times New Roman"/>
                <a:ea typeface="Cambria"/>
                <a:cs typeface="Times New Roman"/>
              </a:rPr>
              <a:t> The quality of life would increase drastically with the implementation of a secondary immune system. The human lifespan would radically increase as most causes of death could be fought off.</a:t>
            </a:r>
          </a:p>
          <a:p>
            <a:pPr>
              <a:spcAft>
                <a:spcPts val="1000"/>
              </a:spcAft>
            </a:pPr>
            <a:r>
              <a:rPr lang="en-US" sz="2600" dirty="0" smtClean="0">
                <a:latin typeface="Times New Roman"/>
                <a:ea typeface="Cambria"/>
                <a:cs typeface="Times New Roman"/>
              </a:rPr>
              <a:t>     With a leap in nanotechnology, overall life would improve. Medicine would forever be changed, as people would ingest nanobots rather than antibiotics. This would change the bacteria and the environment around us. </a:t>
            </a:r>
          </a:p>
          <a:p>
            <a:endParaRPr lang="en-US" sz="2600" dirty="0">
              <a:latin typeface="Times New Roman"/>
              <a:cs typeface="Times New Roman"/>
            </a:endParaRPr>
          </a:p>
        </p:txBody>
      </p:sp>
      <p:sp>
        <p:nvSpPr>
          <p:cNvPr id="57" name="TextBox 56"/>
          <p:cNvSpPr txBox="1"/>
          <p:nvPr/>
        </p:nvSpPr>
        <p:spPr>
          <a:xfrm>
            <a:off x="21639185" y="14125205"/>
            <a:ext cx="8917249" cy="707886"/>
          </a:xfrm>
          <a:prstGeom prst="rect">
            <a:avLst/>
          </a:prstGeom>
          <a:noFill/>
        </p:spPr>
        <p:txBody>
          <a:bodyPr wrap="square" rtlCol="0">
            <a:spAutoFit/>
          </a:bodyPr>
          <a:lstStyle/>
          <a:p>
            <a:r>
              <a:rPr lang="en-US" sz="4000" dirty="0" smtClean="0">
                <a:solidFill>
                  <a:schemeClr val="tx1">
                    <a:lumMod val="95000"/>
                  </a:schemeClr>
                </a:solidFill>
                <a:effectLst>
                  <a:outerShdw blurRad="482600" dist="38100" dir="2700000">
                    <a:srgbClr val="000000">
                      <a:alpha val="43000"/>
                    </a:srgbClr>
                  </a:outerShdw>
                </a:effectLst>
                <a:latin typeface="Times New Roman"/>
                <a:cs typeface="Times New Roman"/>
              </a:rPr>
              <a:t>ISSUES &amp; IMPLICATIONS: </a:t>
            </a:r>
            <a:endParaRPr lang="en-US" sz="4000" dirty="0">
              <a:solidFill>
                <a:schemeClr val="tx1">
                  <a:lumMod val="95000"/>
                </a:schemeClr>
              </a:solidFill>
              <a:effectLst>
                <a:outerShdw blurRad="482600" dist="38100" dir="2700000">
                  <a:srgbClr val="000000">
                    <a:alpha val="43000"/>
                  </a:srgbClr>
                </a:outerShdw>
              </a:effectLst>
              <a:latin typeface="Times New Roman"/>
              <a:cs typeface="Times New Roman"/>
            </a:endParaRPr>
          </a:p>
        </p:txBody>
      </p:sp>
      <p:sp>
        <p:nvSpPr>
          <p:cNvPr id="58" name="TextBox 57"/>
          <p:cNvSpPr txBox="1"/>
          <p:nvPr/>
        </p:nvSpPr>
        <p:spPr>
          <a:xfrm>
            <a:off x="21639185" y="14779903"/>
            <a:ext cx="10757945" cy="8084264"/>
          </a:xfrm>
          <a:prstGeom prst="rect">
            <a:avLst/>
          </a:prstGeom>
          <a:noFill/>
        </p:spPr>
        <p:txBody>
          <a:bodyPr wrap="square" rtlCol="0">
            <a:spAutoFit/>
          </a:bodyPr>
          <a:lstStyle/>
          <a:p>
            <a:pPr>
              <a:spcAft>
                <a:spcPts val="1000"/>
              </a:spcAft>
            </a:pPr>
            <a:r>
              <a:rPr lang="en-US" sz="2600" dirty="0" smtClean="0">
                <a:latin typeface="Times New Roman"/>
                <a:ea typeface="Cambria"/>
                <a:cs typeface="Times New Roman"/>
              </a:rPr>
              <a:t>     With the introduction of advanced nanotechnology lives would drastically improve, but this would also lead to major problems. </a:t>
            </a:r>
          </a:p>
          <a:p>
            <a:pPr>
              <a:spcAft>
                <a:spcPts val="1000"/>
              </a:spcAft>
              <a:buFont typeface="Wingdings" charset="2"/>
              <a:buChar char="Ø"/>
            </a:pPr>
            <a:r>
              <a:rPr lang="en-US" sz="2600" dirty="0" smtClean="0">
                <a:latin typeface="Times New Roman"/>
                <a:ea typeface="Cambria"/>
                <a:cs typeface="Times New Roman"/>
              </a:rPr>
              <a:t> There would be a drastic increase in human population and people would be living to an unnatural age.</a:t>
            </a:r>
          </a:p>
          <a:p>
            <a:pPr>
              <a:spcAft>
                <a:spcPts val="1000"/>
              </a:spcAft>
              <a:buFont typeface="Wingdings" charset="2"/>
              <a:buChar char="Ø"/>
            </a:pPr>
            <a:r>
              <a:rPr lang="en-US" sz="2600" dirty="0" smtClean="0">
                <a:latin typeface="Times New Roman"/>
                <a:ea typeface="Cambria"/>
                <a:cs typeface="Times New Roman"/>
              </a:rPr>
              <a:t> As the technology advances it would become more cost efficient, but it would soon be taxing on the environment, as the population will remain generally much healthier. People with the AIDS virus, cancer, obesity, and many other harmful diseases that cause a shorter lifespan would live much longer as nanobots would unnaturally maintain their bodies.</a:t>
            </a:r>
          </a:p>
          <a:p>
            <a:pPr>
              <a:spcAft>
                <a:spcPts val="1000"/>
              </a:spcAft>
              <a:buFont typeface="Wingdings" charset="2"/>
              <a:buChar char="Ø"/>
            </a:pPr>
            <a:r>
              <a:rPr lang="en-US" sz="2600" dirty="0" smtClean="0">
                <a:latin typeface="Times New Roman"/>
                <a:ea typeface="Cambria"/>
                <a:cs typeface="Times New Roman"/>
              </a:rPr>
              <a:t> Nanorobots will not only provide protection from diseases but they will become tools of political power. If a robot can detect and kill harmful diseases then it can also kill necessary tissues and cells. They could essentially kill humans from the inside and this is one of the reasons why research in the field is stunted. </a:t>
            </a:r>
          </a:p>
          <a:p>
            <a:r>
              <a:rPr lang="en-US" sz="2600" dirty="0" smtClean="0">
                <a:latin typeface="Times New Roman"/>
                <a:ea typeface="Cambria"/>
                <a:cs typeface="Times New Roman"/>
              </a:rPr>
              <a:t>     If so many different diseases kill millions of people a year then it becomes the duty of the people to understand what a solution like nanotechnology can provide and what dangers it can bring.</a:t>
            </a:r>
          </a:p>
          <a:p>
            <a:endParaRPr lang="en-US" sz="2600" dirty="0">
              <a:latin typeface="Times New Roman"/>
              <a:cs typeface="Times New Roman"/>
            </a:endParaRPr>
          </a:p>
        </p:txBody>
      </p:sp>
      <p:sp>
        <p:nvSpPr>
          <p:cNvPr id="59" name="TextBox 58"/>
          <p:cNvSpPr txBox="1"/>
          <p:nvPr/>
        </p:nvSpPr>
        <p:spPr>
          <a:xfrm>
            <a:off x="23751667" y="27364412"/>
            <a:ext cx="5277331" cy="861774"/>
          </a:xfrm>
          <a:prstGeom prst="rect">
            <a:avLst/>
          </a:prstGeom>
          <a:noFill/>
        </p:spPr>
        <p:txBody>
          <a:bodyPr wrap="none" rtlCol="0">
            <a:spAutoFit/>
          </a:bodyPr>
          <a:lstStyle/>
          <a:p>
            <a:r>
              <a:rPr lang="en-US" sz="5000" dirty="0" smtClean="0">
                <a:effectLst>
                  <a:outerShdw blurRad="558800" dist="38100" dir="2700000">
                    <a:srgbClr val="000000">
                      <a:alpha val="43000"/>
                    </a:srgbClr>
                  </a:outerShdw>
                </a:effectLst>
                <a:latin typeface="Times New Roman"/>
                <a:cs typeface="Times New Roman"/>
              </a:rPr>
              <a:t>Acknowledgements</a:t>
            </a:r>
            <a:endParaRPr lang="en-US" sz="5000" dirty="0">
              <a:effectLst>
                <a:outerShdw blurRad="558800" dist="38100" dir="2700000">
                  <a:srgbClr val="000000">
                    <a:alpha val="43000"/>
                  </a:srgbClr>
                </a:outerShdw>
              </a:effectLst>
              <a:latin typeface="Times New Roman"/>
              <a:cs typeface="Times New Roman"/>
            </a:endParaRPr>
          </a:p>
        </p:txBody>
      </p:sp>
      <p:pic>
        <p:nvPicPr>
          <p:cNvPr id="61" name="Picture 60" descr="gov.png"/>
          <p:cNvPicPr>
            <a:picLocks noChangeAspect="1"/>
          </p:cNvPicPr>
          <p:nvPr/>
        </p:nvPicPr>
        <p:blipFill>
          <a:blip r:embed="rId14"/>
          <a:stretch>
            <a:fillRect/>
          </a:stretch>
        </p:blipFill>
        <p:spPr>
          <a:xfrm>
            <a:off x="25635550" y="594152"/>
            <a:ext cx="2298700" cy="2298700"/>
          </a:xfrm>
          <a:prstGeom prst="rect">
            <a:avLst/>
          </a:prstGeom>
        </p:spPr>
      </p:pic>
      <p:pic>
        <p:nvPicPr>
          <p:cNvPr id="13322" name="Picture 10"/>
          <p:cNvPicPr>
            <a:picLocks noChangeAspect="1" noChangeArrowheads="1"/>
          </p:cNvPicPr>
          <p:nvPr/>
        </p:nvPicPr>
        <p:blipFill>
          <a:blip r:embed="rId15"/>
          <a:srcRect/>
          <a:stretch>
            <a:fillRect/>
          </a:stretch>
        </p:blipFill>
        <p:spPr bwMode="auto">
          <a:xfrm>
            <a:off x="26445643" y="22406153"/>
            <a:ext cx="5166710" cy="3312022"/>
          </a:xfrm>
          <a:prstGeom prst="rect">
            <a:avLst/>
          </a:prstGeom>
          <a:ln>
            <a:noFill/>
          </a:ln>
          <a:effectLst>
            <a:outerShdw blurRad="292100" dist="139700" dir="2700000" algn="tl" rotWithShape="0">
              <a:srgbClr val="333333">
                <a:alpha val="65000"/>
              </a:srgbClr>
            </a:outerShdw>
          </a:effectLst>
        </p:spPr>
      </p:pic>
      <p:pic>
        <p:nvPicPr>
          <p:cNvPr id="13323" name="Picture 11"/>
          <p:cNvPicPr>
            <a:picLocks noChangeAspect="1" noChangeArrowheads="1"/>
          </p:cNvPicPr>
          <p:nvPr/>
        </p:nvPicPr>
        <p:blipFill>
          <a:blip r:embed="rId16"/>
          <a:srcRect/>
          <a:stretch>
            <a:fillRect/>
          </a:stretch>
        </p:blipFill>
        <p:spPr bwMode="auto">
          <a:xfrm>
            <a:off x="21639185" y="22210957"/>
            <a:ext cx="3797261" cy="3895335"/>
          </a:xfrm>
          <a:prstGeom prst="rect">
            <a:avLst/>
          </a:prstGeom>
          <a:noFill/>
          <a:ln w="9525">
            <a:noFill/>
            <a:miter lim="800000"/>
            <a:headEnd/>
            <a:tailEnd/>
          </a:ln>
          <a:effectLst/>
        </p:spPr>
      </p:pic>
      <p:sp>
        <p:nvSpPr>
          <p:cNvPr id="64" name="TextBox 63"/>
          <p:cNvSpPr txBox="1"/>
          <p:nvPr/>
        </p:nvSpPr>
        <p:spPr>
          <a:xfrm>
            <a:off x="26945630" y="25718544"/>
            <a:ext cx="4166735" cy="1200328"/>
          </a:xfrm>
          <a:prstGeom prst="rect">
            <a:avLst/>
          </a:prstGeom>
          <a:noFill/>
        </p:spPr>
        <p:txBody>
          <a:bodyPr wrap="square" rtlCol="0">
            <a:spAutoFit/>
          </a:bodyPr>
          <a:lstStyle/>
          <a:p>
            <a:r>
              <a:rPr lang="en-US" sz="2400" dirty="0" smtClean="0"/>
              <a:t>The process of injecting nanobots into the body.   </a:t>
            </a:r>
            <a:r>
              <a:rPr lang="en-US" sz="2400" dirty="0" smtClean="0">
                <a:solidFill>
                  <a:srgbClr val="953735"/>
                </a:solidFill>
              </a:rPr>
              <a:t>[Fig. 9] [15]</a:t>
            </a:r>
            <a:endParaRPr lang="en-US" sz="2400" dirty="0">
              <a:solidFill>
                <a:srgbClr val="953735"/>
              </a:solidFill>
            </a:endParaRPr>
          </a:p>
        </p:txBody>
      </p:sp>
      <p:sp>
        <p:nvSpPr>
          <p:cNvPr id="65" name="TextBox 64"/>
          <p:cNvSpPr txBox="1"/>
          <p:nvPr/>
        </p:nvSpPr>
        <p:spPr>
          <a:xfrm>
            <a:off x="21391757" y="26138044"/>
            <a:ext cx="4719819" cy="1338828"/>
          </a:xfrm>
          <a:prstGeom prst="rect">
            <a:avLst/>
          </a:prstGeom>
          <a:noFill/>
        </p:spPr>
        <p:txBody>
          <a:bodyPr wrap="square" rtlCol="0">
            <a:spAutoFit/>
          </a:bodyPr>
          <a:lstStyle/>
          <a:p>
            <a:r>
              <a:rPr lang="en-US" sz="2000" dirty="0" smtClean="0"/>
              <a:t>The current status of what nanobots are capable of doing. This nanobot is able to attach and inject into a red blood cell.   </a:t>
            </a:r>
            <a:r>
              <a:rPr lang="en-US" sz="2000" dirty="0" smtClean="0">
                <a:solidFill>
                  <a:srgbClr val="953735"/>
                </a:solidFill>
              </a:rPr>
              <a:t>[Fig. 10] [14]</a:t>
            </a:r>
            <a:endParaRPr lang="en-US" sz="2000" dirty="0">
              <a:solidFill>
                <a:srgbClr val="953735"/>
              </a:solidFill>
            </a:endParaRPr>
          </a:p>
        </p:txBody>
      </p:sp>
      <p:sp>
        <p:nvSpPr>
          <p:cNvPr id="66" name="TextBox 65"/>
          <p:cNvSpPr txBox="1"/>
          <p:nvPr/>
        </p:nvSpPr>
        <p:spPr>
          <a:xfrm>
            <a:off x="20481614" y="28170080"/>
            <a:ext cx="11947268" cy="3139321"/>
          </a:xfrm>
          <a:prstGeom prst="rect">
            <a:avLst/>
          </a:prstGeom>
          <a:noFill/>
        </p:spPr>
        <p:txBody>
          <a:bodyPr wrap="square" rtlCol="0">
            <a:spAutoFit/>
          </a:bodyPr>
          <a:lstStyle/>
          <a:p>
            <a:r>
              <a:rPr lang="en-US" sz="2200" dirty="0" smtClean="0"/>
              <a:t>I personally would like to thank Dr. </a:t>
            </a:r>
            <a:r>
              <a:rPr lang="en-US" sz="2200" dirty="0" err="1" smtClean="0"/>
              <a:t>Subhash</a:t>
            </a:r>
            <a:r>
              <a:rPr lang="en-US" sz="2200" dirty="0" smtClean="0"/>
              <a:t> C. </a:t>
            </a:r>
            <a:r>
              <a:rPr lang="en-US" sz="2200" dirty="0" err="1" smtClean="0"/>
              <a:t>Minocha</a:t>
            </a:r>
            <a:r>
              <a:rPr lang="en-US" sz="2200" dirty="0" smtClean="0"/>
              <a:t>, Dr. Arthur Greenburg, and Dr. </a:t>
            </a:r>
            <a:r>
              <a:rPr lang="en-US" sz="2200" dirty="0" err="1" smtClean="0"/>
              <a:t>Rakesh</a:t>
            </a:r>
            <a:r>
              <a:rPr lang="en-US" sz="2200" dirty="0" smtClean="0"/>
              <a:t> </a:t>
            </a:r>
            <a:r>
              <a:rPr lang="en-US" sz="2200" dirty="0" err="1" smtClean="0"/>
              <a:t>Minocha</a:t>
            </a:r>
            <a:r>
              <a:rPr lang="en-US" sz="2200" dirty="0" smtClean="0"/>
              <a:t> for putting together a program that let me freely learn what science is truly about. Through their concentrated efforts and the support of the awesome TA’s: Sabrina Lynch, Margot </a:t>
            </a:r>
            <a:r>
              <a:rPr lang="en-US" sz="2200" dirty="0" err="1" smtClean="0"/>
              <a:t>Popecki</a:t>
            </a:r>
            <a:r>
              <a:rPr lang="en-US" sz="2200" dirty="0" smtClean="0"/>
              <a:t>, and Kelsey Quinn we were able to understand that science is the outreach of our minds to everything amongst us in an attempt to learn more and more. Every guest speaker instilled a little bit of what science is and the sometimes humorous distinctions between professors allowed us to appreciate many different fields. I truly appreciate the time all the speakers have put forth and can assure that this program has really made a difference. Thank you.</a:t>
            </a:r>
            <a:endParaRPr lang="en-US" sz="2200" dirty="0"/>
          </a:p>
        </p:txBody>
      </p:sp>
      <p:sp>
        <p:nvSpPr>
          <p:cNvPr id="68" name="TextBox 67"/>
          <p:cNvSpPr txBox="1"/>
          <p:nvPr/>
        </p:nvSpPr>
        <p:spPr>
          <a:xfrm>
            <a:off x="20291114" y="31682112"/>
            <a:ext cx="2827968" cy="461665"/>
          </a:xfrm>
          <a:prstGeom prst="rect">
            <a:avLst/>
          </a:prstGeom>
          <a:noFill/>
        </p:spPr>
        <p:txBody>
          <a:bodyPr wrap="none" rtlCol="0">
            <a:spAutoFit/>
          </a:bodyPr>
          <a:lstStyle/>
          <a:p>
            <a:r>
              <a:rPr lang="en-US" sz="1200" b="1" dirty="0" smtClean="0">
                <a:solidFill>
                  <a:srgbClr val="953735"/>
                </a:solidFill>
              </a:rPr>
              <a:t>[1] [9] [10] </a:t>
            </a:r>
            <a:r>
              <a:rPr lang="en-US" sz="1200" b="1" dirty="0" smtClean="0"/>
              <a:t>Laurence, J, et. Al. (2009) </a:t>
            </a:r>
          </a:p>
          <a:p>
            <a:r>
              <a:rPr lang="en-US" sz="1200" b="1" dirty="0" smtClean="0">
                <a:solidFill>
                  <a:srgbClr val="953735"/>
                </a:solidFill>
              </a:rPr>
              <a:t>[2] [7] [8] </a:t>
            </a:r>
            <a:r>
              <a:rPr lang="en-US" sz="1200" b="1" dirty="0" err="1" smtClean="0"/>
              <a:t>Freitas</a:t>
            </a:r>
            <a:r>
              <a:rPr lang="en-US" sz="1200" b="1" dirty="0" smtClean="0"/>
              <a:t>, R. A, et. Al. (2004)</a:t>
            </a:r>
          </a:p>
        </p:txBody>
      </p:sp>
      <p:sp>
        <p:nvSpPr>
          <p:cNvPr id="70" name="TextBox 69"/>
          <p:cNvSpPr txBox="1"/>
          <p:nvPr/>
        </p:nvSpPr>
        <p:spPr>
          <a:xfrm>
            <a:off x="20291114" y="32038978"/>
            <a:ext cx="3117260" cy="461665"/>
          </a:xfrm>
          <a:prstGeom prst="rect">
            <a:avLst/>
          </a:prstGeom>
          <a:noFill/>
        </p:spPr>
        <p:txBody>
          <a:bodyPr wrap="none" rtlCol="0">
            <a:spAutoFit/>
          </a:bodyPr>
          <a:lstStyle/>
          <a:p>
            <a:r>
              <a:rPr lang="en-US" sz="1200" b="1" dirty="0" smtClean="0">
                <a:solidFill>
                  <a:srgbClr val="953735"/>
                </a:solidFill>
              </a:rPr>
              <a:t>[3] [11] [15]</a:t>
            </a:r>
            <a:r>
              <a:rPr lang="en-US" sz="1200" b="1" dirty="0" smtClean="0"/>
              <a:t> </a:t>
            </a:r>
            <a:r>
              <a:rPr lang="en-US" sz="1200" b="1" dirty="0" err="1" smtClean="0"/>
              <a:t>Bunhousen</a:t>
            </a:r>
            <a:r>
              <a:rPr lang="en-US" sz="1200" b="1" dirty="0" smtClean="0"/>
              <a:t>, J. , et. Al. (2010) </a:t>
            </a:r>
          </a:p>
          <a:p>
            <a:r>
              <a:rPr lang="en-US" sz="1200" b="1" dirty="0" smtClean="0">
                <a:solidFill>
                  <a:srgbClr val="953735"/>
                </a:solidFill>
              </a:rPr>
              <a:t>[4] </a:t>
            </a:r>
            <a:r>
              <a:rPr lang="en-US" sz="1200" b="1" dirty="0" smtClean="0"/>
              <a:t>Beckford, M. , et. Al. (2011)</a:t>
            </a:r>
          </a:p>
        </p:txBody>
      </p:sp>
      <p:sp>
        <p:nvSpPr>
          <p:cNvPr id="71" name="TextBox 70"/>
          <p:cNvSpPr txBox="1"/>
          <p:nvPr/>
        </p:nvSpPr>
        <p:spPr>
          <a:xfrm>
            <a:off x="25118594" y="31182865"/>
            <a:ext cx="1402698" cy="553998"/>
          </a:xfrm>
          <a:prstGeom prst="rect">
            <a:avLst/>
          </a:prstGeom>
          <a:noFill/>
        </p:spPr>
        <p:txBody>
          <a:bodyPr wrap="none" rtlCol="0">
            <a:spAutoFit/>
          </a:bodyPr>
          <a:lstStyle/>
          <a:p>
            <a:r>
              <a:rPr lang="en-US" sz="3000" dirty="0" smtClean="0">
                <a:effectLst>
                  <a:outerShdw blurRad="711200" dist="38100" dir="2700000">
                    <a:srgbClr val="000000">
                      <a:alpha val="43000"/>
                    </a:srgbClr>
                  </a:outerShdw>
                </a:effectLst>
                <a:latin typeface="Times New Roman"/>
                <a:cs typeface="Times New Roman"/>
              </a:rPr>
              <a:t>Sources</a:t>
            </a:r>
            <a:endParaRPr lang="en-US" sz="3000" dirty="0">
              <a:effectLst>
                <a:outerShdw blurRad="711200" dist="38100" dir="2700000">
                  <a:srgbClr val="000000">
                    <a:alpha val="43000"/>
                  </a:srgbClr>
                </a:outerShdw>
              </a:effectLst>
              <a:latin typeface="Times New Roman"/>
              <a:cs typeface="Times New Roman"/>
            </a:endParaRPr>
          </a:p>
        </p:txBody>
      </p:sp>
      <p:sp>
        <p:nvSpPr>
          <p:cNvPr id="72" name="TextBox 71"/>
          <p:cNvSpPr txBox="1"/>
          <p:nvPr/>
        </p:nvSpPr>
        <p:spPr>
          <a:xfrm>
            <a:off x="20282119" y="32405387"/>
            <a:ext cx="2827893" cy="461665"/>
          </a:xfrm>
          <a:prstGeom prst="rect">
            <a:avLst/>
          </a:prstGeom>
          <a:noFill/>
        </p:spPr>
        <p:txBody>
          <a:bodyPr wrap="none" rtlCol="0">
            <a:spAutoFit/>
          </a:bodyPr>
          <a:lstStyle/>
          <a:p>
            <a:r>
              <a:rPr lang="en-US" sz="1200" b="1" dirty="0" smtClean="0">
                <a:solidFill>
                  <a:srgbClr val="953735"/>
                </a:solidFill>
              </a:rPr>
              <a:t>[5]</a:t>
            </a:r>
            <a:r>
              <a:rPr lang="en-US" sz="1200" b="1" dirty="0" smtClean="0"/>
              <a:t> </a:t>
            </a:r>
            <a:r>
              <a:rPr lang="en-US" sz="1200" b="1" dirty="0" err="1" smtClean="0"/>
              <a:t>Tripali</a:t>
            </a:r>
            <a:r>
              <a:rPr lang="en-US" sz="1200" b="1" dirty="0" smtClean="0"/>
              <a:t>, L. , et. Al. (2010) </a:t>
            </a:r>
          </a:p>
          <a:p>
            <a:r>
              <a:rPr lang="en-US" sz="1200" b="1" dirty="0" smtClean="0">
                <a:solidFill>
                  <a:srgbClr val="953735"/>
                </a:solidFill>
              </a:rPr>
              <a:t>[6] [12] [13] </a:t>
            </a:r>
            <a:r>
              <a:rPr lang="en-US" sz="1200" b="1" dirty="0" smtClean="0"/>
              <a:t>Langer, R. , et. Al. (2011)</a:t>
            </a:r>
          </a:p>
        </p:txBody>
      </p:sp>
      <p:sp>
        <p:nvSpPr>
          <p:cNvPr id="74" name="TextBox 73"/>
          <p:cNvSpPr txBox="1"/>
          <p:nvPr/>
        </p:nvSpPr>
        <p:spPr>
          <a:xfrm>
            <a:off x="23266396" y="31667011"/>
            <a:ext cx="8813906" cy="1384995"/>
          </a:xfrm>
          <a:prstGeom prst="rect">
            <a:avLst/>
          </a:prstGeom>
          <a:noFill/>
        </p:spPr>
        <p:txBody>
          <a:bodyPr wrap="none" rtlCol="0">
            <a:spAutoFit/>
          </a:bodyPr>
          <a:lstStyle/>
          <a:p>
            <a:r>
              <a:rPr lang="en-US" sz="1200" dirty="0" smtClean="0"/>
              <a:t>Retrieved from: http://www.thebody.com/content/art53624.html</a:t>
            </a:r>
          </a:p>
          <a:p>
            <a:r>
              <a:rPr lang="en-US" sz="1200" dirty="0" smtClean="0"/>
              <a:t>Retrieved from: http://</a:t>
            </a:r>
            <a:r>
              <a:rPr lang="en-US" sz="1200" dirty="0" err="1" smtClean="0"/>
              <a:t>www.foresight.org/nano/RobFreitas.html</a:t>
            </a:r>
            <a:endParaRPr lang="en-US" sz="1200" dirty="0" smtClean="0"/>
          </a:p>
          <a:p>
            <a:r>
              <a:rPr lang="en-US" sz="1200" dirty="0" smtClean="0"/>
              <a:t>Retrieved from: http://planetgreen.discovery.com/videos/dean-of-invention-how-nanobots-could-fight-cancer.html</a:t>
            </a:r>
          </a:p>
          <a:p>
            <a:r>
              <a:rPr lang="en-US" sz="1200" dirty="0" smtClean="0"/>
              <a:t>Retrieved from: http://www.telegraph.co.uk/health/healthnews/8425009/Nanotechnology-hope-for-antibiotics.html</a:t>
            </a:r>
          </a:p>
          <a:p>
            <a:r>
              <a:rPr lang="en-US" sz="1200" dirty="0" smtClean="0"/>
              <a:t>Retrieved from: </a:t>
            </a:r>
            <a:r>
              <a:rPr lang="en-US" sz="1200" dirty="0" err="1" smtClean="0"/>
              <a:t>http://planetgreen.discovery.com/videos/-fighting-blindness-with-robots.html</a:t>
            </a:r>
            <a:endParaRPr lang="en-US" sz="1200" dirty="0" smtClean="0"/>
          </a:p>
          <a:p>
            <a:r>
              <a:rPr lang="en-US" sz="1200" dirty="0" smtClean="0"/>
              <a:t>Retrieved from: http://www.invivotherapeutics.com/pdf/11_08.pdf</a:t>
            </a:r>
          </a:p>
          <a:p>
            <a:endParaRPr lang="en-US" sz="12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Verve">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990</TotalTime>
  <Words>1928</Words>
  <Application>Microsoft Macintosh PowerPoint</Application>
  <PresentationFormat>Custom</PresentationFormat>
  <Paragraphs>60</Paragraphs>
  <Slides>1</Slides>
  <Notes>0</Notes>
  <HiddenSlides>0</HiddenSlides>
  <MMClips>0</MMClips>
  <ScaleCrop>false</ScaleCrop>
  <HeadingPairs>
    <vt:vector size="4" baseType="variant">
      <vt:variant>
        <vt:lpstr>Design Template</vt:lpstr>
      </vt:variant>
      <vt:variant>
        <vt:i4>1</vt:i4>
      </vt:variant>
      <vt:variant>
        <vt:lpstr>Slide Titles</vt:lpstr>
      </vt:variant>
      <vt:variant>
        <vt:i4>1</vt:i4>
      </vt:variant>
    </vt:vector>
  </HeadingPairs>
  <TitlesOfParts>
    <vt:vector size="2" baseType="lpstr">
      <vt:lpstr>Office Theme</vt:lpstr>
      <vt:lpstr>MILESTONE APP</vt:lpstr>
    </vt:vector>
  </TitlesOfParts>
  <Company>HB Software Solutions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Next Generation Immune System  Using Nanotechnology</dc:title>
  <dc:creator>Arjun Bhatnagar</dc:creator>
  <cp:lastModifiedBy>Arjun Bhatnagar</cp:lastModifiedBy>
  <cp:revision>26</cp:revision>
  <dcterms:created xsi:type="dcterms:W3CDTF">2013-02-27T20:48:15Z</dcterms:created>
  <dcterms:modified xsi:type="dcterms:W3CDTF">2013-02-27T21:11:30Z</dcterms:modified>
</cp:coreProperties>
</file>