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87" r:id="rId4"/>
    <p:sldId id="288" r:id="rId5"/>
    <p:sldId id="289" r:id="rId6"/>
    <p:sldId id="319" r:id="rId7"/>
    <p:sldId id="320" r:id="rId8"/>
    <p:sldId id="321" r:id="rId9"/>
    <p:sldId id="322" r:id="rId10"/>
    <p:sldId id="323" r:id="rId11"/>
    <p:sldId id="324" r:id="rId12"/>
    <p:sldId id="325" r:id="rId13"/>
    <p:sldId id="326" r:id="rId14"/>
    <p:sldId id="290" r:id="rId15"/>
    <p:sldId id="310" r:id="rId16"/>
    <p:sldId id="311" r:id="rId17"/>
    <p:sldId id="312" r:id="rId18"/>
    <p:sldId id="316" r:id="rId19"/>
    <p:sldId id="317" r:id="rId20"/>
    <p:sldId id="318" r:id="rId21"/>
    <p:sldId id="298" r:id="rId22"/>
    <p:sldId id="299" r:id="rId23"/>
    <p:sldId id="300" r:id="rId24"/>
    <p:sldId id="301" r:id="rId25"/>
    <p:sldId id="302" r:id="rId26"/>
    <p:sldId id="303" r:id="rId27"/>
    <p:sldId id="304" r:id="rId28"/>
    <p:sldId id="305" r:id="rId29"/>
    <p:sldId id="306" r:id="rId30"/>
    <p:sldId id="307" r:id="rId31"/>
    <p:sldId id="308" r:id="rId32"/>
    <p:sldId id="27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9DDC7A-1204-4DBA-9840-6E10EBE3B270}"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CB196-88AE-4324-9ABB-EE100C91053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9DDC7A-1204-4DBA-9840-6E10EBE3B270}"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CB196-88AE-4324-9ABB-EE100C91053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9DDC7A-1204-4DBA-9840-6E10EBE3B270}"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CB196-88AE-4324-9ABB-EE100C91053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9DDC7A-1204-4DBA-9840-6E10EBE3B270}"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CB196-88AE-4324-9ABB-EE100C91053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9DDC7A-1204-4DBA-9840-6E10EBE3B270}"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CB196-88AE-4324-9ABB-EE100C91053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9DDC7A-1204-4DBA-9840-6E10EBE3B270}" type="datetimeFigureOut">
              <a:rPr lang="en-US" smtClean="0"/>
              <a:pPr/>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CB196-88AE-4324-9ABB-EE100C91053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9DDC7A-1204-4DBA-9840-6E10EBE3B270}" type="datetimeFigureOut">
              <a:rPr lang="en-US" smtClean="0"/>
              <a:pPr/>
              <a:t>5/27/2021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1CB196-88AE-4324-9ABB-EE100C91053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9DDC7A-1204-4DBA-9840-6E10EBE3B270}" type="datetimeFigureOut">
              <a:rPr lang="en-US" smtClean="0"/>
              <a:pPr/>
              <a:t>5/27/2021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1CB196-88AE-4324-9ABB-EE100C91053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DDC7A-1204-4DBA-9840-6E10EBE3B270}" type="datetimeFigureOut">
              <a:rPr lang="en-US" smtClean="0"/>
              <a:pPr/>
              <a:t>5/27/2021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1CB196-88AE-4324-9ABB-EE100C91053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DDC7A-1204-4DBA-9840-6E10EBE3B270}" type="datetimeFigureOut">
              <a:rPr lang="en-US" smtClean="0"/>
              <a:pPr/>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CB196-88AE-4324-9ABB-EE100C91053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DDC7A-1204-4DBA-9840-6E10EBE3B270}" type="datetimeFigureOut">
              <a:rPr lang="en-US" smtClean="0"/>
              <a:pPr/>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CB196-88AE-4324-9ABB-EE100C91053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9DDC7A-1204-4DBA-9840-6E10EBE3B270}" type="datetimeFigureOut">
              <a:rPr lang="en-US" smtClean="0"/>
              <a:pPr/>
              <a:t>5/27/2021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1CB196-88AE-4324-9ABB-EE100C91053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virtualbox.org/wiki/Download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5486400"/>
            <a:ext cx="3657600" cy="555625"/>
          </a:xfrm>
        </p:spPr>
        <p:txBody>
          <a:bodyPr>
            <a:normAutofit fontScale="90000"/>
          </a:bodyPr>
          <a:lstStyle/>
          <a:p>
            <a:r>
              <a:rPr lang="en-US" dirty="0" smtClean="0"/>
              <a:t>- </a:t>
            </a:r>
            <a:r>
              <a:rPr lang="en-US" dirty="0" err="1" smtClean="0"/>
              <a:t>Shariq</a:t>
            </a:r>
            <a:r>
              <a:rPr lang="en-US" dirty="0" smtClean="0"/>
              <a:t> </a:t>
            </a:r>
            <a:r>
              <a:rPr lang="en-US" dirty="0" err="1" smtClean="0"/>
              <a:t>Nawaz</a:t>
            </a:r>
            <a:endParaRPr lang="en-US" dirty="0"/>
          </a:p>
        </p:txBody>
      </p:sp>
      <p:sp>
        <p:nvSpPr>
          <p:cNvPr id="4" name="TextBox 3"/>
          <p:cNvSpPr txBox="1"/>
          <p:nvPr/>
        </p:nvSpPr>
        <p:spPr>
          <a:xfrm>
            <a:off x="1219200" y="381000"/>
            <a:ext cx="6858000" cy="646331"/>
          </a:xfrm>
          <a:prstGeom prst="rect">
            <a:avLst/>
          </a:prstGeom>
          <a:noFill/>
        </p:spPr>
        <p:txBody>
          <a:bodyPr wrap="square" rtlCol="0">
            <a:spAutoFit/>
          </a:bodyPr>
          <a:lstStyle/>
          <a:p>
            <a:pPr algn="ctr"/>
            <a:r>
              <a:rPr lang="en-US" sz="3600" dirty="0" err="1" smtClean="0"/>
              <a:t>Devops</a:t>
            </a:r>
            <a:r>
              <a:rPr lang="en-US" sz="3600" dirty="0" smtClean="0"/>
              <a:t> CICD – Chef</a:t>
            </a:r>
            <a:endParaRPr lang="en-US" sz="3600" dirty="0"/>
          </a:p>
        </p:txBody>
      </p:sp>
      <p:pic>
        <p:nvPicPr>
          <p:cNvPr id="5" name="Picture 4" descr="devops.png"/>
          <p:cNvPicPr>
            <a:picLocks noChangeAspect="1"/>
          </p:cNvPicPr>
          <p:nvPr/>
        </p:nvPicPr>
        <p:blipFill>
          <a:blip r:embed="rId2"/>
          <a:stretch>
            <a:fillRect/>
          </a:stretch>
        </p:blipFill>
        <p:spPr>
          <a:xfrm>
            <a:off x="685800" y="1524000"/>
            <a:ext cx="8001000" cy="37137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229600" cy="2585323"/>
          </a:xfrm>
          <a:prstGeom prst="rect">
            <a:avLst/>
          </a:prstGeom>
        </p:spPr>
        <p:txBody>
          <a:bodyPr wrap="square">
            <a:spAutoFit/>
          </a:bodyPr>
          <a:lstStyle/>
          <a:p>
            <a:r>
              <a:rPr lang="en-US" dirty="0" smtClean="0"/>
              <a:t>Chef works on a three-tier client server model wherein the working units such as cookbooks are developed on the Chef workstation. </a:t>
            </a:r>
            <a:endParaRPr lang="en-US" dirty="0" smtClean="0"/>
          </a:p>
          <a:p>
            <a:r>
              <a:rPr lang="en-US" dirty="0" smtClean="0"/>
              <a:t>From </a:t>
            </a:r>
            <a:r>
              <a:rPr lang="en-US" dirty="0" smtClean="0"/>
              <a:t>the command line utilities such as knife, they are uploaded to the Chef server and all the nodes which are present in the architecture are registered with the Chef server</a:t>
            </a:r>
            <a:r>
              <a:rPr lang="en-US" dirty="0" smtClean="0"/>
              <a:t>.</a:t>
            </a:r>
          </a:p>
          <a:p>
            <a:endParaRPr lang="en-US" dirty="0" smtClean="0"/>
          </a:p>
          <a:p>
            <a:endParaRPr lang="en-US" dirty="0" smtClean="0"/>
          </a:p>
          <a:p>
            <a:r>
              <a:rPr lang="en-US" dirty="0" smtClean="0"/>
              <a:t/>
            </a:r>
            <a:br>
              <a:rPr lang="en-US" dirty="0" smtClean="0"/>
            </a:br>
            <a:endParaRPr lang="en-US" dirty="0"/>
          </a:p>
        </p:txBody>
      </p:sp>
      <p:pic>
        <p:nvPicPr>
          <p:cNvPr id="2050" name="Picture 2"/>
          <p:cNvPicPr>
            <a:picLocks noChangeAspect="1" noChangeArrowheads="1"/>
          </p:cNvPicPr>
          <p:nvPr/>
        </p:nvPicPr>
        <p:blipFill>
          <a:blip r:embed="rId2"/>
          <a:srcRect/>
          <a:stretch>
            <a:fillRect/>
          </a:stretch>
        </p:blipFill>
        <p:spPr bwMode="auto">
          <a:xfrm>
            <a:off x="1516455" y="1652588"/>
            <a:ext cx="5951145" cy="459581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331887"/>
            <a:ext cx="8382000" cy="5355312"/>
          </a:xfrm>
          <a:prstGeom prst="rect">
            <a:avLst/>
          </a:prstGeom>
        </p:spPr>
        <p:txBody>
          <a:bodyPr wrap="square">
            <a:spAutoFit/>
          </a:bodyPr>
          <a:lstStyle/>
          <a:p>
            <a:r>
              <a:rPr lang="en-US" b="1" u="sng" dirty="0" smtClean="0"/>
              <a:t>Chef Workstation</a:t>
            </a:r>
          </a:p>
          <a:p>
            <a:pPr>
              <a:buFont typeface="Arial" pitchFamily="34" charset="0"/>
              <a:buChar char="•"/>
            </a:pPr>
            <a:r>
              <a:rPr lang="en-US" dirty="0" smtClean="0"/>
              <a:t>This is the location where all the configurations are developed. </a:t>
            </a:r>
            <a:endParaRPr lang="en-US" dirty="0" smtClean="0"/>
          </a:p>
          <a:p>
            <a:pPr>
              <a:buFont typeface="Arial" pitchFamily="34" charset="0"/>
              <a:buChar char="•"/>
            </a:pPr>
            <a:r>
              <a:rPr lang="en-US" dirty="0" smtClean="0"/>
              <a:t>Chef </a:t>
            </a:r>
            <a:r>
              <a:rPr lang="en-US" dirty="0" smtClean="0"/>
              <a:t>workstation is installed on the local </a:t>
            </a:r>
            <a:r>
              <a:rPr lang="en-US" dirty="0" smtClean="0"/>
              <a:t>machine</a:t>
            </a:r>
          </a:p>
          <a:p>
            <a:endParaRPr lang="en-US" dirty="0" smtClean="0"/>
          </a:p>
          <a:p>
            <a:endParaRPr lang="en-US" dirty="0" smtClean="0"/>
          </a:p>
          <a:p>
            <a:r>
              <a:rPr lang="en-US" b="1" u="sng" dirty="0" smtClean="0"/>
              <a:t>Chef Server</a:t>
            </a:r>
          </a:p>
          <a:p>
            <a:pPr>
              <a:buFont typeface="Arial" pitchFamily="34" charset="0"/>
              <a:buChar char="•"/>
            </a:pPr>
            <a:r>
              <a:rPr lang="en-US" dirty="0" smtClean="0"/>
              <a:t>This works as a centralized working unit of Chef setup, where all the configuration files are uploaded post development. </a:t>
            </a:r>
            <a:endParaRPr lang="en-US" dirty="0" smtClean="0"/>
          </a:p>
          <a:p>
            <a:pPr>
              <a:buFont typeface="Arial" pitchFamily="34" charset="0"/>
              <a:buChar char="•"/>
            </a:pPr>
            <a:r>
              <a:rPr lang="en-US" dirty="0" smtClean="0"/>
              <a:t>There </a:t>
            </a:r>
            <a:r>
              <a:rPr lang="en-US" dirty="0" smtClean="0"/>
              <a:t>are different kinds of Chef server, some are hosted Chef server whereas some are built-in premise</a:t>
            </a:r>
            <a:r>
              <a:rPr lang="en-US" dirty="0" smtClean="0"/>
              <a:t>.</a:t>
            </a:r>
          </a:p>
          <a:p>
            <a:endParaRPr lang="en-US" dirty="0" smtClean="0"/>
          </a:p>
          <a:p>
            <a:endParaRPr lang="en-US" dirty="0" smtClean="0"/>
          </a:p>
          <a:p>
            <a:r>
              <a:rPr lang="en-US" b="1" u="sng" dirty="0" smtClean="0"/>
              <a:t>Chef Nodes</a:t>
            </a:r>
          </a:p>
          <a:p>
            <a:pPr>
              <a:buFont typeface="Arial" pitchFamily="34" charset="0"/>
              <a:buChar char="•"/>
            </a:pPr>
            <a:r>
              <a:rPr lang="en-US" dirty="0" smtClean="0"/>
              <a:t>They are the actual machines which are going to be managed by the Chef server. </a:t>
            </a:r>
            <a:endParaRPr lang="en-US" dirty="0" smtClean="0"/>
          </a:p>
          <a:p>
            <a:pPr>
              <a:buFont typeface="Arial" pitchFamily="34" charset="0"/>
              <a:buChar char="•"/>
            </a:pPr>
            <a:r>
              <a:rPr lang="en-US" dirty="0" smtClean="0"/>
              <a:t>All </a:t>
            </a:r>
            <a:r>
              <a:rPr lang="en-US" dirty="0" smtClean="0"/>
              <a:t>the nodes can have different kinds of setup as per requirement. </a:t>
            </a:r>
            <a:endParaRPr lang="en-US" dirty="0" smtClean="0"/>
          </a:p>
          <a:p>
            <a:pPr>
              <a:buFont typeface="Arial" pitchFamily="34" charset="0"/>
              <a:buChar char="•"/>
            </a:pPr>
            <a:r>
              <a:rPr lang="en-US" dirty="0" smtClean="0"/>
              <a:t>Chef </a:t>
            </a:r>
            <a:r>
              <a:rPr lang="en-US" dirty="0" smtClean="0"/>
              <a:t>client is the key component of all the nodes, which helps in setting up the communication between the Chef server and Chef node</a:t>
            </a:r>
            <a:r>
              <a:rPr lang="en-US" dirty="0" smtClean="0"/>
              <a:t>.</a:t>
            </a:r>
          </a:p>
          <a:p>
            <a:pPr>
              <a:buFont typeface="Arial" pitchFamily="34" charset="0"/>
              <a:buChar char="•"/>
            </a:pPr>
            <a:r>
              <a:rPr lang="en-US" dirty="0" smtClean="0"/>
              <a:t>The </a:t>
            </a:r>
            <a:r>
              <a:rPr lang="en-US" dirty="0" smtClean="0"/>
              <a:t>other components of Chef node is </a:t>
            </a:r>
            <a:r>
              <a:rPr lang="en-US" dirty="0" err="1" smtClean="0"/>
              <a:t>Ohai</a:t>
            </a:r>
            <a:r>
              <a:rPr lang="en-US" dirty="0" smtClean="0"/>
              <a:t>, which helps in getting the current state of any node at a given point of time.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0" y="304800"/>
            <a:ext cx="4953000" cy="369332"/>
          </a:xfrm>
          <a:prstGeom prst="rect">
            <a:avLst/>
          </a:prstGeom>
          <a:noFill/>
        </p:spPr>
        <p:txBody>
          <a:bodyPr wrap="square" rtlCol="0">
            <a:spAutoFit/>
          </a:bodyPr>
          <a:lstStyle/>
          <a:p>
            <a:pPr algn="ctr"/>
            <a:r>
              <a:rPr lang="en-US" b="1" u="sng" dirty="0" smtClean="0"/>
              <a:t>Chef Workstation Setup</a:t>
            </a:r>
            <a:endParaRPr lang="en-US" b="1" u="sng" dirty="0"/>
          </a:p>
        </p:txBody>
      </p:sp>
      <p:sp>
        <p:nvSpPr>
          <p:cNvPr id="4" name="Rectangle 3"/>
          <p:cNvSpPr/>
          <p:nvPr/>
        </p:nvSpPr>
        <p:spPr>
          <a:xfrm>
            <a:off x="304800" y="914400"/>
            <a:ext cx="4572000" cy="923330"/>
          </a:xfrm>
          <a:prstGeom prst="rect">
            <a:avLst/>
          </a:prstGeom>
        </p:spPr>
        <p:txBody>
          <a:bodyPr>
            <a:spAutoFit/>
          </a:bodyPr>
          <a:lstStyle/>
          <a:p>
            <a:r>
              <a:rPr lang="en-US" b="1" u="sng" dirty="0" smtClean="0"/>
              <a:t>On Windows Machine</a:t>
            </a:r>
          </a:p>
          <a:p>
            <a:r>
              <a:rPr lang="en-US" dirty="0" smtClean="0"/>
              <a:t/>
            </a:r>
            <a:br>
              <a:rPr lang="en-US" dirty="0" smtClean="0"/>
            </a:br>
            <a:endParaRPr lang="en-US" dirty="0"/>
          </a:p>
        </p:txBody>
      </p:sp>
      <p:pic>
        <p:nvPicPr>
          <p:cNvPr id="3074" name="Picture 2"/>
          <p:cNvPicPr>
            <a:picLocks noChangeAspect="1" noChangeArrowheads="1"/>
          </p:cNvPicPr>
          <p:nvPr/>
        </p:nvPicPr>
        <p:blipFill>
          <a:blip r:embed="rId2"/>
          <a:srcRect/>
          <a:stretch>
            <a:fillRect/>
          </a:stretch>
        </p:blipFill>
        <p:spPr bwMode="auto">
          <a:xfrm>
            <a:off x="457200" y="1447800"/>
            <a:ext cx="6934200" cy="4521777"/>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04800"/>
            <a:ext cx="4572000" cy="923330"/>
          </a:xfrm>
          <a:prstGeom prst="rect">
            <a:avLst/>
          </a:prstGeom>
        </p:spPr>
        <p:txBody>
          <a:bodyPr>
            <a:spAutoFit/>
          </a:bodyPr>
          <a:lstStyle/>
          <a:p>
            <a:r>
              <a:rPr lang="en-US" b="1" u="sng" dirty="0" smtClean="0"/>
              <a:t>On </a:t>
            </a:r>
            <a:r>
              <a:rPr lang="en-US" b="1" u="sng" dirty="0" smtClean="0"/>
              <a:t>Linux Machine</a:t>
            </a:r>
            <a:endParaRPr lang="en-US" b="1" u="sng" dirty="0" smtClean="0"/>
          </a:p>
          <a:p>
            <a:r>
              <a:rPr lang="en-US" dirty="0" smtClean="0"/>
              <a:t/>
            </a:r>
            <a:br>
              <a:rPr lang="en-US" dirty="0" smtClean="0"/>
            </a:br>
            <a:endParaRPr lang="en-US" dirty="0"/>
          </a:p>
        </p:txBody>
      </p:sp>
      <p:pic>
        <p:nvPicPr>
          <p:cNvPr id="4098" name="Picture 2"/>
          <p:cNvPicPr>
            <a:picLocks noChangeAspect="1" noChangeArrowheads="1"/>
          </p:cNvPicPr>
          <p:nvPr/>
        </p:nvPicPr>
        <p:blipFill>
          <a:blip r:embed="rId2"/>
          <a:srcRect/>
          <a:stretch>
            <a:fillRect/>
          </a:stretch>
        </p:blipFill>
        <p:spPr bwMode="auto">
          <a:xfrm>
            <a:off x="381000" y="914400"/>
            <a:ext cx="7696200" cy="5065021"/>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746780" y="457200"/>
            <a:ext cx="6806545" cy="48768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Chef Terminology</a:t>
            </a:r>
            <a:endParaRPr lang="en-US" dirty="0"/>
          </a:p>
        </p:txBody>
      </p:sp>
      <p:sp>
        <p:nvSpPr>
          <p:cNvPr id="4" name="TextBox 3"/>
          <p:cNvSpPr txBox="1"/>
          <p:nvPr/>
        </p:nvSpPr>
        <p:spPr>
          <a:xfrm>
            <a:off x="457200" y="762000"/>
            <a:ext cx="8305800" cy="2862322"/>
          </a:xfrm>
          <a:prstGeom prst="rect">
            <a:avLst/>
          </a:prstGeom>
          <a:noFill/>
        </p:spPr>
        <p:txBody>
          <a:bodyPr wrap="square" rtlCol="0">
            <a:spAutoFit/>
          </a:bodyPr>
          <a:lstStyle/>
          <a:p>
            <a:r>
              <a:rPr lang="en-US" b="1" u="sng" dirty="0" smtClean="0"/>
              <a:t>Organization</a:t>
            </a:r>
            <a:r>
              <a:rPr lang="en-US" dirty="0" smtClean="0"/>
              <a:t> - </a:t>
            </a:r>
            <a:r>
              <a:rPr lang="en-US" dirty="0" smtClean="0"/>
              <a:t>The Chef server uses role-based access control (RBAC) to restrict access to objects—nodes, environments, roles, data bags, cookbooks, and so on. </a:t>
            </a:r>
            <a:endParaRPr lang="en-US" dirty="0" smtClean="0"/>
          </a:p>
          <a:p>
            <a:r>
              <a:rPr lang="en-US" dirty="0" smtClean="0"/>
              <a:t>This </a:t>
            </a:r>
            <a:r>
              <a:rPr lang="en-US" dirty="0" smtClean="0"/>
              <a:t>ensures that only authorized user and/or chef-client requests to the Chef server are allowed. </a:t>
            </a:r>
            <a:endParaRPr lang="en-US" dirty="0" smtClean="0"/>
          </a:p>
          <a:p>
            <a:r>
              <a:rPr lang="en-US" dirty="0" smtClean="0"/>
              <a:t>Access </a:t>
            </a:r>
            <a:r>
              <a:rPr lang="en-US" dirty="0" smtClean="0"/>
              <a:t>to objects on the Chef server is </a:t>
            </a:r>
            <a:r>
              <a:rPr lang="en-US" b="1" dirty="0" smtClean="0"/>
              <a:t>fine-grained</a:t>
            </a:r>
            <a:r>
              <a:rPr lang="en-US" dirty="0" smtClean="0"/>
              <a:t>, allowing access to be defined by object type, object, group, user, and organization. </a:t>
            </a:r>
            <a:endParaRPr lang="en-US" dirty="0" smtClean="0"/>
          </a:p>
          <a:p>
            <a:r>
              <a:rPr lang="en-US" dirty="0" smtClean="0"/>
              <a:t>The </a:t>
            </a:r>
            <a:r>
              <a:rPr lang="en-US" dirty="0" smtClean="0"/>
              <a:t>Chef server uses organizations, groups, and users to define role-based access </a:t>
            </a:r>
            <a:r>
              <a:rPr lang="en-US" dirty="0" smtClean="0"/>
              <a:t>control</a:t>
            </a:r>
          </a:p>
          <a:p>
            <a:endParaRPr lang="en-US" dirty="0" smtClean="0"/>
          </a:p>
          <a:p>
            <a:endParaRPr lang="en-US" dirty="0"/>
          </a:p>
        </p:txBody>
      </p:sp>
      <p:pic>
        <p:nvPicPr>
          <p:cNvPr id="1026" name="Picture 2"/>
          <p:cNvPicPr>
            <a:picLocks noChangeAspect="1" noChangeArrowheads="1"/>
          </p:cNvPicPr>
          <p:nvPr/>
        </p:nvPicPr>
        <p:blipFill>
          <a:blip r:embed="rId2"/>
          <a:srcRect/>
          <a:stretch>
            <a:fillRect/>
          </a:stretch>
        </p:blipFill>
        <p:spPr bwMode="auto">
          <a:xfrm>
            <a:off x="990600" y="3048000"/>
            <a:ext cx="7315200" cy="3429000"/>
          </a:xfrm>
          <a:prstGeom prst="rect">
            <a:avLst/>
          </a:prstGeom>
          <a:noFill/>
          <a:ln w="9525">
            <a:noFill/>
            <a:miter lim="800000"/>
            <a:headEnd/>
            <a:tailEnd/>
          </a:ln>
          <a:effectLst/>
        </p:spPr>
      </p:pic>
      <p:sp>
        <p:nvSpPr>
          <p:cNvPr id="6" name="Rectangle 5"/>
          <p:cNvSpPr/>
          <p:nvPr/>
        </p:nvSpPr>
        <p:spPr>
          <a:xfrm>
            <a:off x="304800" y="6412468"/>
            <a:ext cx="8458200" cy="369332"/>
          </a:xfrm>
          <a:prstGeom prst="rect">
            <a:avLst/>
          </a:prstGeom>
        </p:spPr>
        <p:txBody>
          <a:bodyPr wrap="square">
            <a:spAutoFit/>
          </a:bodyPr>
          <a:lstStyle/>
          <a:p>
            <a:r>
              <a:rPr lang="en-US" b="1" dirty="0" smtClean="0"/>
              <a:t>https://docs-archive.chef.io/release/server_12-4/server_orgs.html</a:t>
            </a: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304800"/>
            <a:ext cx="8382000" cy="6740307"/>
          </a:xfrm>
          <a:prstGeom prst="rect">
            <a:avLst/>
          </a:prstGeom>
          <a:noFill/>
        </p:spPr>
        <p:txBody>
          <a:bodyPr wrap="square" rtlCol="0">
            <a:spAutoFit/>
          </a:bodyPr>
          <a:lstStyle/>
          <a:p>
            <a:r>
              <a:rPr lang="en-US" b="1" u="sng" dirty="0" smtClean="0"/>
              <a:t>Cookbook</a:t>
            </a:r>
            <a:r>
              <a:rPr lang="en-US" dirty="0" smtClean="0"/>
              <a:t> : </a:t>
            </a:r>
            <a:r>
              <a:rPr lang="en-US" dirty="0" smtClean="0"/>
              <a:t>A cookbook is the fundamental unit of configuration and policy distribution. A cookbook defines a scenario and contains everything that is required to support that scenario:</a:t>
            </a:r>
          </a:p>
          <a:p>
            <a:pPr>
              <a:buFont typeface="Arial" pitchFamily="34" charset="0"/>
              <a:buChar char="•"/>
            </a:pPr>
            <a:r>
              <a:rPr lang="en-US" dirty="0" smtClean="0"/>
              <a:t>Recipes that specify the resources to use and the order in which they are to be applied</a:t>
            </a:r>
          </a:p>
          <a:p>
            <a:pPr>
              <a:buFont typeface="Arial" pitchFamily="34" charset="0"/>
              <a:buChar char="•"/>
            </a:pPr>
            <a:r>
              <a:rPr lang="en-US" dirty="0" smtClean="0"/>
              <a:t>Attribute values</a:t>
            </a:r>
          </a:p>
          <a:p>
            <a:pPr>
              <a:buFont typeface="Arial" pitchFamily="34" charset="0"/>
              <a:buChar char="•"/>
            </a:pPr>
            <a:r>
              <a:rPr lang="en-US" dirty="0" smtClean="0"/>
              <a:t>File distributions</a:t>
            </a:r>
          </a:p>
          <a:p>
            <a:pPr>
              <a:buFont typeface="Arial" pitchFamily="34" charset="0"/>
              <a:buChar char="•"/>
            </a:pPr>
            <a:r>
              <a:rPr lang="en-US" dirty="0" smtClean="0"/>
              <a:t>Templates</a:t>
            </a:r>
          </a:p>
          <a:p>
            <a:pPr>
              <a:buFont typeface="Arial" pitchFamily="34" charset="0"/>
              <a:buChar char="•"/>
            </a:pPr>
            <a:r>
              <a:rPr lang="en-US" dirty="0" smtClean="0"/>
              <a:t>Extensions to Chef, such as custom resources and </a:t>
            </a:r>
            <a:r>
              <a:rPr lang="en-US" dirty="0" smtClean="0"/>
              <a:t>libraries</a:t>
            </a:r>
          </a:p>
          <a:p>
            <a:pPr>
              <a:buFont typeface="Arial" pitchFamily="34" charset="0"/>
              <a:buChar char="•"/>
            </a:pPr>
            <a:endParaRPr lang="en-US" dirty="0" smtClean="0"/>
          </a:p>
          <a:p>
            <a:r>
              <a:rPr lang="en-US" b="1" u="sng" dirty="0" smtClean="0"/>
              <a:t>Recipes</a:t>
            </a:r>
            <a:r>
              <a:rPr lang="en-US" dirty="0" smtClean="0"/>
              <a:t>: </a:t>
            </a:r>
            <a:r>
              <a:rPr lang="en-US" dirty="0" smtClean="0"/>
              <a:t>A recipe is the most fundamental configuration element within the organization. A recipe:</a:t>
            </a:r>
          </a:p>
          <a:p>
            <a:pPr>
              <a:buFont typeface="Arial" pitchFamily="34" charset="0"/>
              <a:buChar char="•"/>
            </a:pPr>
            <a:r>
              <a:rPr lang="en-US" dirty="0" smtClean="0"/>
              <a:t>Must define everything that is required to configure part of a system</a:t>
            </a:r>
          </a:p>
          <a:p>
            <a:pPr>
              <a:buFont typeface="Arial" pitchFamily="34" charset="0"/>
              <a:buChar char="•"/>
            </a:pPr>
            <a:r>
              <a:rPr lang="en-US" dirty="0" smtClean="0"/>
              <a:t>Must be stored in a cookbook</a:t>
            </a:r>
          </a:p>
          <a:p>
            <a:pPr>
              <a:buFont typeface="Arial" pitchFamily="34" charset="0"/>
              <a:buChar char="•"/>
            </a:pPr>
            <a:r>
              <a:rPr lang="en-US" dirty="0" smtClean="0"/>
              <a:t>May be included in another recipe</a:t>
            </a:r>
          </a:p>
          <a:p>
            <a:pPr>
              <a:buFont typeface="Arial" pitchFamily="34" charset="0"/>
              <a:buChar char="•"/>
            </a:pPr>
            <a:r>
              <a:rPr lang="en-US" dirty="0" smtClean="0"/>
              <a:t>May use the results of a search query and read the contents of a data bag (including an encrypted data bag)</a:t>
            </a:r>
          </a:p>
          <a:p>
            <a:pPr>
              <a:buFont typeface="Arial" pitchFamily="34" charset="0"/>
              <a:buChar char="•"/>
            </a:pPr>
            <a:r>
              <a:rPr lang="en-US" dirty="0" smtClean="0"/>
              <a:t>May have a dependency on one (or more) </a:t>
            </a:r>
            <a:r>
              <a:rPr lang="en-US" dirty="0" smtClean="0"/>
              <a:t>recipes</a:t>
            </a:r>
          </a:p>
          <a:p>
            <a:pPr>
              <a:buFont typeface="Arial" pitchFamily="34" charset="0"/>
              <a:buChar char="•"/>
            </a:pPr>
            <a:endParaRPr lang="en-US" dirty="0" smtClean="0"/>
          </a:p>
          <a:p>
            <a:r>
              <a:rPr lang="en-US" b="1" u="sng" dirty="0" smtClean="0"/>
              <a:t>Attributes</a:t>
            </a:r>
            <a:r>
              <a:rPr lang="en-US" dirty="0" smtClean="0"/>
              <a:t>: An </a:t>
            </a:r>
            <a:r>
              <a:rPr lang="en-US" dirty="0" smtClean="0"/>
              <a:t>attribute can be defined in a cookbook (or a recipe) and then used to override the default settings on a node. When a cookbook is loaded during a Chef Infra Client run, these attributes are compared to the attributes that are already present on the node</a:t>
            </a:r>
            <a:r>
              <a:rPr lang="en-US" dirty="0" smtClean="0"/>
              <a:t>. </a:t>
            </a:r>
            <a:r>
              <a:rPr lang="en-US" dirty="0" smtClean="0"/>
              <a:t>For each cookbook, attributes in the </a:t>
            </a:r>
            <a:r>
              <a:rPr lang="en-US" dirty="0" err="1" smtClean="0"/>
              <a:t>default.rb</a:t>
            </a:r>
            <a:r>
              <a:rPr lang="en-US" dirty="0" smtClean="0"/>
              <a:t> file are loaded </a:t>
            </a:r>
            <a:r>
              <a:rPr lang="en-US" dirty="0" smtClean="0"/>
              <a:t>first.</a:t>
            </a:r>
            <a:r>
              <a:rPr lang="en-US" dirty="0" smtClean="0"/>
              <a:t> </a:t>
            </a:r>
          </a:p>
          <a:p>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95071"/>
            <a:ext cx="8534400" cy="3970318"/>
          </a:xfrm>
          <a:prstGeom prst="rect">
            <a:avLst/>
          </a:prstGeom>
          <a:noFill/>
        </p:spPr>
        <p:txBody>
          <a:bodyPr wrap="square" rtlCol="0">
            <a:spAutoFit/>
          </a:bodyPr>
          <a:lstStyle/>
          <a:p>
            <a:r>
              <a:rPr lang="en-US" b="1" u="sng" dirty="0" smtClean="0"/>
              <a:t>Files</a:t>
            </a:r>
            <a:r>
              <a:rPr lang="en-US" dirty="0" smtClean="0"/>
              <a:t>: A file distribution is a specific type of resource that tells a cookbook how to distribute files, including by node, by platform, or by file version</a:t>
            </a:r>
            <a:r>
              <a:rPr lang="en-US" dirty="0" smtClean="0"/>
              <a:t>.</a:t>
            </a:r>
          </a:p>
          <a:p>
            <a:endParaRPr lang="en-US" dirty="0" smtClean="0"/>
          </a:p>
          <a:p>
            <a:r>
              <a:rPr lang="en-US" b="1" u="sng" dirty="0" smtClean="0"/>
              <a:t>Libraries</a:t>
            </a:r>
            <a:r>
              <a:rPr lang="en-US" dirty="0" smtClean="0"/>
              <a:t>: A library allows the use of arbitrary Ruby code in a cookbook, either as a way to extend the Chef Infra Client language or to implement a new class.</a:t>
            </a:r>
            <a:br>
              <a:rPr lang="en-US" dirty="0" smtClean="0"/>
            </a:br>
            <a:endParaRPr lang="en-US" dirty="0" smtClean="0"/>
          </a:p>
          <a:p>
            <a:r>
              <a:rPr lang="en-US" b="1" u="sng" dirty="0" smtClean="0"/>
              <a:t>Custom Resources</a:t>
            </a:r>
            <a:r>
              <a:rPr lang="en-US" dirty="0" smtClean="0"/>
              <a:t>: A custom resource is an abstract approach for defining a set of actions and (for each action) a set of properties and validation parameters.</a:t>
            </a:r>
            <a:br>
              <a:rPr lang="en-US" dirty="0" smtClean="0"/>
            </a:br>
            <a:r>
              <a:rPr lang="en-US" dirty="0" smtClean="0"/>
              <a:t/>
            </a:r>
            <a:br>
              <a:rPr lang="en-US" dirty="0" smtClean="0"/>
            </a:br>
            <a:r>
              <a:rPr lang="en-US" b="1" u="sng" dirty="0" smtClean="0"/>
              <a:t>Templates</a:t>
            </a:r>
            <a:r>
              <a:rPr lang="en-US" dirty="0" smtClean="0"/>
              <a:t>: A template is a file written in markup language that uses Ruby statements to solve complex configuration scenarios</a:t>
            </a:r>
            <a:r>
              <a:rPr lang="en-US" dirty="0" smtClean="0"/>
              <a:t>.</a:t>
            </a:r>
          </a:p>
          <a:p>
            <a:endParaRPr lang="en-US" dirty="0" smtClean="0"/>
          </a:p>
          <a:p>
            <a:r>
              <a:rPr lang="en-US" dirty="0" smtClean="0"/>
              <a:t/>
            </a:r>
            <a:br>
              <a:rPr lang="en-US" dirty="0" smtClean="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304800"/>
            <a:ext cx="4953000" cy="369332"/>
          </a:xfrm>
          <a:prstGeom prst="rect">
            <a:avLst/>
          </a:prstGeom>
          <a:noFill/>
        </p:spPr>
        <p:txBody>
          <a:bodyPr wrap="square" rtlCol="0">
            <a:spAutoFit/>
          </a:bodyPr>
          <a:lstStyle/>
          <a:p>
            <a:pPr algn="ctr"/>
            <a:r>
              <a:rPr lang="en-US" b="1" u="sng" dirty="0" smtClean="0"/>
              <a:t>Chef Client Setup</a:t>
            </a:r>
            <a:endParaRPr lang="en-US" b="1" u="sng" dirty="0"/>
          </a:p>
        </p:txBody>
      </p:sp>
      <p:sp>
        <p:nvSpPr>
          <p:cNvPr id="5" name="Rectangle 4"/>
          <p:cNvSpPr/>
          <p:nvPr/>
        </p:nvSpPr>
        <p:spPr>
          <a:xfrm>
            <a:off x="304800" y="762000"/>
            <a:ext cx="8001000" cy="2800767"/>
          </a:xfrm>
          <a:prstGeom prst="rect">
            <a:avLst/>
          </a:prstGeom>
        </p:spPr>
        <p:txBody>
          <a:bodyPr wrap="square">
            <a:spAutoFit/>
          </a:bodyPr>
          <a:lstStyle/>
          <a:p>
            <a:r>
              <a:rPr lang="en-US" sz="1600" dirty="0" smtClean="0"/>
              <a:t>This is one of the key components of Chef node, which retrieves the cookbooks from the Chef server and executes them on the node. It is also known as the Chef </a:t>
            </a:r>
            <a:r>
              <a:rPr lang="en-US" sz="1600" dirty="0" err="1" smtClean="0"/>
              <a:t>provisioner</a:t>
            </a:r>
            <a:r>
              <a:rPr lang="en-US" sz="1600" dirty="0" smtClean="0"/>
              <a:t>.</a:t>
            </a:r>
          </a:p>
          <a:p>
            <a:endParaRPr lang="en-US" sz="1600" dirty="0" smtClean="0"/>
          </a:p>
          <a:p>
            <a:r>
              <a:rPr lang="en-US" sz="1600" dirty="0" smtClean="0"/>
              <a:t>W</a:t>
            </a:r>
            <a:r>
              <a:rPr lang="en-US" sz="1600" dirty="0" smtClean="0"/>
              <a:t>e </a:t>
            </a:r>
            <a:r>
              <a:rPr lang="en-US" sz="1600" dirty="0" smtClean="0"/>
              <a:t>will use Vagrant to manage VM. Vagrant can also be configured with the </a:t>
            </a:r>
            <a:r>
              <a:rPr lang="en-US" sz="1600" dirty="0" err="1" smtClean="0"/>
              <a:t>provisioner</a:t>
            </a:r>
            <a:r>
              <a:rPr lang="en-US" sz="1600" dirty="0" smtClean="0"/>
              <a:t> such as Shell script, Chef and Puppet to get VM into a desired state. </a:t>
            </a:r>
            <a:endParaRPr lang="en-US" sz="1600" dirty="0" smtClean="0"/>
          </a:p>
          <a:p>
            <a:endParaRPr lang="en-US" sz="1600" dirty="0" smtClean="0"/>
          </a:p>
          <a:p>
            <a:r>
              <a:rPr lang="en-US" sz="1600" dirty="0" smtClean="0"/>
              <a:t>In </a:t>
            </a:r>
            <a:r>
              <a:rPr lang="en-US" sz="1600" dirty="0" smtClean="0"/>
              <a:t>our case, we will use Vagrant to manage VMs using </a:t>
            </a:r>
            <a:r>
              <a:rPr lang="en-US" sz="1600" dirty="0" err="1" smtClean="0"/>
              <a:t>VirtualBox</a:t>
            </a:r>
            <a:r>
              <a:rPr lang="en-US" sz="1600" dirty="0" smtClean="0"/>
              <a:t> and Chef client as a </a:t>
            </a:r>
            <a:r>
              <a:rPr lang="en-US" sz="1600" dirty="0" err="1" smtClean="0"/>
              <a:t>provisioner</a:t>
            </a:r>
            <a:r>
              <a:rPr lang="en-US" sz="1600" dirty="0" smtClean="0"/>
              <a:t>.</a:t>
            </a:r>
          </a:p>
          <a:p>
            <a:r>
              <a:rPr lang="en-US" sz="1600" b="1" dirty="0" smtClean="0"/>
              <a:t>Step 1</a:t>
            </a:r>
            <a:r>
              <a:rPr lang="en-US" sz="1600" dirty="0" smtClean="0"/>
              <a:t> − Download and install </a:t>
            </a:r>
            <a:r>
              <a:rPr lang="en-US" sz="1600" dirty="0" err="1" smtClean="0"/>
              <a:t>VirtualBox</a:t>
            </a:r>
            <a:r>
              <a:rPr lang="en-US" sz="1600" dirty="0" smtClean="0"/>
              <a:t> from </a:t>
            </a:r>
            <a:r>
              <a:rPr lang="en-US" sz="1600" dirty="0" smtClean="0">
                <a:hlinkClick r:id="rId2"/>
              </a:rPr>
              <a:t>https://www.virtualbox.org/wiki/downlod</a:t>
            </a:r>
            <a:endParaRPr lang="en-US" sz="1600" dirty="0" smtClean="0"/>
          </a:p>
          <a:p>
            <a:r>
              <a:rPr lang="en-US" sz="1600" b="1" dirty="0" smtClean="0"/>
              <a:t>Step 2</a:t>
            </a:r>
            <a:r>
              <a:rPr lang="en-US" sz="1600" dirty="0" smtClean="0"/>
              <a:t> − Download and install Vagrant at </a:t>
            </a:r>
            <a:r>
              <a:rPr lang="en-US" sz="1600" b="1" dirty="0" smtClean="0"/>
              <a:t>http://downloads.vagrantup.com</a:t>
            </a:r>
            <a:endParaRPr lang="en-US" sz="1600" dirty="0" smtClean="0"/>
          </a:p>
          <a:p>
            <a:r>
              <a:rPr lang="en-US" sz="1600" b="1" dirty="0" smtClean="0"/>
              <a:t>Step 3</a:t>
            </a:r>
            <a:r>
              <a:rPr lang="en-US" sz="1600" dirty="0" smtClean="0"/>
              <a:t> − Install Vagrant Omnibus </a:t>
            </a:r>
            <a:r>
              <a:rPr lang="en-US" sz="1600" dirty="0" err="1" smtClean="0"/>
              <a:t>plugin</a:t>
            </a:r>
            <a:r>
              <a:rPr lang="en-US" sz="1600" dirty="0" smtClean="0"/>
              <a:t> to enable Vagrant to install Chef client on the VM.</a:t>
            </a:r>
            <a:endParaRPr lang="en-US" sz="1600" dirty="0"/>
          </a:p>
        </p:txBody>
      </p:sp>
      <p:sp>
        <p:nvSpPr>
          <p:cNvPr id="7" name="Rectangle 6"/>
          <p:cNvSpPr/>
          <p:nvPr/>
        </p:nvSpPr>
        <p:spPr>
          <a:xfrm>
            <a:off x="304800" y="3733800"/>
            <a:ext cx="6019800" cy="3108543"/>
          </a:xfrm>
          <a:prstGeom prst="rect">
            <a:avLst/>
          </a:prstGeom>
        </p:spPr>
        <p:txBody>
          <a:bodyPr wrap="square">
            <a:spAutoFit/>
          </a:bodyPr>
          <a:lstStyle/>
          <a:p>
            <a:r>
              <a:rPr lang="en-US" sz="1400" dirty="0" err="1" smtClean="0"/>
              <a:t>Vagrant.configure</a:t>
            </a:r>
            <a:r>
              <a:rPr lang="en-US" sz="1400" dirty="0" smtClean="0"/>
              <a:t>("2") do |</a:t>
            </a:r>
            <a:r>
              <a:rPr lang="en-US" sz="1400" dirty="0" err="1" smtClean="0"/>
              <a:t>config</a:t>
            </a:r>
            <a:r>
              <a:rPr lang="en-US" sz="1400" dirty="0" smtClean="0"/>
              <a:t>| </a:t>
            </a:r>
          </a:p>
          <a:p>
            <a:r>
              <a:rPr lang="en-US" sz="1400" dirty="0" smtClean="0"/>
              <a:t>   </a:t>
            </a:r>
            <a:r>
              <a:rPr lang="en-US" sz="1400" dirty="0" err="1" smtClean="0"/>
              <a:t>config.vm.box</a:t>
            </a:r>
            <a:r>
              <a:rPr lang="en-US" sz="1400" dirty="0" smtClean="0"/>
              <a:t> = "opscode-ubuntu-12.04" </a:t>
            </a:r>
          </a:p>
          <a:p>
            <a:r>
              <a:rPr lang="en-US" sz="1400" dirty="0" smtClean="0"/>
              <a:t>   </a:t>
            </a:r>
            <a:r>
              <a:rPr lang="en-US" sz="1400" dirty="0" err="1" smtClean="0"/>
              <a:t>config.vm.box_url</a:t>
            </a:r>
            <a:r>
              <a:rPr lang="en-US" sz="1400" dirty="0" smtClean="0"/>
              <a:t> = https://opscode-vm-bento.s3.amazonaws.com/ </a:t>
            </a:r>
          </a:p>
          <a:p>
            <a:r>
              <a:rPr lang="en-US" sz="1400" dirty="0" smtClean="0"/>
              <a:t>   vagrant/opscode_ubuntu-12.04_provisionerless.box </a:t>
            </a:r>
          </a:p>
          <a:p>
            <a:r>
              <a:rPr lang="en-US" sz="1400" dirty="0" smtClean="0"/>
              <a:t>   </a:t>
            </a:r>
            <a:r>
              <a:rPr lang="en-US" sz="1400" dirty="0" err="1" smtClean="0"/>
              <a:t>config.omnibus.chef_version</a:t>
            </a:r>
            <a:r>
              <a:rPr lang="en-US" sz="1400" dirty="0" smtClean="0"/>
              <a:t> = :latest  </a:t>
            </a:r>
          </a:p>
          <a:p>
            <a:r>
              <a:rPr lang="en-US" sz="1400" dirty="0" smtClean="0"/>
              <a:t>   </a:t>
            </a:r>
            <a:r>
              <a:rPr lang="en-US" sz="1400" dirty="0" err="1" smtClean="0"/>
              <a:t>config.vm.provision</a:t>
            </a:r>
            <a:r>
              <a:rPr lang="en-US" sz="1400" dirty="0" smtClean="0"/>
              <a:t> :</a:t>
            </a:r>
            <a:r>
              <a:rPr lang="en-US" sz="1400" dirty="0" err="1" smtClean="0"/>
              <a:t>chef_client</a:t>
            </a:r>
            <a:r>
              <a:rPr lang="en-US" sz="1400" dirty="0" smtClean="0"/>
              <a:t> do |chef| </a:t>
            </a:r>
          </a:p>
          <a:p>
            <a:r>
              <a:rPr lang="en-US" sz="1400" dirty="0" smtClean="0"/>
              <a:t>      </a:t>
            </a:r>
            <a:r>
              <a:rPr lang="en-US" sz="1400" dirty="0" err="1" smtClean="0"/>
              <a:t>chef.provisioning_path</a:t>
            </a:r>
            <a:r>
              <a:rPr lang="en-US" sz="1400" dirty="0" smtClean="0"/>
              <a:t> = "/etc/chef" </a:t>
            </a:r>
          </a:p>
          <a:p>
            <a:r>
              <a:rPr lang="en-US" sz="1400" dirty="0" smtClean="0"/>
              <a:t>      </a:t>
            </a:r>
            <a:r>
              <a:rPr lang="en-US" sz="1400" dirty="0" err="1" smtClean="0"/>
              <a:t>chef.chef_server_url</a:t>
            </a:r>
            <a:r>
              <a:rPr lang="en-US" sz="1400" dirty="0" smtClean="0"/>
              <a:t> = "https://api.opscode.com/ </a:t>
            </a:r>
          </a:p>
          <a:p>
            <a:r>
              <a:rPr lang="en-US" sz="1400" dirty="0" smtClean="0"/>
              <a:t>      organizations/&lt;YOUR_ORG&gt;" </a:t>
            </a:r>
          </a:p>
          <a:p>
            <a:r>
              <a:rPr lang="en-US" sz="1400" dirty="0" smtClean="0"/>
              <a:t>      </a:t>
            </a:r>
            <a:r>
              <a:rPr lang="en-US" sz="1400" dirty="0" err="1" smtClean="0"/>
              <a:t>chef.validation_key_path</a:t>
            </a:r>
            <a:r>
              <a:rPr lang="en-US" sz="1400" dirty="0" smtClean="0"/>
              <a:t> = "/.chef/&lt;YOUR_ORG&gt;-validator.pem"</a:t>
            </a:r>
          </a:p>
          <a:p>
            <a:r>
              <a:rPr lang="en-US" sz="1400" dirty="0" smtClean="0"/>
              <a:t>      </a:t>
            </a:r>
            <a:r>
              <a:rPr lang="en-US" sz="1400" dirty="0" err="1" smtClean="0"/>
              <a:t>chef.validation_client_name</a:t>
            </a:r>
            <a:r>
              <a:rPr lang="en-US" sz="1400" dirty="0" smtClean="0"/>
              <a:t> = "&lt;YOUR_ORG&gt;-</a:t>
            </a:r>
            <a:r>
              <a:rPr lang="en-US" sz="1400" dirty="0" err="1" smtClean="0"/>
              <a:t>validator</a:t>
            </a:r>
            <a:r>
              <a:rPr lang="en-US" sz="1400" dirty="0" smtClean="0"/>
              <a:t>" </a:t>
            </a:r>
          </a:p>
          <a:p>
            <a:r>
              <a:rPr lang="en-US" sz="1400" dirty="0" smtClean="0"/>
              <a:t>      </a:t>
            </a:r>
            <a:r>
              <a:rPr lang="en-US" sz="1400" dirty="0" err="1" smtClean="0"/>
              <a:t>chef.node_name</a:t>
            </a:r>
            <a:r>
              <a:rPr lang="en-US" sz="1400" dirty="0" smtClean="0"/>
              <a:t> = "server" </a:t>
            </a:r>
          </a:p>
          <a:p>
            <a:r>
              <a:rPr lang="en-US" sz="1400" dirty="0" smtClean="0"/>
              <a:t>   end </a:t>
            </a:r>
          </a:p>
          <a:p>
            <a:r>
              <a:rPr lang="en-US" sz="1400" dirty="0" smtClean="0"/>
              <a:t>end </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4600" y="76200"/>
            <a:ext cx="3505200" cy="369332"/>
          </a:xfrm>
          <a:prstGeom prst="rect">
            <a:avLst/>
          </a:prstGeom>
          <a:noFill/>
        </p:spPr>
        <p:txBody>
          <a:bodyPr wrap="square" rtlCol="0">
            <a:spAutoFit/>
          </a:bodyPr>
          <a:lstStyle/>
          <a:p>
            <a:pPr algn="ctr"/>
            <a:r>
              <a:rPr lang="en-US" b="1" u="sng" dirty="0" smtClean="0"/>
              <a:t>Knife Setup</a:t>
            </a:r>
            <a:endParaRPr lang="en-US" b="1" u="sng" dirty="0"/>
          </a:p>
        </p:txBody>
      </p:sp>
      <p:sp>
        <p:nvSpPr>
          <p:cNvPr id="4" name="Rectangle 3"/>
          <p:cNvSpPr/>
          <p:nvPr/>
        </p:nvSpPr>
        <p:spPr>
          <a:xfrm>
            <a:off x="304800" y="533400"/>
            <a:ext cx="8458200" cy="2677656"/>
          </a:xfrm>
          <a:prstGeom prst="rect">
            <a:avLst/>
          </a:prstGeom>
        </p:spPr>
        <p:txBody>
          <a:bodyPr wrap="square">
            <a:spAutoFit/>
          </a:bodyPr>
          <a:lstStyle/>
          <a:p>
            <a:r>
              <a:rPr lang="en-US" sz="1400" dirty="0" smtClean="0"/>
              <a:t>Knife is Chef’s command-line tool to interact with the Chef server. </a:t>
            </a:r>
            <a:r>
              <a:rPr lang="en-US" sz="1400" dirty="0" smtClean="0"/>
              <a:t>One </a:t>
            </a:r>
            <a:r>
              <a:rPr lang="en-US" sz="1400" dirty="0" smtClean="0"/>
              <a:t>uses it for uploading cookbooks and managing other aspects of Chef. </a:t>
            </a:r>
            <a:r>
              <a:rPr lang="en-US" sz="1400" dirty="0" smtClean="0"/>
              <a:t> It helps in managing.</a:t>
            </a:r>
          </a:p>
          <a:p>
            <a:endParaRPr lang="en-US" sz="1400" dirty="0" smtClean="0"/>
          </a:p>
          <a:p>
            <a:endParaRPr lang="en-US" sz="1400" dirty="0" smtClean="0"/>
          </a:p>
          <a:p>
            <a:pPr>
              <a:buFont typeface="Arial" pitchFamily="34" charset="0"/>
              <a:buChar char="•"/>
            </a:pPr>
            <a:r>
              <a:rPr lang="en-US" sz="1400" dirty="0" smtClean="0"/>
              <a:t>Chef </a:t>
            </a:r>
            <a:r>
              <a:rPr lang="en-US" sz="1400" dirty="0" smtClean="0"/>
              <a:t>nodes</a:t>
            </a:r>
          </a:p>
          <a:p>
            <a:pPr>
              <a:buFont typeface="Arial" pitchFamily="34" charset="0"/>
              <a:buChar char="•"/>
            </a:pPr>
            <a:r>
              <a:rPr lang="en-US" sz="1400" dirty="0" smtClean="0"/>
              <a:t>Cookbook</a:t>
            </a:r>
          </a:p>
          <a:p>
            <a:pPr>
              <a:buFont typeface="Arial" pitchFamily="34" charset="0"/>
              <a:buChar char="•"/>
            </a:pPr>
            <a:r>
              <a:rPr lang="en-US" sz="1400" dirty="0" smtClean="0"/>
              <a:t>Recipe</a:t>
            </a:r>
          </a:p>
          <a:p>
            <a:pPr>
              <a:buFont typeface="Arial" pitchFamily="34" charset="0"/>
              <a:buChar char="•"/>
            </a:pPr>
            <a:r>
              <a:rPr lang="en-US" sz="1400" dirty="0" smtClean="0"/>
              <a:t>Environments</a:t>
            </a:r>
          </a:p>
          <a:p>
            <a:pPr>
              <a:buFont typeface="Arial" pitchFamily="34" charset="0"/>
              <a:buChar char="•"/>
            </a:pPr>
            <a:r>
              <a:rPr lang="en-US" sz="1400" dirty="0" smtClean="0"/>
              <a:t>Cloud Resources</a:t>
            </a:r>
          </a:p>
          <a:p>
            <a:pPr>
              <a:buFont typeface="Arial" pitchFamily="34" charset="0"/>
              <a:buChar char="•"/>
            </a:pPr>
            <a:r>
              <a:rPr lang="en-US" sz="1400" dirty="0" smtClean="0"/>
              <a:t>Cloud Provisioning</a:t>
            </a:r>
          </a:p>
          <a:p>
            <a:pPr>
              <a:buFont typeface="Arial" pitchFamily="34" charset="0"/>
              <a:buChar char="•"/>
            </a:pPr>
            <a:r>
              <a:rPr lang="en-US" sz="1400" dirty="0" smtClean="0"/>
              <a:t>Installation on Chef </a:t>
            </a:r>
            <a:endParaRPr lang="en-US" sz="1400" dirty="0" smtClean="0"/>
          </a:p>
          <a:p>
            <a:r>
              <a:rPr lang="en-US" sz="1400" dirty="0" smtClean="0"/>
              <a:t>client </a:t>
            </a:r>
            <a:r>
              <a:rPr lang="en-US" sz="1400" dirty="0" smtClean="0"/>
              <a:t>on Chef </a:t>
            </a:r>
            <a:r>
              <a:rPr lang="en-US" sz="1400" dirty="0" smtClean="0"/>
              <a:t>nodes</a:t>
            </a:r>
            <a:endParaRPr lang="en-US" sz="1400" dirty="0" smtClean="0"/>
          </a:p>
        </p:txBody>
      </p:sp>
      <p:pic>
        <p:nvPicPr>
          <p:cNvPr id="6145" name="Picture 1"/>
          <p:cNvPicPr>
            <a:picLocks noChangeAspect="1" noChangeArrowheads="1"/>
          </p:cNvPicPr>
          <p:nvPr/>
        </p:nvPicPr>
        <p:blipFill>
          <a:blip r:embed="rId2"/>
          <a:srcRect/>
          <a:stretch>
            <a:fillRect/>
          </a:stretch>
        </p:blipFill>
        <p:spPr bwMode="auto">
          <a:xfrm>
            <a:off x="2209800" y="1219200"/>
            <a:ext cx="6572250" cy="543949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109788" y="1447800"/>
            <a:ext cx="4924425" cy="39624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2971800" y="1981200"/>
            <a:ext cx="3909406" cy="1928813"/>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838200" y="609600"/>
            <a:ext cx="7494521" cy="34290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2667000" y="838200"/>
            <a:ext cx="3805202" cy="46482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685800" y="533400"/>
            <a:ext cx="7922818" cy="48768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685800" y="609600"/>
            <a:ext cx="7620000" cy="5114652"/>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685800" y="533400"/>
            <a:ext cx="7287253" cy="41910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838200" y="609599"/>
            <a:ext cx="7391400" cy="5029201"/>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609600" y="533400"/>
            <a:ext cx="7696200" cy="5127389"/>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762000" y="762000"/>
            <a:ext cx="7239000" cy="2902709"/>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304800" y="533400"/>
            <a:ext cx="8001000" cy="47244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685800" y="838200"/>
            <a:ext cx="3429000" cy="38100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srcRect/>
          <a:stretch>
            <a:fillRect/>
          </a:stretch>
        </p:blipFill>
        <p:spPr bwMode="auto">
          <a:xfrm>
            <a:off x="457200" y="457200"/>
            <a:ext cx="8349953" cy="51054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a:stretch>
            <a:fillRect/>
          </a:stretch>
        </p:blipFill>
        <p:spPr bwMode="auto">
          <a:xfrm>
            <a:off x="457200" y="609600"/>
            <a:ext cx="7932534" cy="35814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0"/>
            <a:ext cx="8229600" cy="1143000"/>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066800" y="685800"/>
            <a:ext cx="6457950" cy="23812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838200" y="762000"/>
            <a:ext cx="7381875" cy="471487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2514600" y="1219200"/>
            <a:ext cx="4076700" cy="35909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143000" y="685800"/>
            <a:ext cx="6916359" cy="51816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133764" y="609600"/>
            <a:ext cx="7019636" cy="5334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762001" y="457200"/>
            <a:ext cx="7696200" cy="5753826"/>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TotalTime>
  <Words>799</Words>
  <Application>Microsoft Office PowerPoint</Application>
  <PresentationFormat>On-screen Show (4:3)</PresentationFormat>
  <Paragraphs>90</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 Shariq Nawaz</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Chef Terminology</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Shariq Nawaz</dc:title>
  <dc:creator>Ashi</dc:creator>
  <cp:lastModifiedBy>Ashi</cp:lastModifiedBy>
  <cp:revision>21</cp:revision>
  <dcterms:created xsi:type="dcterms:W3CDTF">2021-03-29T08:32:31Z</dcterms:created>
  <dcterms:modified xsi:type="dcterms:W3CDTF">2021-05-26T22:14:45Z</dcterms:modified>
</cp:coreProperties>
</file>