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D1C86A-7CC3-4229-ADE5-52965E0EA54E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4B799-12FC-47B0-B4CF-8299AD861DBE}" type="datetimeFigureOut">
              <a:rPr lang="es-ES" smtClean="0"/>
              <a:t>18/10/2021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9C424-9942-4BD3-AC43-FE0FB1303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2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7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2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9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5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99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7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4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4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6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tackoverflow.com/questions/13562/c%C3%B3mo-utilizar-git-para-trabajar-en-un-mismo-proyecto-en-un-equipo-distribuid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Bifurcaci%C3%B3n_(desarrollo_de_software)" TargetMode="External"/><Relationship Id="rId4" Type="http://schemas.openxmlformats.org/officeDocument/2006/relationships/hyperlink" Target="https://git-scm.com/book/es/v2/Ramificaciones-en-Git-%C2%BFQu%C3%A9-es-una-rama%3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linu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5814-4186-457B-AD4B-9ADAF6DE7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168861"/>
            <a:ext cx="8825658" cy="207112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Introducción básica a Git/GitHub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51BC413-A164-40A1-8240-CD03BB71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01" y="5138258"/>
            <a:ext cx="2259685" cy="94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74F3F9-7F86-46E6-A094-5DE734C9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92" y="5207437"/>
            <a:ext cx="2989439" cy="8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3885"/>
          </a:xfrm>
        </p:spPr>
        <p:txBody>
          <a:bodyPr>
            <a:normAutofit/>
          </a:bodyPr>
          <a:lstStyle/>
          <a:p>
            <a:r>
              <a:rPr lang="es-ES" sz="4400" dirty="0"/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566"/>
            <a:ext cx="10757284" cy="3936570"/>
          </a:xfrm>
        </p:spPr>
        <p:txBody>
          <a:bodyPr>
            <a:normAutofit/>
          </a:bodyPr>
          <a:lstStyle/>
          <a:p>
            <a:r>
              <a:rPr lang="es-ES" sz="3200" dirty="0"/>
              <a:t>Es un Sistema de Control de Versiones (SVC) de código abierto y gratuito.</a:t>
            </a:r>
          </a:p>
          <a:p>
            <a:r>
              <a:rPr lang="es-ES" sz="3200" dirty="0"/>
              <a:t>Permite a múltiples desarrolladores poder trabajar en paralelo en un mismo proyecto.</a:t>
            </a:r>
          </a:p>
          <a:p>
            <a:r>
              <a:rPr lang="es-ES" sz="3200" dirty="0"/>
              <a:t>Al ser un control de versiones, permite revertir cambios y volver a una versión en concreto del proyecto.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2E8C51-59A1-493E-8811-3B106D62758E}"/>
              </a:ext>
            </a:extLst>
          </p:cNvPr>
          <p:cNvSpPr txBox="1"/>
          <p:nvPr/>
        </p:nvSpPr>
        <p:spPr>
          <a:xfrm>
            <a:off x="5901175" y="5796218"/>
            <a:ext cx="573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más información: </a:t>
            </a:r>
            <a:r>
              <a:rPr lang="es-ES" dirty="0">
                <a:hlinkClick r:id="rId2"/>
              </a:rPr>
              <a:t>Entrada de Git en la Wikipedia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6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BFB21-D98F-423D-969C-EDA3A01D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955"/>
          </a:xfrm>
        </p:spPr>
        <p:txBody>
          <a:bodyPr/>
          <a:lstStyle/>
          <a:p>
            <a:r>
              <a:rPr lang="es-ES" dirty="0"/>
              <a:t>¿Cómo funciona Git?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31D57B-69B4-4141-BA62-DFA0AA89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37674"/>
            <a:ext cx="10846861" cy="183099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Git esta pensado para que el desarrollador trabaje en una copia local del repositorio y posteriormente pueda subir esos cambios al repositorio remoto.</a:t>
            </a:r>
          </a:p>
          <a:p>
            <a:pPr algn="just"/>
            <a:r>
              <a:rPr lang="es-ES" dirty="0"/>
              <a:t>Permite crear ramas o “Branch”, creando una forma de identificar los cambios realizados al código y su forma de incorporarlo posteriormente a la rama principal.</a:t>
            </a:r>
          </a:p>
          <a:p>
            <a:pPr algn="just"/>
            <a:r>
              <a:rPr lang="es-ES" dirty="0"/>
              <a:t>Existen muchas formas de usar el flujo de trabajo de Git, por ejemplo Git Flow: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978001-81A8-48DC-915F-BDB42BEE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59" y="3068664"/>
            <a:ext cx="4679085" cy="2438611"/>
          </a:xfrm>
          <a:prstGeom prst="rect">
            <a:avLst/>
          </a:prstGeom>
        </p:spPr>
      </p:pic>
      <p:sp>
        <p:nvSpPr>
          <p:cNvPr id="11" name="Marcador de contenido 7">
            <a:extLst>
              <a:ext uri="{FF2B5EF4-FFF2-40B4-BE49-F238E27FC236}">
                <a16:creationId xmlns:a16="http://schemas.microsoft.com/office/drawing/2014/main" id="{7AEAF688-178E-47C2-BD55-CF6566969CDF}"/>
              </a:ext>
            </a:extLst>
          </p:cNvPr>
          <p:cNvSpPr txBox="1">
            <a:spLocks/>
          </p:cNvSpPr>
          <p:nvPr/>
        </p:nvSpPr>
        <p:spPr>
          <a:xfrm>
            <a:off x="6068561" y="3241835"/>
            <a:ext cx="5395990" cy="197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En la imagen, cada línea paralela a la línea “</a:t>
            </a:r>
            <a:r>
              <a:rPr lang="es-ES" b="1" dirty="0"/>
              <a:t>master</a:t>
            </a:r>
            <a:r>
              <a:rPr lang="es-ES" dirty="0"/>
              <a:t>” se considera una rama o “</a:t>
            </a:r>
            <a:r>
              <a:rPr lang="es-ES" b="1" dirty="0"/>
              <a:t>branch</a:t>
            </a:r>
            <a:r>
              <a:rPr lang="es-ES" dirty="0"/>
              <a:t>”. Sería versiones paralelas a la rama principal en la que se modifican, solventan o mejora el código. Estas ramas terminan incorporándose a la rama master cuando se comprueba su funcionamiento. </a:t>
            </a:r>
            <a:r>
              <a:rPr lang="es-ES" dirty="0">
                <a:hlinkClick r:id="rId3"/>
              </a:rPr>
              <a:t>+</a:t>
            </a:r>
            <a:r>
              <a:rPr lang="es-ES" dirty="0" err="1">
                <a:hlinkClick r:id="rId3"/>
              </a:rPr>
              <a:t>info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+</a:t>
            </a:r>
            <a:r>
              <a:rPr lang="es-ES" dirty="0" err="1">
                <a:hlinkClick r:id="rId4"/>
              </a:rPr>
              <a:t>info</a:t>
            </a:r>
            <a:endParaRPr lang="es-ES" dirty="0"/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0D9C6B80-872F-4137-AF4C-CD6A6A886964}"/>
              </a:ext>
            </a:extLst>
          </p:cNvPr>
          <p:cNvSpPr txBox="1">
            <a:spLocks/>
          </p:cNvSpPr>
          <p:nvPr/>
        </p:nvSpPr>
        <p:spPr>
          <a:xfrm>
            <a:off x="645131" y="5628181"/>
            <a:ext cx="10846860" cy="77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Puede darse el caso de a partir de un punto concreto del código que se cree una rama que termine dando a un proyecto con fines diferentes, un “</a:t>
            </a:r>
            <a:r>
              <a:rPr lang="es-ES" b="1" dirty="0">
                <a:hlinkClick r:id="rId5"/>
              </a:rPr>
              <a:t>fork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27A9-0241-4CC0-B55D-AD8FC8B6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113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697A9-67DB-44EC-A41A-BE425E6C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63852"/>
            <a:ext cx="10769372" cy="4884548"/>
          </a:xfrm>
        </p:spPr>
        <p:txBody>
          <a:bodyPr/>
          <a:lstStyle/>
          <a:p>
            <a:pPr algn="just"/>
            <a:r>
              <a:rPr lang="es-ES" dirty="0"/>
              <a:t>GitHub es un servicio de hosting de repositorios de código fuente en la nube donde se pueden alojar proyectos ya sea de manera pública como privada.</a:t>
            </a:r>
          </a:p>
          <a:p>
            <a:pPr algn="just"/>
            <a:r>
              <a:rPr lang="es-ES" dirty="0"/>
              <a:t>Permite a su vez funcionar como una especie de red social, ya que se puede seguir el desarrollo de una aplicación, cooperar en el mismo o incluso dar a conocer tu propio desarrollo.</a:t>
            </a:r>
          </a:p>
          <a:p>
            <a:pPr algn="just"/>
            <a:r>
              <a:rPr lang="es-ES" dirty="0"/>
              <a:t>Permite repositorios tanto públicos como privados (con ciertas limitaciones en su versión gratuita).</a:t>
            </a:r>
          </a:p>
          <a:p>
            <a:pPr algn="just"/>
            <a:r>
              <a:rPr lang="es-ES" dirty="0"/>
              <a:t>Existen otros servicios como </a:t>
            </a:r>
            <a:r>
              <a:rPr lang="es-ES" dirty="0">
                <a:hlinkClick r:id="rId2"/>
              </a:rPr>
              <a:t>Bitbucket</a:t>
            </a:r>
            <a:r>
              <a:rPr lang="es-ES" dirty="0"/>
              <a:t> o </a:t>
            </a:r>
            <a:r>
              <a:rPr lang="es-ES" dirty="0">
                <a:hlinkClick r:id="rId3"/>
              </a:rPr>
              <a:t>GitLab</a:t>
            </a:r>
            <a:r>
              <a:rPr lang="es-ES" dirty="0"/>
              <a:t> que ofrecen características similares a las de GitHub, aunque esta última suele ser la más difundida.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10FEE2-D324-4A5F-80B4-69ABFEFF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842" y="4401125"/>
            <a:ext cx="1852028" cy="15394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B67BF5-2292-409D-A150-A5656CB684CD}"/>
              </a:ext>
            </a:extLst>
          </p:cNvPr>
          <p:cNvSpPr txBox="1"/>
          <p:nvPr/>
        </p:nvSpPr>
        <p:spPr>
          <a:xfrm>
            <a:off x="9596376" y="609750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OctoCat</a:t>
            </a:r>
            <a:r>
              <a:rPr lang="es-ES" sz="1400" dirty="0"/>
              <a:t>, la mascota </a:t>
            </a:r>
          </a:p>
          <a:p>
            <a:pPr algn="ctr"/>
            <a:r>
              <a:rPr lang="es-ES" sz="1400" dirty="0"/>
              <a:t>de GitHub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94D29C-757A-4D16-A0F3-811389B49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30" y="4981178"/>
            <a:ext cx="3032502" cy="13391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40C30B-5F4D-4E3C-A525-A4DDDA1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632" y="5335992"/>
            <a:ext cx="4367315" cy="6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681F-40EB-498F-BC28-CFD419F5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11062"/>
            <a:ext cx="9404723" cy="835875"/>
          </a:xfrm>
        </p:spPr>
        <p:txBody>
          <a:bodyPr/>
          <a:lstStyle/>
          <a:p>
            <a:pPr algn="ctr"/>
            <a:r>
              <a:rPr lang="es-ES" dirty="0"/>
              <a:t>Puesta en marcha</a:t>
            </a:r>
          </a:p>
        </p:txBody>
      </p:sp>
    </p:spTree>
    <p:extLst>
      <p:ext uri="{BB962C8B-B14F-4D97-AF65-F5344CB8AC3E}">
        <p14:creationId xmlns:p14="http://schemas.microsoft.com/office/powerpoint/2010/main" val="115710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8B523-7025-440F-AAF2-A9FF48E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651"/>
          </a:xfrm>
        </p:spPr>
        <p:txBody>
          <a:bodyPr/>
          <a:lstStyle/>
          <a:p>
            <a:r>
              <a:rPr lang="es-ES" dirty="0"/>
              <a:t>Consideraciones previas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AB8E2-5A08-491D-826F-D96689CF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56840"/>
            <a:ext cx="10893356" cy="5083445"/>
          </a:xfrm>
        </p:spPr>
        <p:txBody>
          <a:bodyPr/>
          <a:lstStyle/>
          <a:p>
            <a:pPr algn="just"/>
            <a:r>
              <a:rPr lang="es-ES" dirty="0"/>
              <a:t>Para poder empezar a trabajar con GitHub, quien no tenga una cuenta deberá crearla en </a:t>
            </a:r>
            <a:r>
              <a:rPr lang="es-ES" dirty="0">
                <a:hlinkClick r:id="rId2"/>
              </a:rPr>
              <a:t>https://github.com/join</a:t>
            </a:r>
            <a:endParaRPr lang="es-ES" dirty="0"/>
          </a:p>
          <a:p>
            <a:pPr algn="just"/>
            <a:r>
              <a:rPr lang="es-ES" dirty="0"/>
              <a:t>Asimismo, habrá que tener instalado Git en el sistema operativo que vayamos a usar para desarrollar.</a:t>
            </a:r>
          </a:p>
          <a:p>
            <a:pPr lvl="1" algn="just"/>
            <a:r>
              <a:rPr lang="es-ES" dirty="0"/>
              <a:t>Para sistemas Windows y MacOS tendréis que descargaros el instalador </a:t>
            </a:r>
            <a:r>
              <a:rPr lang="es-ES" dirty="0">
                <a:hlinkClick r:id="rId3"/>
              </a:rPr>
              <a:t>desde la web oficial de Git</a:t>
            </a:r>
            <a:endParaRPr lang="es-ES" dirty="0"/>
          </a:p>
          <a:p>
            <a:pPr lvl="1" algn="just"/>
            <a:r>
              <a:rPr lang="es-ES" dirty="0"/>
              <a:t>Para sistemas Linux, si no esta instalado, en Ubuntu/Debian debes teclear los siguientes comandos: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2" algn="just"/>
            <a:r>
              <a:rPr lang="es-ES" dirty="0"/>
              <a:t>Para otros sistemas, puedes consultar su instalación en la </a:t>
            </a:r>
            <a:r>
              <a:rPr lang="es-ES" dirty="0">
                <a:hlinkClick r:id="rId4"/>
              </a:rPr>
              <a:t>web oficial de Git</a:t>
            </a:r>
            <a:endParaRPr lang="es-ES" dirty="0"/>
          </a:p>
          <a:p>
            <a:pPr algn="just"/>
            <a:r>
              <a:rPr lang="es-ES" dirty="0"/>
              <a:t>Una vez instalado, pues podemos comprobarlo desde una terminal tecleando: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A0495E-6722-4CC1-B3A4-B879ECB09B3B}"/>
              </a:ext>
            </a:extLst>
          </p:cNvPr>
          <p:cNvSpPr txBox="1"/>
          <p:nvPr/>
        </p:nvSpPr>
        <p:spPr>
          <a:xfrm>
            <a:off x="653512" y="4308529"/>
            <a:ext cx="10884976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~/sudo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apt-get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update</a:t>
            </a:r>
            <a:endParaRPr lang="es-ES" dirty="0"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  <a:p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~/sudo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apt-get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install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git</a:t>
            </a:r>
            <a:endParaRPr lang="es-ES" dirty="0"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7A430-BA76-4A5F-A4BC-7648D54637B4}"/>
              </a:ext>
            </a:extLst>
          </p:cNvPr>
          <p:cNvSpPr txBox="1"/>
          <p:nvPr/>
        </p:nvSpPr>
        <p:spPr>
          <a:xfrm>
            <a:off x="653512" y="5893954"/>
            <a:ext cx="10884976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~/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git</a:t>
            </a:r>
            <a:r>
              <a:rPr lang="es-ES" dirty="0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 --</a:t>
            </a:r>
            <a:r>
              <a:rPr lang="es-ES" dirty="0" err="1"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version</a:t>
            </a:r>
            <a:endParaRPr lang="es-ES" dirty="0"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Cascadia Code PL ExtraLight" panose="020B0609020000020004" pitchFamily="49" charset="0"/>
                <a:ea typeface="Cascadia Code PL ExtraLight" panose="020B0609020000020004" pitchFamily="49" charset="0"/>
                <a:cs typeface="Cascadia Code PL ExtraLight" panose="020B0609020000020004" pitchFamily="49" charset="0"/>
              </a:rPr>
              <a:t>git version 2.33.0.windows.2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Cascadia Code PL ExtraLight" panose="020B0609020000020004" pitchFamily="49" charset="0"/>
              <a:ea typeface="Cascadia Code PL ExtraLight" panose="020B0609020000020004" pitchFamily="49" charset="0"/>
              <a:cs typeface="Cascadia Code PL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4243-4866-4029-B9CB-DB65A7D7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BF680-8A33-4909-9574-8339E745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90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944</TotalTime>
  <Words>475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Cascadia Code PL ExtraLight</vt:lpstr>
      <vt:lpstr>Century Gothic</vt:lpstr>
      <vt:lpstr>Wingdings 3</vt:lpstr>
      <vt:lpstr>Ion</vt:lpstr>
      <vt:lpstr>Introducción básica a Git/GitHub</vt:lpstr>
      <vt:lpstr>¿Qué es Git?</vt:lpstr>
      <vt:lpstr>¿Cómo funciona Git?</vt:lpstr>
      <vt:lpstr>¿Qué es GitHub?</vt:lpstr>
      <vt:lpstr>Puesta en marcha</vt:lpstr>
      <vt:lpstr>Consideraciones previas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ReDOC</dc:title>
  <dc:creator>Felipe Rodriguez</dc:creator>
  <cp:lastModifiedBy>FELIPON2T</cp:lastModifiedBy>
  <cp:revision>48</cp:revision>
  <dcterms:created xsi:type="dcterms:W3CDTF">2020-04-13T13:26:34Z</dcterms:created>
  <dcterms:modified xsi:type="dcterms:W3CDTF">2021-10-17T23:47:37Z</dcterms:modified>
</cp:coreProperties>
</file>