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4.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9" r:id="rId2"/>
    <p:sldId id="260" r:id="rId3"/>
    <p:sldId id="261"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62" r:id="rId19"/>
    <p:sldId id="263" r:id="rId20"/>
    <p:sldId id="264" r:id="rId21"/>
    <p:sldId id="265" r:id="rId22"/>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D1BE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F1E45D3-9AC9-4BC2-ACF6-5CC6E2C79C5C}" type="datetimeFigureOut">
              <a:rPr lang="es-NI" smtClean="0"/>
              <a:t>20/01/2022</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5C7E631E-AD7B-4B6D-BA84-03257A80599B}" type="slidenum">
              <a:rPr lang="es-NI" smtClean="0"/>
              <a:t>‹Nº›</a:t>
            </a:fld>
            <a:endParaRPr lang="es-NI"/>
          </a:p>
        </p:txBody>
      </p:sp>
    </p:spTree>
    <p:extLst>
      <p:ext uri="{BB962C8B-B14F-4D97-AF65-F5344CB8AC3E}">
        <p14:creationId xmlns:p14="http://schemas.microsoft.com/office/powerpoint/2010/main" val="304716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F1E45D3-9AC9-4BC2-ACF6-5CC6E2C79C5C}" type="datetimeFigureOut">
              <a:rPr lang="es-NI" smtClean="0"/>
              <a:t>20/01/2022</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5C7E631E-AD7B-4B6D-BA84-03257A80599B}" type="slidenum">
              <a:rPr lang="es-NI" smtClean="0"/>
              <a:t>‹Nº›</a:t>
            </a:fld>
            <a:endParaRPr lang="es-NI"/>
          </a:p>
        </p:txBody>
      </p:sp>
    </p:spTree>
    <p:extLst>
      <p:ext uri="{BB962C8B-B14F-4D97-AF65-F5344CB8AC3E}">
        <p14:creationId xmlns:p14="http://schemas.microsoft.com/office/powerpoint/2010/main" val="157513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F1E45D3-9AC9-4BC2-ACF6-5CC6E2C79C5C}" type="datetimeFigureOut">
              <a:rPr lang="es-NI" smtClean="0"/>
              <a:t>20/01/2022</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5C7E631E-AD7B-4B6D-BA84-03257A80599B}" type="slidenum">
              <a:rPr lang="es-NI" smtClean="0"/>
              <a:t>‹Nº›</a:t>
            </a:fld>
            <a:endParaRPr lang="es-NI"/>
          </a:p>
        </p:txBody>
      </p:sp>
    </p:spTree>
    <p:extLst>
      <p:ext uri="{BB962C8B-B14F-4D97-AF65-F5344CB8AC3E}">
        <p14:creationId xmlns:p14="http://schemas.microsoft.com/office/powerpoint/2010/main" val="261628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F1E45D3-9AC9-4BC2-ACF6-5CC6E2C79C5C}" type="datetimeFigureOut">
              <a:rPr lang="es-NI" smtClean="0"/>
              <a:t>20/01/2022</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5C7E631E-AD7B-4B6D-BA84-03257A80599B}" type="slidenum">
              <a:rPr lang="es-NI" smtClean="0"/>
              <a:t>‹Nº›</a:t>
            </a:fld>
            <a:endParaRPr lang="es-NI"/>
          </a:p>
        </p:txBody>
      </p:sp>
    </p:spTree>
    <p:extLst>
      <p:ext uri="{BB962C8B-B14F-4D97-AF65-F5344CB8AC3E}">
        <p14:creationId xmlns:p14="http://schemas.microsoft.com/office/powerpoint/2010/main" val="283926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1E45D3-9AC9-4BC2-ACF6-5CC6E2C79C5C}" type="datetimeFigureOut">
              <a:rPr lang="es-NI" smtClean="0"/>
              <a:t>20/01/2022</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5C7E631E-AD7B-4B6D-BA84-03257A80599B}" type="slidenum">
              <a:rPr lang="es-NI" smtClean="0"/>
              <a:t>‹Nº›</a:t>
            </a:fld>
            <a:endParaRPr lang="es-NI"/>
          </a:p>
        </p:txBody>
      </p:sp>
    </p:spTree>
    <p:extLst>
      <p:ext uri="{BB962C8B-B14F-4D97-AF65-F5344CB8AC3E}">
        <p14:creationId xmlns:p14="http://schemas.microsoft.com/office/powerpoint/2010/main" val="336202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F1E45D3-9AC9-4BC2-ACF6-5CC6E2C79C5C}" type="datetimeFigureOut">
              <a:rPr lang="es-NI" smtClean="0"/>
              <a:t>20/01/2022</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5C7E631E-AD7B-4B6D-BA84-03257A80599B}" type="slidenum">
              <a:rPr lang="es-NI" smtClean="0"/>
              <a:t>‹Nº›</a:t>
            </a:fld>
            <a:endParaRPr lang="es-NI"/>
          </a:p>
        </p:txBody>
      </p:sp>
    </p:spTree>
    <p:extLst>
      <p:ext uri="{BB962C8B-B14F-4D97-AF65-F5344CB8AC3E}">
        <p14:creationId xmlns:p14="http://schemas.microsoft.com/office/powerpoint/2010/main" val="21156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F1E45D3-9AC9-4BC2-ACF6-5CC6E2C79C5C}" type="datetimeFigureOut">
              <a:rPr lang="es-NI" smtClean="0"/>
              <a:t>20/01/2022</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5C7E631E-AD7B-4B6D-BA84-03257A80599B}" type="slidenum">
              <a:rPr lang="es-NI" smtClean="0"/>
              <a:t>‹Nº›</a:t>
            </a:fld>
            <a:endParaRPr lang="es-NI"/>
          </a:p>
        </p:txBody>
      </p:sp>
    </p:spTree>
    <p:extLst>
      <p:ext uri="{BB962C8B-B14F-4D97-AF65-F5344CB8AC3E}">
        <p14:creationId xmlns:p14="http://schemas.microsoft.com/office/powerpoint/2010/main" val="172733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F1E45D3-9AC9-4BC2-ACF6-5CC6E2C79C5C}" type="datetimeFigureOut">
              <a:rPr lang="es-NI" smtClean="0"/>
              <a:t>20/01/2022</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5C7E631E-AD7B-4B6D-BA84-03257A80599B}" type="slidenum">
              <a:rPr lang="es-NI" smtClean="0"/>
              <a:t>‹Nº›</a:t>
            </a:fld>
            <a:endParaRPr lang="es-NI"/>
          </a:p>
        </p:txBody>
      </p:sp>
    </p:spTree>
    <p:extLst>
      <p:ext uri="{BB962C8B-B14F-4D97-AF65-F5344CB8AC3E}">
        <p14:creationId xmlns:p14="http://schemas.microsoft.com/office/powerpoint/2010/main" val="210843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E45D3-9AC9-4BC2-ACF6-5CC6E2C79C5C}" type="datetimeFigureOut">
              <a:rPr lang="es-NI" smtClean="0"/>
              <a:t>20/01/2022</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5C7E631E-AD7B-4B6D-BA84-03257A80599B}" type="slidenum">
              <a:rPr lang="es-NI" smtClean="0"/>
              <a:t>‹Nº›</a:t>
            </a:fld>
            <a:endParaRPr lang="es-NI"/>
          </a:p>
        </p:txBody>
      </p:sp>
    </p:spTree>
    <p:extLst>
      <p:ext uri="{BB962C8B-B14F-4D97-AF65-F5344CB8AC3E}">
        <p14:creationId xmlns:p14="http://schemas.microsoft.com/office/powerpoint/2010/main" val="264517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F1E45D3-9AC9-4BC2-ACF6-5CC6E2C79C5C}" type="datetimeFigureOut">
              <a:rPr lang="es-NI" smtClean="0"/>
              <a:t>20/01/2022</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5C7E631E-AD7B-4B6D-BA84-03257A80599B}" type="slidenum">
              <a:rPr lang="es-NI" smtClean="0"/>
              <a:t>‹Nº›</a:t>
            </a:fld>
            <a:endParaRPr lang="es-NI"/>
          </a:p>
        </p:txBody>
      </p:sp>
    </p:spTree>
    <p:extLst>
      <p:ext uri="{BB962C8B-B14F-4D97-AF65-F5344CB8AC3E}">
        <p14:creationId xmlns:p14="http://schemas.microsoft.com/office/powerpoint/2010/main" val="227143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F1E45D3-9AC9-4BC2-ACF6-5CC6E2C79C5C}" type="datetimeFigureOut">
              <a:rPr lang="es-NI" smtClean="0"/>
              <a:t>20/01/2022</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5C7E631E-AD7B-4B6D-BA84-03257A80599B}" type="slidenum">
              <a:rPr lang="es-NI" smtClean="0"/>
              <a:t>‹Nº›</a:t>
            </a:fld>
            <a:endParaRPr lang="es-NI"/>
          </a:p>
        </p:txBody>
      </p:sp>
    </p:spTree>
    <p:extLst>
      <p:ext uri="{BB962C8B-B14F-4D97-AF65-F5344CB8AC3E}">
        <p14:creationId xmlns:p14="http://schemas.microsoft.com/office/powerpoint/2010/main" val="368711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E45D3-9AC9-4BC2-ACF6-5CC6E2C79C5C}" type="datetimeFigureOut">
              <a:rPr lang="es-NI" smtClean="0"/>
              <a:t>20/01/2022</a:t>
            </a:fld>
            <a:endParaRPr lang="es-N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E631E-AD7B-4B6D-BA84-03257A80599B}" type="slidenum">
              <a:rPr lang="es-NI" smtClean="0"/>
              <a:t>‹Nº›</a:t>
            </a:fld>
            <a:endParaRPr lang="es-NI"/>
          </a:p>
        </p:txBody>
      </p:sp>
    </p:spTree>
    <p:extLst>
      <p:ext uri="{BB962C8B-B14F-4D97-AF65-F5344CB8AC3E}">
        <p14:creationId xmlns:p14="http://schemas.microsoft.com/office/powerpoint/2010/main" val="9935700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Jerarquía de datos</a:t>
            </a:r>
            <a:endParaRPr lang="es-NI"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6735" y="1825625"/>
            <a:ext cx="6078530" cy="4351338"/>
          </a:xfrm>
        </p:spPr>
      </p:pic>
    </p:spTree>
    <p:extLst>
      <p:ext uri="{BB962C8B-B14F-4D97-AF65-F5344CB8AC3E}">
        <p14:creationId xmlns:p14="http://schemas.microsoft.com/office/powerpoint/2010/main" val="605229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OPERACIONES BÁSICAS Y TIPO DE ACCESOS</a:t>
            </a:r>
            <a:endParaRPr lang="es-NI" dirty="0"/>
          </a:p>
        </p:txBody>
      </p:sp>
      <p:sp>
        <p:nvSpPr>
          <p:cNvPr id="3" name="Marcador de contenido 2"/>
          <p:cNvSpPr>
            <a:spLocks noGrp="1"/>
          </p:cNvSpPr>
          <p:nvPr>
            <p:ph idx="1"/>
          </p:nvPr>
        </p:nvSpPr>
        <p:spPr/>
        <p:txBody>
          <a:bodyPr>
            <a:normAutofit fontScale="85000" lnSpcReduction="10000"/>
          </a:bodyPr>
          <a:lstStyle/>
          <a:p>
            <a:r>
              <a:rPr lang="es-ES" b="1" dirty="0"/>
              <a:t>Archivos De Texto Con Flujos De </a:t>
            </a:r>
            <a:r>
              <a:rPr lang="es-ES" b="1" dirty="0" smtClean="0"/>
              <a:t>Caracteres: </a:t>
            </a:r>
            <a:r>
              <a:rPr lang="es-ES" dirty="0" smtClean="0"/>
              <a:t>En </a:t>
            </a:r>
            <a:r>
              <a:rPr lang="es-ES" dirty="0"/>
              <a:t>este caso los datos se manejan por medio de flujos de caracteres, utilizando las clases </a:t>
            </a:r>
            <a:r>
              <a:rPr lang="es-ES" dirty="0" err="1"/>
              <a:t>StreamWriter</a:t>
            </a:r>
            <a:r>
              <a:rPr lang="es-ES" dirty="0"/>
              <a:t> y </a:t>
            </a:r>
            <a:r>
              <a:rPr lang="es-ES" dirty="0" err="1"/>
              <a:t>StreamReader</a:t>
            </a:r>
            <a:r>
              <a:rPr lang="es-ES" dirty="0" smtClean="0"/>
              <a:t>.</a:t>
            </a:r>
          </a:p>
          <a:p>
            <a:pPr lvl="1"/>
            <a:r>
              <a:rPr lang="es-ES" b="1" dirty="0" err="1" smtClean="0"/>
              <a:t>StreamWriter</a:t>
            </a:r>
            <a:r>
              <a:rPr lang="es-ES" dirty="0" smtClean="0"/>
              <a:t> </a:t>
            </a:r>
            <a:r>
              <a:rPr lang="es-ES" dirty="0"/>
              <a:t>es una clase derivada de </a:t>
            </a:r>
            <a:r>
              <a:rPr lang="es-ES" dirty="0" err="1"/>
              <a:t>TextWriter</a:t>
            </a:r>
            <a:r>
              <a:rPr lang="es-ES" dirty="0"/>
              <a:t>.</a:t>
            </a:r>
          </a:p>
          <a:p>
            <a:pPr lvl="1"/>
            <a:r>
              <a:rPr lang="es-ES" dirty="0" smtClean="0"/>
              <a:t>Sus </a:t>
            </a:r>
            <a:r>
              <a:rPr lang="es-ES" dirty="0"/>
              <a:t>constructores son:</a:t>
            </a:r>
          </a:p>
          <a:p>
            <a:pPr lvl="2"/>
            <a:r>
              <a:rPr lang="es-ES" dirty="0" err="1" smtClean="0"/>
              <a:t>StreamWriter</a:t>
            </a:r>
            <a:r>
              <a:rPr lang="es-ES" dirty="0" smtClean="0"/>
              <a:t> </a:t>
            </a:r>
            <a:r>
              <a:rPr lang="es-ES" dirty="0"/>
              <a:t>(</a:t>
            </a:r>
            <a:r>
              <a:rPr lang="es-ES" dirty="0" err="1"/>
              <a:t>string</a:t>
            </a:r>
            <a:r>
              <a:rPr lang="es-ES" dirty="0"/>
              <a:t> nombre ) // Abre un nuevo flujo para escribir en un archivo especificado por nombre .</a:t>
            </a:r>
          </a:p>
          <a:p>
            <a:pPr lvl="2"/>
            <a:r>
              <a:rPr lang="es-ES" dirty="0" err="1" smtClean="0"/>
              <a:t>StreamWriter</a:t>
            </a:r>
            <a:r>
              <a:rPr lang="es-ES" dirty="0" smtClean="0"/>
              <a:t> </a:t>
            </a:r>
            <a:r>
              <a:rPr lang="es-ES" dirty="0"/>
              <a:t>(</a:t>
            </a:r>
            <a:r>
              <a:rPr lang="es-ES" dirty="0" err="1"/>
              <a:t>Stream</a:t>
            </a:r>
            <a:r>
              <a:rPr lang="es-ES" dirty="0"/>
              <a:t> flujo ) // Utiliza un flujo existente para escribir.</a:t>
            </a:r>
          </a:p>
          <a:p>
            <a:pPr lvl="1"/>
            <a:r>
              <a:rPr lang="es-ES" dirty="0" smtClean="0"/>
              <a:t>Antes </a:t>
            </a:r>
            <a:r>
              <a:rPr lang="es-ES" dirty="0"/>
              <a:t>de ser escritos, los datos son convertidos automáticamente a un formato portable de 8 bits (UTF-8, UCS </a:t>
            </a:r>
            <a:r>
              <a:rPr lang="es-ES" dirty="0" err="1"/>
              <a:t>Transformation</a:t>
            </a:r>
            <a:r>
              <a:rPr lang="es-ES" dirty="0"/>
              <a:t> </a:t>
            </a:r>
            <a:r>
              <a:rPr lang="es-ES" dirty="0" err="1"/>
              <a:t>Format</a:t>
            </a:r>
            <a:r>
              <a:rPr lang="es-ES" dirty="0"/>
              <a:t> 8).</a:t>
            </a:r>
          </a:p>
          <a:p>
            <a:pPr lvl="1"/>
            <a:r>
              <a:rPr lang="es-ES" dirty="0" smtClean="0"/>
              <a:t>Los </a:t>
            </a:r>
            <a:r>
              <a:rPr lang="es-ES" dirty="0"/>
              <a:t>objetos de la clase </a:t>
            </a:r>
            <a:r>
              <a:rPr lang="es-ES" dirty="0" err="1"/>
              <a:t>StreamWriter</a:t>
            </a:r>
            <a:r>
              <a:rPr lang="es-ES" dirty="0"/>
              <a:t> poseen varios métodos, entre los que destacan:</a:t>
            </a:r>
          </a:p>
          <a:p>
            <a:pPr lvl="2"/>
            <a:r>
              <a:rPr lang="es-ES" dirty="0" err="1" smtClean="0"/>
              <a:t>Write</a:t>
            </a:r>
            <a:r>
              <a:rPr lang="es-ES" dirty="0"/>
              <a:t>()</a:t>
            </a:r>
          </a:p>
          <a:p>
            <a:pPr lvl="2"/>
            <a:r>
              <a:rPr lang="es-ES" dirty="0" err="1" smtClean="0"/>
              <a:t>WriteLine</a:t>
            </a:r>
            <a:r>
              <a:rPr lang="es-ES" dirty="0"/>
              <a:t>()</a:t>
            </a:r>
          </a:p>
          <a:p>
            <a:pPr lvl="2"/>
            <a:r>
              <a:rPr lang="es-ES" dirty="0" err="1" smtClean="0"/>
              <a:t>Flush</a:t>
            </a:r>
            <a:r>
              <a:rPr lang="es-ES" dirty="0"/>
              <a:t>()</a:t>
            </a:r>
          </a:p>
          <a:p>
            <a:pPr lvl="1"/>
            <a:r>
              <a:rPr lang="es-ES" dirty="0" smtClean="0"/>
              <a:t>Además</a:t>
            </a:r>
            <a:r>
              <a:rPr lang="es-ES" dirty="0"/>
              <a:t>, poseen la propiedad </a:t>
            </a:r>
            <a:r>
              <a:rPr lang="es-ES" dirty="0" err="1"/>
              <a:t>BaseStream</a:t>
            </a:r>
            <a:r>
              <a:rPr lang="es-ES" dirty="0"/>
              <a:t> .</a:t>
            </a:r>
            <a:endParaRPr lang="es-NI" dirty="0"/>
          </a:p>
        </p:txBody>
      </p:sp>
    </p:spTree>
    <p:extLst>
      <p:ext uri="{BB962C8B-B14F-4D97-AF65-F5344CB8AC3E}">
        <p14:creationId xmlns:p14="http://schemas.microsoft.com/office/powerpoint/2010/main" val="385963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OPERACIONES BÁSICAS Y TIPO DE ACCESOS</a:t>
            </a:r>
            <a:endParaRPr lang="es-NI" dirty="0"/>
          </a:p>
        </p:txBody>
      </p:sp>
      <p:sp>
        <p:nvSpPr>
          <p:cNvPr id="3" name="Marcador de contenido 2"/>
          <p:cNvSpPr>
            <a:spLocks noGrp="1"/>
          </p:cNvSpPr>
          <p:nvPr>
            <p:ph idx="1"/>
          </p:nvPr>
        </p:nvSpPr>
        <p:spPr/>
        <p:txBody>
          <a:bodyPr>
            <a:normAutofit/>
          </a:bodyPr>
          <a:lstStyle/>
          <a:p>
            <a:pPr lvl="1"/>
            <a:r>
              <a:rPr lang="es-ES" b="1" dirty="0" err="1"/>
              <a:t>StreamReader</a:t>
            </a:r>
            <a:r>
              <a:rPr lang="es-ES" dirty="0"/>
              <a:t> es una clase derivada de </a:t>
            </a:r>
            <a:r>
              <a:rPr lang="es-ES" dirty="0" err="1"/>
              <a:t>TextReader</a:t>
            </a:r>
            <a:r>
              <a:rPr lang="es-ES" dirty="0"/>
              <a:t> y cuenta con los siguientes constructores:</a:t>
            </a:r>
          </a:p>
          <a:p>
            <a:pPr lvl="2"/>
            <a:r>
              <a:rPr lang="es-ES" dirty="0" err="1" smtClean="0"/>
              <a:t>StreamReader</a:t>
            </a:r>
            <a:r>
              <a:rPr lang="es-ES" dirty="0" smtClean="0"/>
              <a:t> </a:t>
            </a:r>
            <a:r>
              <a:rPr lang="es-ES" dirty="0"/>
              <a:t>(</a:t>
            </a:r>
            <a:r>
              <a:rPr lang="es-ES" dirty="0" err="1"/>
              <a:t>string</a:t>
            </a:r>
            <a:r>
              <a:rPr lang="es-ES" dirty="0"/>
              <a:t> nombre ) abre un nuevo flujo para leer de un archivo especificado por nombre.</a:t>
            </a:r>
          </a:p>
          <a:p>
            <a:pPr lvl="2"/>
            <a:r>
              <a:rPr lang="es-ES" dirty="0" err="1" smtClean="0"/>
              <a:t>StreamReader</a:t>
            </a:r>
            <a:r>
              <a:rPr lang="es-ES" dirty="0" smtClean="0"/>
              <a:t> </a:t>
            </a:r>
            <a:r>
              <a:rPr lang="es-ES" dirty="0"/>
              <a:t>(</a:t>
            </a:r>
            <a:r>
              <a:rPr lang="es-ES" dirty="0" err="1"/>
              <a:t>Stream</a:t>
            </a:r>
            <a:r>
              <a:rPr lang="es-ES" dirty="0"/>
              <a:t> flujo ) utiliza un flujo existente para leer.</a:t>
            </a:r>
          </a:p>
          <a:p>
            <a:pPr lvl="1"/>
            <a:r>
              <a:rPr lang="es-ES" dirty="0" smtClean="0"/>
              <a:t>Algunos </a:t>
            </a:r>
            <a:r>
              <a:rPr lang="es-ES" dirty="0"/>
              <a:t>de los métodos más importantes de la clase </a:t>
            </a:r>
            <a:r>
              <a:rPr lang="es-ES" dirty="0" err="1"/>
              <a:t>StreamReader</a:t>
            </a:r>
            <a:r>
              <a:rPr lang="es-ES" dirty="0"/>
              <a:t> son:</a:t>
            </a:r>
          </a:p>
          <a:p>
            <a:pPr lvl="2"/>
            <a:r>
              <a:rPr lang="es-ES" dirty="0" err="1" smtClean="0"/>
              <a:t>Read</a:t>
            </a:r>
            <a:r>
              <a:rPr lang="es-ES" dirty="0"/>
              <a:t>( )</a:t>
            </a:r>
          </a:p>
          <a:p>
            <a:pPr lvl="2"/>
            <a:r>
              <a:rPr lang="es-ES" dirty="0" err="1" smtClean="0"/>
              <a:t>ReadLine</a:t>
            </a:r>
            <a:r>
              <a:rPr lang="es-ES" dirty="0"/>
              <a:t>( )</a:t>
            </a:r>
          </a:p>
          <a:p>
            <a:pPr lvl="2"/>
            <a:r>
              <a:rPr lang="es-ES" dirty="0" err="1" smtClean="0"/>
              <a:t>Peek</a:t>
            </a:r>
            <a:r>
              <a:rPr lang="es-ES" dirty="0"/>
              <a:t>( )</a:t>
            </a:r>
          </a:p>
          <a:p>
            <a:pPr lvl="2"/>
            <a:r>
              <a:rPr lang="es-ES" dirty="0" err="1" smtClean="0"/>
              <a:t>DiscardBufferData</a:t>
            </a:r>
            <a:r>
              <a:rPr lang="es-ES" dirty="0"/>
              <a:t>( )</a:t>
            </a:r>
            <a:endParaRPr lang="es-NI" dirty="0"/>
          </a:p>
        </p:txBody>
      </p:sp>
    </p:spTree>
    <p:extLst>
      <p:ext uri="{BB962C8B-B14F-4D97-AF65-F5344CB8AC3E}">
        <p14:creationId xmlns:p14="http://schemas.microsoft.com/office/powerpoint/2010/main" val="780591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OPERACIONES BÁSICAS Y TIPO DE ACCESOS</a:t>
            </a:r>
            <a:endParaRPr lang="es-NI" dirty="0"/>
          </a:p>
        </p:txBody>
      </p:sp>
      <p:sp>
        <p:nvSpPr>
          <p:cNvPr id="3" name="Marcador de contenido 2"/>
          <p:cNvSpPr>
            <a:spLocks noGrp="1"/>
          </p:cNvSpPr>
          <p:nvPr>
            <p:ph idx="1"/>
          </p:nvPr>
        </p:nvSpPr>
        <p:spPr/>
        <p:txBody>
          <a:bodyPr>
            <a:normAutofit fontScale="70000" lnSpcReduction="20000"/>
          </a:bodyPr>
          <a:lstStyle/>
          <a:p>
            <a:r>
              <a:rPr lang="es-ES" b="1" dirty="0"/>
              <a:t>Archivos </a:t>
            </a:r>
            <a:r>
              <a:rPr lang="es-ES" b="1" dirty="0" smtClean="0"/>
              <a:t>Binarios: </a:t>
            </a:r>
            <a:r>
              <a:rPr lang="es-ES" dirty="0" smtClean="0"/>
              <a:t>Cuando </a:t>
            </a:r>
            <a:r>
              <a:rPr lang="es-ES" dirty="0"/>
              <a:t>se requiere efectuar operaciones con datos de alguno de los tipos primitivos, tales datos deberán escribirse y leerse en formato </a:t>
            </a:r>
            <a:r>
              <a:rPr lang="es-ES" dirty="0" smtClean="0"/>
              <a:t>binario. El </a:t>
            </a:r>
            <a:r>
              <a:rPr lang="es-ES" dirty="0"/>
              <a:t>espacio de nombres System.IO proporciona las clases:</a:t>
            </a:r>
          </a:p>
          <a:p>
            <a:pPr lvl="1"/>
            <a:r>
              <a:rPr lang="es-ES" dirty="0" err="1" smtClean="0"/>
              <a:t>BinaryWriter</a:t>
            </a:r>
            <a:endParaRPr lang="es-ES" dirty="0"/>
          </a:p>
          <a:p>
            <a:pPr lvl="1"/>
            <a:r>
              <a:rPr lang="es-ES" dirty="0" err="1" smtClean="0"/>
              <a:t>BinaryReader</a:t>
            </a:r>
            <a:endParaRPr lang="es-ES" dirty="0"/>
          </a:p>
          <a:p>
            <a:r>
              <a:rPr lang="es-ES" dirty="0" smtClean="0"/>
              <a:t>Con </a:t>
            </a:r>
            <a:r>
              <a:rPr lang="es-ES" dirty="0"/>
              <a:t>estas clases se podrán manipular datos de los tipos primitivos y cadenas de caracteres en formato UTF-8.</a:t>
            </a:r>
          </a:p>
          <a:p>
            <a:r>
              <a:rPr lang="es-ES" dirty="0" smtClean="0"/>
              <a:t>Los </a:t>
            </a:r>
            <a:r>
              <a:rPr lang="es-ES" dirty="0"/>
              <a:t>archivos escritos en formato binario no se pueden desplegar directamente en los dispositivos de salida estándar, como el monitor, sino que deben leerse a través de flujos de la clase </a:t>
            </a:r>
            <a:r>
              <a:rPr lang="es-ES" dirty="0" err="1"/>
              <a:t>BinaryReader</a:t>
            </a:r>
            <a:r>
              <a:rPr lang="es-ES" dirty="0"/>
              <a:t>.</a:t>
            </a:r>
          </a:p>
          <a:p>
            <a:r>
              <a:rPr lang="es-ES" dirty="0" err="1"/>
              <a:t>BinaryWriter</a:t>
            </a:r>
            <a:r>
              <a:rPr lang="es-ES" dirty="0"/>
              <a:t> </a:t>
            </a:r>
            <a:r>
              <a:rPr lang="es-ES" dirty="0" smtClean="0"/>
              <a:t>crea </a:t>
            </a:r>
            <a:r>
              <a:rPr lang="es-ES" dirty="0"/>
              <a:t>flujos para escribir archivos con datos de los tipos primitivos en formato </a:t>
            </a:r>
            <a:r>
              <a:rPr lang="es-ES" dirty="0" smtClean="0"/>
              <a:t>binario. Su </a:t>
            </a:r>
            <a:r>
              <a:rPr lang="es-ES" dirty="0"/>
              <a:t>constructor es:</a:t>
            </a:r>
          </a:p>
          <a:p>
            <a:pPr lvl="1"/>
            <a:r>
              <a:rPr lang="es-ES" dirty="0" err="1" smtClean="0"/>
              <a:t>BinaryWriter</a:t>
            </a:r>
            <a:r>
              <a:rPr lang="es-ES" dirty="0" smtClean="0"/>
              <a:t> </a:t>
            </a:r>
            <a:r>
              <a:rPr lang="es-ES" dirty="0"/>
              <a:t>( </a:t>
            </a:r>
            <a:r>
              <a:rPr lang="es-ES" dirty="0" err="1"/>
              <a:t>Stream</a:t>
            </a:r>
            <a:r>
              <a:rPr lang="es-ES" dirty="0"/>
              <a:t> flujo )</a:t>
            </a:r>
          </a:p>
          <a:p>
            <a:r>
              <a:rPr lang="es-ES" dirty="0" smtClean="0"/>
              <a:t>Y </a:t>
            </a:r>
            <a:r>
              <a:rPr lang="es-ES" dirty="0"/>
              <a:t>requiere, como parámetro, un flujo de la clase </a:t>
            </a:r>
            <a:r>
              <a:rPr lang="es-ES" dirty="0" err="1"/>
              <a:t>Stream</a:t>
            </a:r>
            <a:r>
              <a:rPr lang="es-ES" dirty="0"/>
              <a:t> o sus derivadas. Ejemplo</a:t>
            </a:r>
          </a:p>
          <a:p>
            <a:pPr lvl="1"/>
            <a:r>
              <a:rPr lang="es-ES" dirty="0" err="1" smtClean="0"/>
              <a:t>FileStream</a:t>
            </a:r>
            <a:r>
              <a:rPr lang="es-ES" dirty="0" smtClean="0"/>
              <a:t> </a:t>
            </a:r>
            <a:r>
              <a:rPr lang="es-ES" dirty="0" err="1"/>
              <a:t>fs</a:t>
            </a:r>
            <a:r>
              <a:rPr lang="es-ES" dirty="0"/>
              <a:t> =new </a:t>
            </a:r>
            <a:r>
              <a:rPr lang="es-ES" dirty="0" err="1"/>
              <a:t>FileStream</a:t>
            </a:r>
            <a:r>
              <a:rPr lang="es-ES" dirty="0"/>
              <a:t>("datos.</a:t>
            </a:r>
            <a:r>
              <a:rPr lang="es-ES" dirty="0" err="1"/>
              <a:t>dat</a:t>
            </a:r>
            <a:r>
              <a:rPr lang="es-ES" dirty="0"/>
              <a:t>",</a:t>
            </a:r>
            <a:r>
              <a:rPr lang="es-ES" dirty="0" err="1"/>
              <a:t>FileMode</a:t>
            </a:r>
            <a:r>
              <a:rPr lang="es-ES" dirty="0"/>
              <a:t>. </a:t>
            </a:r>
            <a:r>
              <a:rPr lang="es-ES" dirty="0" err="1"/>
              <a:t>Create</a:t>
            </a:r>
            <a:r>
              <a:rPr lang="es-ES" dirty="0"/>
              <a:t> ,</a:t>
            </a:r>
            <a:r>
              <a:rPr lang="es-ES" dirty="0" err="1"/>
              <a:t>FileAccess</a:t>
            </a:r>
            <a:r>
              <a:rPr lang="es-ES" dirty="0"/>
              <a:t>. </a:t>
            </a:r>
            <a:r>
              <a:rPr lang="es-ES" dirty="0" err="1"/>
              <a:t>Write</a:t>
            </a:r>
            <a:r>
              <a:rPr lang="es-ES" dirty="0"/>
              <a:t> );</a:t>
            </a:r>
          </a:p>
          <a:p>
            <a:pPr lvl="1"/>
            <a:r>
              <a:rPr lang="es-ES" dirty="0" err="1"/>
              <a:t>BinaryWriter</a:t>
            </a:r>
            <a:r>
              <a:rPr lang="es-ES" dirty="0"/>
              <a:t> </a:t>
            </a:r>
            <a:r>
              <a:rPr lang="es-ES" dirty="0" err="1"/>
              <a:t>bw</a:t>
            </a:r>
            <a:r>
              <a:rPr lang="es-ES" dirty="0"/>
              <a:t>=new </a:t>
            </a:r>
            <a:r>
              <a:rPr lang="es-ES" dirty="0" err="1"/>
              <a:t>BinaryWriter</a:t>
            </a:r>
            <a:r>
              <a:rPr lang="es-ES" dirty="0"/>
              <a:t>( </a:t>
            </a:r>
            <a:r>
              <a:rPr lang="es-ES" dirty="0" err="1"/>
              <a:t>fs</a:t>
            </a:r>
            <a:r>
              <a:rPr lang="es-ES" dirty="0"/>
              <a:t> );</a:t>
            </a:r>
          </a:p>
          <a:p>
            <a:endParaRPr lang="es-NI" dirty="0"/>
          </a:p>
        </p:txBody>
      </p:sp>
    </p:spTree>
    <p:extLst>
      <p:ext uri="{BB962C8B-B14F-4D97-AF65-F5344CB8AC3E}">
        <p14:creationId xmlns:p14="http://schemas.microsoft.com/office/powerpoint/2010/main" val="2335187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OPERACIONES BÁSICAS Y TIPO DE ACCESOS</a:t>
            </a:r>
            <a:endParaRPr lang="es-NI" dirty="0"/>
          </a:p>
        </p:txBody>
      </p:sp>
      <p:sp>
        <p:nvSpPr>
          <p:cNvPr id="3" name="Marcador de contenido 2"/>
          <p:cNvSpPr>
            <a:spLocks noGrp="1"/>
          </p:cNvSpPr>
          <p:nvPr>
            <p:ph idx="1"/>
          </p:nvPr>
        </p:nvSpPr>
        <p:spPr/>
        <p:txBody>
          <a:bodyPr>
            <a:noAutofit/>
          </a:bodyPr>
          <a:lstStyle/>
          <a:p>
            <a:r>
              <a:rPr lang="es-ES" sz="1600" dirty="0"/>
              <a:t>Un objeto de la clase </a:t>
            </a:r>
            <a:r>
              <a:rPr lang="es-ES" sz="1600" dirty="0" err="1"/>
              <a:t>BinaryWriter</a:t>
            </a:r>
            <a:r>
              <a:rPr lang="es-ES" sz="1600" dirty="0"/>
              <a:t> actúa como filtro entre el programa y un flujo de la clase </a:t>
            </a:r>
            <a:r>
              <a:rPr lang="es-ES" sz="1600" dirty="0" err="1"/>
              <a:t>FileStream</a:t>
            </a:r>
            <a:r>
              <a:rPr lang="es-ES" sz="1600" dirty="0"/>
              <a:t>.</a:t>
            </a:r>
          </a:p>
          <a:p>
            <a:r>
              <a:rPr lang="es-ES" sz="1600" dirty="0" smtClean="0"/>
              <a:t>En </a:t>
            </a:r>
            <a:r>
              <a:rPr lang="es-ES" sz="1600" dirty="0"/>
              <a:t>la siguiente tabla se describen algunos de los </a:t>
            </a:r>
            <a:r>
              <a:rPr lang="es-ES" sz="1600" b="1" dirty="0"/>
              <a:t>principales métodos y propiedades de la clase </a:t>
            </a:r>
            <a:r>
              <a:rPr lang="es-ES" sz="1600" b="1" dirty="0" err="1"/>
              <a:t>BinaryWriter</a:t>
            </a:r>
            <a:r>
              <a:rPr lang="es-ES" sz="1600" b="1" dirty="0"/>
              <a:t>:</a:t>
            </a:r>
          </a:p>
          <a:p>
            <a:pPr lvl="1"/>
            <a:r>
              <a:rPr lang="es-ES" sz="1400" b="1" dirty="0" err="1" smtClean="0"/>
              <a:t>Write</a:t>
            </a:r>
            <a:r>
              <a:rPr lang="es-ES" sz="1400" b="1" dirty="0" smtClean="0"/>
              <a:t>(byte) </a:t>
            </a:r>
            <a:r>
              <a:rPr lang="es-ES" sz="1400" dirty="0" smtClean="0"/>
              <a:t>Escribe </a:t>
            </a:r>
            <a:r>
              <a:rPr lang="es-ES" sz="1400" dirty="0"/>
              <a:t>un valor de tipo byte.</a:t>
            </a:r>
          </a:p>
          <a:p>
            <a:pPr lvl="1"/>
            <a:r>
              <a:rPr lang="es-ES" sz="1400" b="1" dirty="0" err="1" smtClean="0"/>
              <a:t>Write</a:t>
            </a:r>
            <a:r>
              <a:rPr lang="es-ES" sz="1400" b="1" dirty="0" smtClean="0"/>
              <a:t>(byte[]) </a:t>
            </a:r>
            <a:r>
              <a:rPr lang="es-ES" sz="1400" dirty="0" smtClean="0"/>
              <a:t>Escribe </a:t>
            </a:r>
            <a:r>
              <a:rPr lang="es-ES" sz="1400" dirty="0"/>
              <a:t>una cadena como una secuencia de bytes.</a:t>
            </a:r>
          </a:p>
          <a:p>
            <a:pPr lvl="1"/>
            <a:r>
              <a:rPr lang="es-ES" sz="1400" b="1" dirty="0" err="1" smtClean="0"/>
              <a:t>Write</a:t>
            </a:r>
            <a:r>
              <a:rPr lang="es-ES" sz="1400" b="1" dirty="0" smtClean="0"/>
              <a:t>(</a:t>
            </a:r>
            <a:r>
              <a:rPr lang="es-ES" sz="1400" b="1" dirty="0" err="1" smtClean="0"/>
              <a:t>char</a:t>
            </a:r>
            <a:r>
              <a:rPr lang="es-ES" sz="1400" b="1" dirty="0" smtClean="0"/>
              <a:t>) </a:t>
            </a:r>
            <a:r>
              <a:rPr lang="es-ES" sz="1400" dirty="0" smtClean="0"/>
              <a:t>Escribe </a:t>
            </a:r>
            <a:r>
              <a:rPr lang="es-ES" sz="1400" dirty="0"/>
              <a:t>un valor de tipo </a:t>
            </a:r>
            <a:r>
              <a:rPr lang="es-ES" sz="1400" dirty="0" err="1"/>
              <a:t>char</a:t>
            </a:r>
            <a:r>
              <a:rPr lang="es-ES" sz="1400" dirty="0"/>
              <a:t>.</a:t>
            </a:r>
          </a:p>
          <a:p>
            <a:pPr lvl="1"/>
            <a:r>
              <a:rPr lang="es-ES" sz="1400" b="1" dirty="0" err="1" smtClean="0"/>
              <a:t>Write</a:t>
            </a:r>
            <a:r>
              <a:rPr lang="es-ES" sz="1400" b="1" dirty="0" smtClean="0"/>
              <a:t>(</a:t>
            </a:r>
            <a:r>
              <a:rPr lang="es-ES" sz="1400" b="1" dirty="0" err="1" smtClean="0"/>
              <a:t>char</a:t>
            </a:r>
            <a:r>
              <a:rPr lang="es-ES" sz="1400" b="1" dirty="0" smtClean="0"/>
              <a:t>[]) </a:t>
            </a:r>
            <a:r>
              <a:rPr lang="es-ES" sz="1400" dirty="0" smtClean="0"/>
              <a:t>Escribe </a:t>
            </a:r>
            <a:r>
              <a:rPr lang="es-ES" sz="1400" dirty="0"/>
              <a:t>una cadena como una secuencia de caracteres.</a:t>
            </a:r>
          </a:p>
          <a:p>
            <a:pPr lvl="1"/>
            <a:r>
              <a:rPr lang="es-ES" sz="1400" b="1" dirty="0" err="1" smtClean="0"/>
              <a:t>Write</a:t>
            </a:r>
            <a:r>
              <a:rPr lang="es-ES" sz="1400" b="1" dirty="0" smtClean="0"/>
              <a:t>(short) </a:t>
            </a:r>
            <a:r>
              <a:rPr lang="es-ES" sz="1400" dirty="0" smtClean="0"/>
              <a:t>Escribe </a:t>
            </a:r>
            <a:r>
              <a:rPr lang="es-ES" sz="1400" dirty="0"/>
              <a:t>un valor de tipo short.</a:t>
            </a:r>
          </a:p>
          <a:p>
            <a:pPr lvl="1"/>
            <a:r>
              <a:rPr lang="es-ES" sz="1400" b="1" dirty="0" err="1" smtClean="0"/>
              <a:t>Write</a:t>
            </a:r>
            <a:r>
              <a:rPr lang="es-ES" sz="1400" b="1" dirty="0" smtClean="0"/>
              <a:t>(</a:t>
            </a:r>
            <a:r>
              <a:rPr lang="es-ES" sz="1400" b="1" dirty="0" err="1" smtClean="0"/>
              <a:t>int</a:t>
            </a:r>
            <a:r>
              <a:rPr lang="es-ES" sz="1400" b="1" dirty="0" smtClean="0"/>
              <a:t>) </a:t>
            </a:r>
            <a:r>
              <a:rPr lang="es-ES" sz="1400" dirty="0" smtClean="0"/>
              <a:t>Escribe </a:t>
            </a:r>
            <a:r>
              <a:rPr lang="es-ES" sz="1400" dirty="0"/>
              <a:t>un valor de tipo </a:t>
            </a:r>
            <a:r>
              <a:rPr lang="es-ES" sz="1400" dirty="0" err="1"/>
              <a:t>int</a:t>
            </a:r>
            <a:r>
              <a:rPr lang="es-ES" sz="1400" dirty="0"/>
              <a:t>.</a:t>
            </a:r>
          </a:p>
          <a:p>
            <a:pPr lvl="1"/>
            <a:r>
              <a:rPr lang="es-ES" sz="1400" b="1" dirty="0" err="1" smtClean="0"/>
              <a:t>Write</a:t>
            </a:r>
            <a:r>
              <a:rPr lang="es-ES" sz="1400" b="1" dirty="0" smtClean="0"/>
              <a:t>(</a:t>
            </a:r>
            <a:r>
              <a:rPr lang="es-ES" sz="1400" b="1" dirty="0" err="1" smtClean="0"/>
              <a:t>long</a:t>
            </a:r>
            <a:r>
              <a:rPr lang="es-ES" sz="1400" b="1" dirty="0" smtClean="0"/>
              <a:t>) </a:t>
            </a:r>
            <a:r>
              <a:rPr lang="es-ES" sz="1400" dirty="0" smtClean="0"/>
              <a:t>Escribe </a:t>
            </a:r>
            <a:r>
              <a:rPr lang="es-ES" sz="1400" dirty="0"/>
              <a:t>un valor de tipo </a:t>
            </a:r>
            <a:r>
              <a:rPr lang="es-ES" sz="1400" dirty="0" err="1"/>
              <a:t>long</a:t>
            </a:r>
            <a:r>
              <a:rPr lang="es-ES" sz="1400" dirty="0"/>
              <a:t>.</a:t>
            </a:r>
          </a:p>
          <a:p>
            <a:pPr lvl="1"/>
            <a:r>
              <a:rPr lang="es-ES" sz="1400" b="1" dirty="0" err="1" smtClean="0"/>
              <a:t>Write</a:t>
            </a:r>
            <a:r>
              <a:rPr lang="es-ES" sz="1400" b="1" dirty="0" smtClean="0"/>
              <a:t>(Decimal) </a:t>
            </a:r>
            <a:r>
              <a:rPr lang="es-ES" sz="1400" dirty="0" smtClean="0"/>
              <a:t>Escribe </a:t>
            </a:r>
            <a:r>
              <a:rPr lang="es-ES" sz="1400" dirty="0"/>
              <a:t>un valor de tipo Decimal.</a:t>
            </a:r>
          </a:p>
          <a:p>
            <a:pPr lvl="1"/>
            <a:r>
              <a:rPr lang="es-ES" sz="1400" b="1" dirty="0" err="1" smtClean="0"/>
              <a:t>Write</a:t>
            </a:r>
            <a:r>
              <a:rPr lang="es-ES" sz="1400" b="1" dirty="0" smtClean="0"/>
              <a:t>(</a:t>
            </a:r>
            <a:r>
              <a:rPr lang="es-ES" sz="1400" b="1" dirty="0" err="1" smtClean="0"/>
              <a:t>float</a:t>
            </a:r>
            <a:r>
              <a:rPr lang="es-ES" sz="1400" b="1" dirty="0" smtClean="0"/>
              <a:t>) </a:t>
            </a:r>
            <a:r>
              <a:rPr lang="es-ES" sz="1400" dirty="0" smtClean="0"/>
              <a:t>Escribe </a:t>
            </a:r>
            <a:r>
              <a:rPr lang="es-ES" sz="1400" dirty="0"/>
              <a:t>un valor de tipo </a:t>
            </a:r>
            <a:r>
              <a:rPr lang="es-ES" sz="1400" dirty="0" err="1"/>
              <a:t>float</a:t>
            </a:r>
            <a:r>
              <a:rPr lang="es-ES" sz="1400" dirty="0"/>
              <a:t>.</a:t>
            </a:r>
          </a:p>
          <a:p>
            <a:pPr lvl="1"/>
            <a:r>
              <a:rPr lang="es-ES" sz="1400" b="1" dirty="0" err="1" smtClean="0"/>
              <a:t>Write</a:t>
            </a:r>
            <a:r>
              <a:rPr lang="es-ES" sz="1400" b="1" dirty="0" smtClean="0"/>
              <a:t>(</a:t>
            </a:r>
            <a:r>
              <a:rPr lang="es-ES" sz="1400" b="1" dirty="0" err="1" smtClean="0"/>
              <a:t>double</a:t>
            </a:r>
            <a:r>
              <a:rPr lang="es-ES" sz="1400" b="1" dirty="0" smtClean="0"/>
              <a:t>) </a:t>
            </a:r>
            <a:r>
              <a:rPr lang="es-ES" sz="1400" dirty="0" smtClean="0"/>
              <a:t>Escribe </a:t>
            </a:r>
            <a:r>
              <a:rPr lang="es-ES" sz="1400" dirty="0"/>
              <a:t>un valor de tipo </a:t>
            </a:r>
            <a:r>
              <a:rPr lang="es-ES" sz="1400" dirty="0" err="1"/>
              <a:t>double</a:t>
            </a:r>
            <a:r>
              <a:rPr lang="es-ES" sz="1400" dirty="0"/>
              <a:t>.</a:t>
            </a:r>
          </a:p>
          <a:p>
            <a:pPr lvl="1"/>
            <a:r>
              <a:rPr lang="es-ES" sz="1400" b="1" dirty="0" err="1" smtClean="0"/>
              <a:t>Write</a:t>
            </a:r>
            <a:r>
              <a:rPr lang="es-ES" sz="1400" b="1" dirty="0" smtClean="0"/>
              <a:t>(</a:t>
            </a:r>
            <a:r>
              <a:rPr lang="es-ES" sz="1400" b="1" dirty="0" err="1" smtClean="0"/>
              <a:t>string</a:t>
            </a:r>
            <a:r>
              <a:rPr lang="es-ES" sz="1400" b="1" dirty="0" smtClean="0"/>
              <a:t>) </a:t>
            </a:r>
            <a:r>
              <a:rPr lang="es-ES" sz="1400" dirty="0" smtClean="0"/>
              <a:t>Escribe </a:t>
            </a:r>
            <a:r>
              <a:rPr lang="es-ES" sz="1400" dirty="0"/>
              <a:t>una cadena de caracteres en formato UTF-8.El primero o los dos primeros bytes especifican el número de bytes de datos escritos en la cadena.</a:t>
            </a:r>
          </a:p>
          <a:p>
            <a:pPr lvl="1"/>
            <a:r>
              <a:rPr lang="es-ES" sz="1400" b="1" dirty="0" err="1" smtClean="0"/>
              <a:t>BaseStream</a:t>
            </a:r>
            <a:r>
              <a:rPr lang="es-ES" sz="1400" b="1" dirty="0" smtClean="0"/>
              <a:t> </a:t>
            </a:r>
            <a:r>
              <a:rPr lang="es-ES" sz="1400" dirty="0" smtClean="0"/>
              <a:t>Obtiene </a:t>
            </a:r>
            <a:r>
              <a:rPr lang="es-ES" sz="1400" dirty="0"/>
              <a:t>el flujo base ( </a:t>
            </a:r>
            <a:r>
              <a:rPr lang="es-ES" sz="1400" dirty="0" err="1"/>
              <a:t>fs</a:t>
            </a:r>
            <a:r>
              <a:rPr lang="es-ES" sz="1400" dirty="0"/>
              <a:t> en el ejemplo mostrado).</a:t>
            </a:r>
          </a:p>
          <a:p>
            <a:pPr lvl="1"/>
            <a:r>
              <a:rPr lang="es-ES" sz="1400" b="1" dirty="0" err="1" smtClean="0"/>
              <a:t>Close</a:t>
            </a:r>
            <a:r>
              <a:rPr lang="es-ES" sz="1400" b="1" dirty="0" smtClean="0"/>
              <a:t> </a:t>
            </a:r>
            <a:r>
              <a:rPr lang="es-ES" sz="1400" dirty="0" smtClean="0"/>
              <a:t>Cierra </a:t>
            </a:r>
            <a:r>
              <a:rPr lang="es-ES" sz="1400" dirty="0"/>
              <a:t>el flujo y libera los recursos adquiridos.</a:t>
            </a:r>
          </a:p>
          <a:p>
            <a:pPr lvl="1"/>
            <a:r>
              <a:rPr lang="es-ES" sz="1400" b="1" dirty="0" err="1" smtClean="0"/>
              <a:t>Flush</a:t>
            </a:r>
            <a:r>
              <a:rPr lang="es-ES" sz="1400" b="1" dirty="0" smtClean="0"/>
              <a:t> </a:t>
            </a:r>
            <a:r>
              <a:rPr lang="es-ES" sz="1400" dirty="0" smtClean="0"/>
              <a:t>Limpia </a:t>
            </a:r>
            <a:r>
              <a:rPr lang="es-ES" sz="1400" dirty="0"/>
              <a:t>el buffer asociado con el flujo.</a:t>
            </a:r>
          </a:p>
          <a:p>
            <a:pPr lvl="1"/>
            <a:r>
              <a:rPr lang="es-ES" sz="1400" b="1" dirty="0" err="1" smtClean="0"/>
              <a:t>Seek</a:t>
            </a:r>
            <a:r>
              <a:rPr lang="es-ES" sz="1400" b="1" dirty="0" smtClean="0"/>
              <a:t> </a:t>
            </a:r>
            <a:r>
              <a:rPr lang="es-ES" sz="1400" dirty="0" smtClean="0"/>
              <a:t>Establece </a:t>
            </a:r>
            <a:r>
              <a:rPr lang="es-ES" sz="1400" dirty="0"/>
              <a:t>el apuntador de Lectura/Escritura en el flujo.</a:t>
            </a:r>
            <a:endParaRPr lang="es-NI" sz="1400" dirty="0"/>
          </a:p>
        </p:txBody>
      </p:sp>
    </p:spTree>
    <p:extLst>
      <p:ext uri="{BB962C8B-B14F-4D97-AF65-F5344CB8AC3E}">
        <p14:creationId xmlns:p14="http://schemas.microsoft.com/office/powerpoint/2010/main" val="1611735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OPERACIONES BÁSICAS Y TIPO DE ACCESOS</a:t>
            </a:r>
            <a:endParaRPr lang="es-NI" dirty="0"/>
          </a:p>
        </p:txBody>
      </p:sp>
      <p:sp>
        <p:nvSpPr>
          <p:cNvPr id="3" name="Marcador de contenido 2"/>
          <p:cNvSpPr>
            <a:spLocks noGrp="1"/>
          </p:cNvSpPr>
          <p:nvPr>
            <p:ph idx="1"/>
          </p:nvPr>
        </p:nvSpPr>
        <p:spPr/>
        <p:txBody>
          <a:bodyPr>
            <a:normAutofit/>
          </a:bodyPr>
          <a:lstStyle/>
          <a:p>
            <a:r>
              <a:rPr lang="es-NI" dirty="0"/>
              <a:t>BINARYREADER crea flujos para leer archivos con datos de los tipos primitivos en formato binario, escritos por un flujo de la clase </a:t>
            </a:r>
            <a:r>
              <a:rPr lang="es-NI" dirty="0" err="1" smtClean="0"/>
              <a:t>Binaryreader</a:t>
            </a:r>
            <a:r>
              <a:rPr lang="es-NI" dirty="0" smtClean="0"/>
              <a:t>. Su </a:t>
            </a:r>
            <a:r>
              <a:rPr lang="es-NI" dirty="0"/>
              <a:t>constructor es:</a:t>
            </a:r>
          </a:p>
          <a:p>
            <a:pPr lvl="1"/>
            <a:r>
              <a:rPr lang="es-NI" dirty="0" err="1" smtClean="0"/>
              <a:t>BinaryReader</a:t>
            </a:r>
            <a:r>
              <a:rPr lang="es-NI" dirty="0" smtClean="0"/>
              <a:t> </a:t>
            </a:r>
            <a:r>
              <a:rPr lang="es-NI" dirty="0"/>
              <a:t>( </a:t>
            </a:r>
            <a:r>
              <a:rPr lang="es-NI" dirty="0" err="1"/>
              <a:t>Stream</a:t>
            </a:r>
            <a:r>
              <a:rPr lang="es-NI" dirty="0"/>
              <a:t> flujo )</a:t>
            </a:r>
          </a:p>
          <a:p>
            <a:r>
              <a:rPr lang="es-NI" dirty="0" smtClean="0"/>
              <a:t>Y </a:t>
            </a:r>
            <a:r>
              <a:rPr lang="es-NI" dirty="0"/>
              <a:t>requiere, como parámetro, un flujo de la clase </a:t>
            </a:r>
            <a:r>
              <a:rPr lang="es-NI" dirty="0" err="1"/>
              <a:t>Stream</a:t>
            </a:r>
            <a:r>
              <a:rPr lang="es-NI" dirty="0"/>
              <a:t> o sus derivadas.</a:t>
            </a:r>
          </a:p>
          <a:p>
            <a:r>
              <a:rPr lang="es-NI" dirty="0" smtClean="0"/>
              <a:t>Ejemplo</a:t>
            </a:r>
            <a:endParaRPr lang="es-NI" dirty="0"/>
          </a:p>
          <a:p>
            <a:pPr lvl="1"/>
            <a:r>
              <a:rPr lang="es-NI" dirty="0" err="1" smtClean="0"/>
              <a:t>FileStream</a:t>
            </a:r>
            <a:r>
              <a:rPr lang="es-NI" dirty="0" smtClean="0"/>
              <a:t> </a:t>
            </a:r>
            <a:r>
              <a:rPr lang="es-NI" dirty="0" err="1"/>
              <a:t>fs</a:t>
            </a:r>
            <a:r>
              <a:rPr lang="es-NI" dirty="0"/>
              <a:t> =new </a:t>
            </a:r>
            <a:r>
              <a:rPr lang="es-NI" dirty="0" err="1"/>
              <a:t>FileStream</a:t>
            </a:r>
            <a:r>
              <a:rPr lang="es-NI" dirty="0"/>
              <a:t>("datos.</a:t>
            </a:r>
            <a:r>
              <a:rPr lang="es-NI" dirty="0" err="1"/>
              <a:t>dat</a:t>
            </a:r>
            <a:r>
              <a:rPr lang="es-NI" dirty="0"/>
              <a:t>",</a:t>
            </a:r>
            <a:r>
              <a:rPr lang="es-NI" dirty="0" err="1"/>
              <a:t>FileMode</a:t>
            </a:r>
            <a:r>
              <a:rPr lang="es-NI" dirty="0"/>
              <a:t>. Open ,</a:t>
            </a:r>
            <a:r>
              <a:rPr lang="es-NI" dirty="0" err="1"/>
              <a:t>FileAccess</a:t>
            </a:r>
            <a:r>
              <a:rPr lang="es-NI" dirty="0"/>
              <a:t>. </a:t>
            </a:r>
            <a:r>
              <a:rPr lang="es-NI" dirty="0" err="1"/>
              <a:t>Read</a:t>
            </a:r>
            <a:r>
              <a:rPr lang="es-NI" dirty="0"/>
              <a:t> );</a:t>
            </a:r>
          </a:p>
          <a:p>
            <a:pPr lvl="1"/>
            <a:r>
              <a:rPr lang="es-NI" dirty="0" err="1"/>
              <a:t>BinaryReader</a:t>
            </a:r>
            <a:r>
              <a:rPr lang="es-NI" dirty="0"/>
              <a:t> </a:t>
            </a:r>
            <a:r>
              <a:rPr lang="es-NI" dirty="0" err="1"/>
              <a:t>br</a:t>
            </a:r>
            <a:r>
              <a:rPr lang="es-NI" dirty="0"/>
              <a:t>=new </a:t>
            </a:r>
            <a:r>
              <a:rPr lang="es-NI" dirty="0" err="1"/>
              <a:t>BinaryReader</a:t>
            </a:r>
            <a:r>
              <a:rPr lang="es-NI" dirty="0"/>
              <a:t>( </a:t>
            </a:r>
            <a:r>
              <a:rPr lang="es-NI" dirty="0" err="1"/>
              <a:t>fs</a:t>
            </a:r>
            <a:r>
              <a:rPr lang="es-NI" dirty="0"/>
              <a:t> );</a:t>
            </a:r>
          </a:p>
        </p:txBody>
      </p:sp>
    </p:spTree>
    <p:extLst>
      <p:ext uri="{BB962C8B-B14F-4D97-AF65-F5344CB8AC3E}">
        <p14:creationId xmlns:p14="http://schemas.microsoft.com/office/powerpoint/2010/main" val="1790304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OPERACIONES BÁSICAS Y TIPO DE ACCESOS</a:t>
            </a:r>
            <a:endParaRPr lang="es-NI" dirty="0"/>
          </a:p>
        </p:txBody>
      </p:sp>
      <p:sp>
        <p:nvSpPr>
          <p:cNvPr id="3" name="Marcador de contenido 2"/>
          <p:cNvSpPr>
            <a:spLocks noGrp="1"/>
          </p:cNvSpPr>
          <p:nvPr>
            <p:ph idx="1"/>
          </p:nvPr>
        </p:nvSpPr>
        <p:spPr/>
        <p:txBody>
          <a:bodyPr>
            <a:noAutofit/>
          </a:bodyPr>
          <a:lstStyle/>
          <a:p>
            <a:r>
              <a:rPr lang="es-ES" sz="1600" dirty="0"/>
              <a:t>Un objeto de la clase </a:t>
            </a:r>
            <a:r>
              <a:rPr lang="es-ES" sz="1600" dirty="0" err="1"/>
              <a:t>BinaryReader</a:t>
            </a:r>
            <a:r>
              <a:rPr lang="es-ES" sz="1600" dirty="0"/>
              <a:t> actúa como filtro entre un flujo de la clase </a:t>
            </a:r>
            <a:r>
              <a:rPr lang="es-ES" sz="1600" dirty="0" err="1"/>
              <a:t>FileStream</a:t>
            </a:r>
            <a:r>
              <a:rPr lang="es-ES" sz="1600" dirty="0"/>
              <a:t> y el programa.</a:t>
            </a:r>
          </a:p>
          <a:p>
            <a:r>
              <a:rPr lang="es-ES" sz="1600" dirty="0" smtClean="0"/>
              <a:t>En </a:t>
            </a:r>
            <a:r>
              <a:rPr lang="es-ES" sz="1600" dirty="0"/>
              <a:t>la siguiente tabla se describen algunos de los principales métodos y propiedades de la clase </a:t>
            </a:r>
            <a:r>
              <a:rPr lang="es-ES" sz="1600" dirty="0" err="1"/>
              <a:t>BinaryReader</a:t>
            </a:r>
            <a:r>
              <a:rPr lang="es-ES" sz="1600" dirty="0"/>
              <a:t>:</a:t>
            </a:r>
          </a:p>
          <a:p>
            <a:pPr lvl="1"/>
            <a:r>
              <a:rPr lang="es-ES" sz="1400" b="1" dirty="0" err="1" smtClean="0"/>
              <a:t>Read</a:t>
            </a:r>
            <a:r>
              <a:rPr lang="es-ES" sz="1400" b="1" dirty="0" smtClean="0"/>
              <a:t>(byte) </a:t>
            </a:r>
            <a:r>
              <a:rPr lang="es-ES" sz="1400" dirty="0" smtClean="0"/>
              <a:t>Devuelve </a:t>
            </a:r>
            <a:r>
              <a:rPr lang="es-ES" sz="1400" dirty="0"/>
              <a:t>un valor de tipo byte.</a:t>
            </a:r>
          </a:p>
          <a:p>
            <a:pPr lvl="1"/>
            <a:r>
              <a:rPr lang="es-ES" sz="1400" b="1" dirty="0" err="1" smtClean="0"/>
              <a:t>Read</a:t>
            </a:r>
            <a:r>
              <a:rPr lang="es-ES" sz="1400" b="1" dirty="0" smtClean="0"/>
              <a:t> </a:t>
            </a:r>
            <a:r>
              <a:rPr lang="es-ES" sz="1400" b="1" dirty="0"/>
              <a:t>(byte</a:t>
            </a:r>
            <a:r>
              <a:rPr lang="es-ES" sz="1400" b="1" dirty="0" smtClean="0"/>
              <a:t>[]) </a:t>
            </a:r>
            <a:r>
              <a:rPr lang="es-ES" sz="1400" dirty="0" smtClean="0"/>
              <a:t>Devuelve </a:t>
            </a:r>
            <a:r>
              <a:rPr lang="es-ES" sz="1400" dirty="0"/>
              <a:t>una cadena como una secuencia de bytes.</a:t>
            </a:r>
          </a:p>
          <a:p>
            <a:pPr lvl="1"/>
            <a:r>
              <a:rPr lang="es-ES" sz="1400" b="1" dirty="0" err="1" smtClean="0"/>
              <a:t>Read</a:t>
            </a:r>
            <a:r>
              <a:rPr lang="es-ES" sz="1400" b="1" dirty="0" smtClean="0"/>
              <a:t> </a:t>
            </a:r>
            <a:r>
              <a:rPr lang="es-ES" sz="1400" b="1" dirty="0"/>
              <a:t>(</a:t>
            </a:r>
            <a:r>
              <a:rPr lang="es-ES" sz="1400" b="1" dirty="0" err="1" smtClean="0"/>
              <a:t>char</a:t>
            </a:r>
            <a:r>
              <a:rPr lang="es-ES" sz="1400" b="1" dirty="0" smtClean="0"/>
              <a:t>) </a:t>
            </a:r>
            <a:r>
              <a:rPr lang="es-ES" sz="1400" dirty="0" smtClean="0"/>
              <a:t>Devuelve </a:t>
            </a:r>
            <a:r>
              <a:rPr lang="es-ES" sz="1400" dirty="0"/>
              <a:t>un valor de tipo </a:t>
            </a:r>
            <a:r>
              <a:rPr lang="es-ES" sz="1400" dirty="0" err="1"/>
              <a:t>char</a:t>
            </a:r>
            <a:r>
              <a:rPr lang="es-ES" sz="1400" dirty="0"/>
              <a:t>.</a:t>
            </a:r>
          </a:p>
          <a:p>
            <a:pPr lvl="1"/>
            <a:r>
              <a:rPr lang="es-ES" sz="1400" b="1" dirty="0" err="1" smtClean="0"/>
              <a:t>Read</a:t>
            </a:r>
            <a:r>
              <a:rPr lang="es-ES" sz="1400" b="1" dirty="0" smtClean="0"/>
              <a:t> </a:t>
            </a:r>
            <a:r>
              <a:rPr lang="es-ES" sz="1400" b="1" dirty="0"/>
              <a:t>(</a:t>
            </a:r>
            <a:r>
              <a:rPr lang="es-ES" sz="1400" b="1" dirty="0" err="1"/>
              <a:t>char</a:t>
            </a:r>
            <a:r>
              <a:rPr lang="es-ES" sz="1400" b="1" dirty="0" smtClean="0"/>
              <a:t>[]) </a:t>
            </a:r>
            <a:r>
              <a:rPr lang="es-ES" sz="1400" dirty="0" smtClean="0"/>
              <a:t>Devuelve </a:t>
            </a:r>
            <a:r>
              <a:rPr lang="es-ES" sz="1400" dirty="0"/>
              <a:t>una cadena como una secuencia de caracteres.</a:t>
            </a:r>
          </a:p>
          <a:p>
            <a:pPr lvl="1"/>
            <a:r>
              <a:rPr lang="es-ES" sz="1400" b="1" dirty="0" err="1" smtClean="0"/>
              <a:t>Read</a:t>
            </a:r>
            <a:r>
              <a:rPr lang="es-ES" sz="1400" b="1" dirty="0" smtClean="0"/>
              <a:t> </a:t>
            </a:r>
            <a:r>
              <a:rPr lang="es-ES" sz="1400" b="1" dirty="0"/>
              <a:t>(</a:t>
            </a:r>
            <a:r>
              <a:rPr lang="es-ES" sz="1400" b="1" dirty="0" smtClean="0"/>
              <a:t>short) </a:t>
            </a:r>
            <a:r>
              <a:rPr lang="es-ES" sz="1400" dirty="0" smtClean="0"/>
              <a:t>Devuelve </a:t>
            </a:r>
            <a:r>
              <a:rPr lang="es-ES" sz="1400" dirty="0"/>
              <a:t>un valor de tipo short.</a:t>
            </a:r>
          </a:p>
          <a:p>
            <a:pPr lvl="1"/>
            <a:r>
              <a:rPr lang="es-ES" sz="1400" b="1" dirty="0" err="1" smtClean="0"/>
              <a:t>Read</a:t>
            </a:r>
            <a:r>
              <a:rPr lang="es-ES" sz="1400" b="1" dirty="0" smtClean="0"/>
              <a:t> </a:t>
            </a:r>
            <a:r>
              <a:rPr lang="es-ES" sz="1400" b="1" dirty="0"/>
              <a:t>(</a:t>
            </a:r>
            <a:r>
              <a:rPr lang="es-ES" sz="1400" b="1" dirty="0" err="1" smtClean="0"/>
              <a:t>int</a:t>
            </a:r>
            <a:r>
              <a:rPr lang="es-ES" sz="1400" b="1" dirty="0" smtClean="0"/>
              <a:t>) </a:t>
            </a:r>
            <a:r>
              <a:rPr lang="es-ES" sz="1400" dirty="0" smtClean="0"/>
              <a:t>Devuelve </a:t>
            </a:r>
            <a:r>
              <a:rPr lang="es-ES" sz="1400" dirty="0"/>
              <a:t>un valor de tipo </a:t>
            </a:r>
            <a:r>
              <a:rPr lang="es-ES" sz="1400" dirty="0" err="1"/>
              <a:t>int</a:t>
            </a:r>
            <a:r>
              <a:rPr lang="es-ES" sz="1400" dirty="0"/>
              <a:t>.</a:t>
            </a:r>
          </a:p>
          <a:p>
            <a:pPr lvl="1"/>
            <a:r>
              <a:rPr lang="es-ES" sz="1400" b="1" dirty="0" err="1" smtClean="0"/>
              <a:t>Read</a:t>
            </a:r>
            <a:r>
              <a:rPr lang="es-ES" sz="1400" b="1" dirty="0" smtClean="0"/>
              <a:t> </a:t>
            </a:r>
            <a:r>
              <a:rPr lang="es-ES" sz="1400" b="1" dirty="0"/>
              <a:t>(</a:t>
            </a:r>
            <a:r>
              <a:rPr lang="es-ES" sz="1400" b="1" dirty="0" err="1" smtClean="0"/>
              <a:t>long</a:t>
            </a:r>
            <a:r>
              <a:rPr lang="es-ES" sz="1400" b="1" dirty="0" smtClean="0"/>
              <a:t>) </a:t>
            </a:r>
            <a:r>
              <a:rPr lang="es-ES" sz="1400" dirty="0" smtClean="0"/>
              <a:t>Devuelve </a:t>
            </a:r>
            <a:r>
              <a:rPr lang="es-ES" sz="1400" dirty="0"/>
              <a:t>un valor de tipo </a:t>
            </a:r>
            <a:r>
              <a:rPr lang="es-ES" sz="1400" dirty="0" err="1"/>
              <a:t>long</a:t>
            </a:r>
            <a:r>
              <a:rPr lang="es-ES" sz="1400" dirty="0"/>
              <a:t>.</a:t>
            </a:r>
          </a:p>
          <a:p>
            <a:pPr lvl="1"/>
            <a:r>
              <a:rPr lang="es-ES" sz="1400" b="1" dirty="0" err="1" smtClean="0"/>
              <a:t>Read</a:t>
            </a:r>
            <a:r>
              <a:rPr lang="es-ES" sz="1400" b="1" dirty="0" smtClean="0"/>
              <a:t> </a:t>
            </a:r>
            <a:r>
              <a:rPr lang="es-ES" sz="1400" b="1" dirty="0"/>
              <a:t>(</a:t>
            </a:r>
            <a:r>
              <a:rPr lang="es-ES" sz="1400" b="1" dirty="0" smtClean="0"/>
              <a:t>Decimal) </a:t>
            </a:r>
            <a:r>
              <a:rPr lang="es-ES" sz="1400" dirty="0" smtClean="0"/>
              <a:t>Devuelve </a:t>
            </a:r>
            <a:r>
              <a:rPr lang="es-ES" sz="1400" dirty="0"/>
              <a:t>un valor de tipo Decimal.</a:t>
            </a:r>
          </a:p>
          <a:p>
            <a:pPr lvl="1"/>
            <a:r>
              <a:rPr lang="es-ES" sz="1400" b="1" dirty="0" err="1" smtClean="0"/>
              <a:t>Read</a:t>
            </a:r>
            <a:r>
              <a:rPr lang="es-ES" sz="1400" b="1" dirty="0" smtClean="0"/>
              <a:t> </a:t>
            </a:r>
            <a:r>
              <a:rPr lang="es-ES" sz="1400" b="1" dirty="0"/>
              <a:t>(</a:t>
            </a:r>
            <a:r>
              <a:rPr lang="es-ES" sz="1400" b="1" dirty="0" err="1" smtClean="0"/>
              <a:t>float</a:t>
            </a:r>
            <a:r>
              <a:rPr lang="es-ES" sz="1400" b="1" dirty="0" smtClean="0"/>
              <a:t>) </a:t>
            </a:r>
            <a:r>
              <a:rPr lang="es-ES" sz="1400" dirty="0" smtClean="0"/>
              <a:t>Devuelve </a:t>
            </a:r>
            <a:r>
              <a:rPr lang="es-ES" sz="1400" dirty="0"/>
              <a:t>un valor de tipo </a:t>
            </a:r>
            <a:r>
              <a:rPr lang="es-ES" sz="1400" dirty="0" err="1"/>
              <a:t>float</a:t>
            </a:r>
            <a:r>
              <a:rPr lang="es-ES" sz="1400" dirty="0"/>
              <a:t>.</a:t>
            </a:r>
          </a:p>
          <a:p>
            <a:pPr lvl="1"/>
            <a:r>
              <a:rPr lang="es-ES" sz="1400" b="1" dirty="0" err="1" smtClean="0"/>
              <a:t>Read</a:t>
            </a:r>
            <a:r>
              <a:rPr lang="es-ES" sz="1400" b="1" dirty="0" smtClean="0"/>
              <a:t> </a:t>
            </a:r>
            <a:r>
              <a:rPr lang="es-ES" sz="1400" b="1" dirty="0"/>
              <a:t>(</a:t>
            </a:r>
            <a:r>
              <a:rPr lang="es-ES" sz="1400" b="1" dirty="0" err="1" smtClean="0"/>
              <a:t>double</a:t>
            </a:r>
            <a:r>
              <a:rPr lang="es-ES" sz="1400" b="1" dirty="0" smtClean="0"/>
              <a:t>) </a:t>
            </a:r>
            <a:r>
              <a:rPr lang="es-ES" sz="1400" dirty="0" smtClean="0"/>
              <a:t>Devuelve </a:t>
            </a:r>
            <a:r>
              <a:rPr lang="es-ES" sz="1400" dirty="0"/>
              <a:t>un valor de tipo </a:t>
            </a:r>
            <a:r>
              <a:rPr lang="es-ES" sz="1400" dirty="0" err="1"/>
              <a:t>double</a:t>
            </a:r>
            <a:r>
              <a:rPr lang="es-ES" sz="1400" dirty="0"/>
              <a:t>.</a:t>
            </a:r>
          </a:p>
          <a:p>
            <a:pPr lvl="1"/>
            <a:r>
              <a:rPr lang="es-ES" sz="1400" b="1" dirty="0" err="1" smtClean="0"/>
              <a:t>Read</a:t>
            </a:r>
            <a:r>
              <a:rPr lang="es-ES" sz="1400" b="1" dirty="0" smtClean="0"/>
              <a:t> </a:t>
            </a:r>
            <a:r>
              <a:rPr lang="es-ES" sz="1400" b="1" dirty="0"/>
              <a:t>(</a:t>
            </a:r>
            <a:r>
              <a:rPr lang="es-ES" sz="1400" b="1" dirty="0" err="1" smtClean="0"/>
              <a:t>string</a:t>
            </a:r>
            <a:r>
              <a:rPr lang="es-ES" sz="1400" b="1" dirty="0" smtClean="0"/>
              <a:t>) </a:t>
            </a:r>
            <a:r>
              <a:rPr lang="es-ES" sz="1400" dirty="0" smtClean="0"/>
              <a:t>Devuelve </a:t>
            </a:r>
            <a:r>
              <a:rPr lang="es-ES" sz="1400" dirty="0"/>
              <a:t>una cadena de caracteres en formato UTF-8. El primero o los dos primeros bytes especifican el número de bytes de datos que serán leídos.</a:t>
            </a:r>
          </a:p>
          <a:p>
            <a:pPr lvl="1"/>
            <a:r>
              <a:rPr lang="es-ES" sz="1400" b="1" dirty="0" err="1" smtClean="0"/>
              <a:t>BaseStream</a:t>
            </a:r>
            <a:r>
              <a:rPr lang="es-ES" sz="1400" dirty="0" smtClean="0"/>
              <a:t> Obtiene </a:t>
            </a:r>
            <a:r>
              <a:rPr lang="es-ES" sz="1400" dirty="0"/>
              <a:t>el flujo base ( </a:t>
            </a:r>
            <a:r>
              <a:rPr lang="es-ES" sz="1400" dirty="0" err="1"/>
              <a:t>fs</a:t>
            </a:r>
            <a:r>
              <a:rPr lang="es-ES" sz="1400" dirty="0"/>
              <a:t> en el ejemplo mostrado).</a:t>
            </a:r>
          </a:p>
          <a:p>
            <a:pPr lvl="1"/>
            <a:r>
              <a:rPr lang="es-ES" sz="1400" b="1" dirty="0" err="1" smtClean="0"/>
              <a:t>Close</a:t>
            </a:r>
            <a:r>
              <a:rPr lang="es-ES" sz="1400" b="1" dirty="0" smtClean="0"/>
              <a:t> </a:t>
            </a:r>
            <a:r>
              <a:rPr lang="es-ES" sz="1400" dirty="0" smtClean="0"/>
              <a:t>Cierra </a:t>
            </a:r>
            <a:r>
              <a:rPr lang="es-ES" sz="1400" dirty="0"/>
              <a:t>el flujo y libera los recursos adquiridos.</a:t>
            </a:r>
          </a:p>
          <a:p>
            <a:pPr lvl="1"/>
            <a:r>
              <a:rPr lang="es-ES" sz="1400" b="1" dirty="0" err="1" smtClean="0"/>
              <a:t>Flush</a:t>
            </a:r>
            <a:r>
              <a:rPr lang="es-ES" sz="1400" b="1" dirty="0" smtClean="0"/>
              <a:t> </a:t>
            </a:r>
            <a:r>
              <a:rPr lang="es-ES" sz="1400" dirty="0" smtClean="0"/>
              <a:t>Limpia </a:t>
            </a:r>
            <a:r>
              <a:rPr lang="es-ES" sz="1400" dirty="0"/>
              <a:t>el buffer asociado con el flujo.</a:t>
            </a:r>
          </a:p>
          <a:p>
            <a:pPr lvl="1"/>
            <a:r>
              <a:rPr lang="es-ES" sz="1400" b="1" dirty="0" err="1" smtClean="0"/>
              <a:t>PeekChar</a:t>
            </a:r>
            <a:r>
              <a:rPr lang="es-ES" sz="1400" b="1" dirty="0" smtClean="0"/>
              <a:t> </a:t>
            </a:r>
            <a:r>
              <a:rPr lang="es-ES" sz="1400" dirty="0" smtClean="0"/>
              <a:t>Obtiene </a:t>
            </a:r>
            <a:r>
              <a:rPr lang="es-ES" sz="1400" dirty="0"/>
              <a:t>el siguiente carácter, sin extraerlo.</a:t>
            </a:r>
            <a:endParaRPr lang="es-NI" sz="1400" dirty="0"/>
          </a:p>
        </p:txBody>
      </p:sp>
    </p:spTree>
    <p:extLst>
      <p:ext uri="{BB962C8B-B14F-4D97-AF65-F5344CB8AC3E}">
        <p14:creationId xmlns:p14="http://schemas.microsoft.com/office/powerpoint/2010/main" val="782968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OPERACIONES BÁSICAS Y TIPO DE ACCESOS</a:t>
            </a:r>
            <a:endParaRPr lang="es-NI" dirty="0"/>
          </a:p>
        </p:txBody>
      </p:sp>
      <p:sp>
        <p:nvSpPr>
          <p:cNvPr id="3" name="Marcador de contenido 2"/>
          <p:cNvSpPr>
            <a:spLocks noGrp="1"/>
          </p:cNvSpPr>
          <p:nvPr>
            <p:ph idx="1"/>
          </p:nvPr>
        </p:nvSpPr>
        <p:spPr/>
        <p:txBody>
          <a:bodyPr>
            <a:normAutofit fontScale="92500" lnSpcReduction="20000"/>
          </a:bodyPr>
          <a:lstStyle/>
          <a:p>
            <a:r>
              <a:rPr lang="es-ES" b="1" dirty="0"/>
              <a:t>ACCESO ALEATORIO</a:t>
            </a:r>
          </a:p>
          <a:p>
            <a:pPr lvl="1"/>
            <a:r>
              <a:rPr lang="es-ES" dirty="0"/>
              <a:t>Cuando se abre un archivo, se puede acceder a sus registros de manera secuencial o de manera aleatoria.</a:t>
            </a:r>
          </a:p>
          <a:p>
            <a:pPr lvl="1"/>
            <a:r>
              <a:rPr lang="es-ES" dirty="0" smtClean="0"/>
              <a:t>El </a:t>
            </a:r>
            <a:r>
              <a:rPr lang="es-ES" dirty="0"/>
              <a:t>acceso aleatorio consiste en posicionar el apuntador de archivo en una localidad específica del archivo. Este tipo de acceso es necesario cuando se requiere modificar alguno de los campos de un registro. En lugar de leer desde el primero hasta el registro elegido, el apuntador se posiciona, en una especie de salto, hasta dicho registro.</a:t>
            </a:r>
          </a:p>
          <a:p>
            <a:pPr lvl="1"/>
            <a:r>
              <a:rPr lang="es-ES" dirty="0" smtClean="0"/>
              <a:t>El </a:t>
            </a:r>
            <a:r>
              <a:rPr lang="es-ES" dirty="0"/>
              <a:t>salto se hace con base al conteo de los bytes existentes entre una posición inicial y el primer byte del registro elegido.</a:t>
            </a:r>
          </a:p>
          <a:p>
            <a:pPr lvl="1"/>
            <a:r>
              <a:rPr lang="es-ES" dirty="0" smtClean="0"/>
              <a:t>Para </a:t>
            </a:r>
            <a:r>
              <a:rPr lang="es-ES" dirty="0"/>
              <a:t>el acceso aleatorio a los registros de un archivo, la clase </a:t>
            </a:r>
            <a:r>
              <a:rPr lang="es-ES" dirty="0" err="1"/>
              <a:t>FileStream</a:t>
            </a:r>
            <a:r>
              <a:rPr lang="es-ES" dirty="0"/>
              <a:t> implementa las propiedades Position y </a:t>
            </a:r>
            <a:r>
              <a:rPr lang="es-ES" dirty="0" err="1"/>
              <a:t>Length</a:t>
            </a:r>
            <a:r>
              <a:rPr lang="es-ES" dirty="0"/>
              <a:t> , así como el método </a:t>
            </a:r>
            <a:r>
              <a:rPr lang="es-ES" dirty="0" err="1"/>
              <a:t>Seek</a:t>
            </a:r>
            <a:r>
              <a:rPr lang="es-ES" dirty="0"/>
              <a:t>( )</a:t>
            </a:r>
          </a:p>
          <a:p>
            <a:pPr lvl="1"/>
            <a:r>
              <a:rPr lang="es-ES" dirty="0" smtClean="0"/>
              <a:t>Position </a:t>
            </a:r>
            <a:r>
              <a:rPr lang="es-ES" dirty="0"/>
              <a:t>devuelve la posición actual, en bytes, del apuntador de archivo.</a:t>
            </a:r>
          </a:p>
          <a:p>
            <a:pPr lvl="1"/>
            <a:r>
              <a:rPr lang="es-ES" dirty="0" smtClean="0"/>
              <a:t>El </a:t>
            </a:r>
            <a:r>
              <a:rPr lang="es-ES" dirty="0"/>
              <a:t>apuntador de archivo marca el byte donde se hará la siguiente operación de lectura o de escritura.</a:t>
            </a:r>
            <a:endParaRPr lang="es-NI" dirty="0"/>
          </a:p>
        </p:txBody>
      </p:sp>
    </p:spTree>
    <p:extLst>
      <p:ext uri="{BB962C8B-B14F-4D97-AF65-F5344CB8AC3E}">
        <p14:creationId xmlns:p14="http://schemas.microsoft.com/office/powerpoint/2010/main" val="2137551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OPERACIONES BÁSICAS Y TIPO DE ACCESOS</a:t>
            </a:r>
            <a:endParaRPr lang="es-NI" dirty="0"/>
          </a:p>
        </p:txBody>
      </p:sp>
      <p:sp>
        <p:nvSpPr>
          <p:cNvPr id="3" name="Marcador de contenido 2"/>
          <p:cNvSpPr>
            <a:spLocks noGrp="1"/>
          </p:cNvSpPr>
          <p:nvPr>
            <p:ph idx="1"/>
          </p:nvPr>
        </p:nvSpPr>
        <p:spPr/>
        <p:txBody>
          <a:bodyPr>
            <a:normAutofit fontScale="85000" lnSpcReduction="20000"/>
          </a:bodyPr>
          <a:lstStyle/>
          <a:p>
            <a:r>
              <a:rPr lang="es-ES" dirty="0"/>
              <a:t>La declaración de la propiedad Position es:</a:t>
            </a:r>
          </a:p>
          <a:p>
            <a:pPr lvl="1"/>
            <a:r>
              <a:rPr lang="es-ES" dirty="0" err="1" smtClean="0"/>
              <a:t>public</a:t>
            </a:r>
            <a:r>
              <a:rPr lang="es-ES" dirty="0" smtClean="0"/>
              <a:t> </a:t>
            </a:r>
            <a:r>
              <a:rPr lang="es-ES" dirty="0" err="1"/>
              <a:t>long</a:t>
            </a:r>
            <a:r>
              <a:rPr lang="es-ES" dirty="0"/>
              <a:t> Position ;</a:t>
            </a:r>
          </a:p>
          <a:p>
            <a:r>
              <a:rPr lang="es-ES" dirty="0" smtClean="0"/>
              <a:t>La </a:t>
            </a:r>
            <a:r>
              <a:rPr lang="es-ES" dirty="0"/>
              <a:t>propiedad </a:t>
            </a:r>
            <a:r>
              <a:rPr lang="es-ES" dirty="0" err="1"/>
              <a:t>Length</a:t>
            </a:r>
            <a:r>
              <a:rPr lang="es-ES" dirty="0"/>
              <a:t> devuelve la longitud del archivo en bytes. Está declarada así:</a:t>
            </a:r>
          </a:p>
          <a:p>
            <a:pPr lvl="1"/>
            <a:r>
              <a:rPr lang="es-ES" dirty="0" err="1" smtClean="0"/>
              <a:t>public</a:t>
            </a:r>
            <a:r>
              <a:rPr lang="es-ES" dirty="0" smtClean="0"/>
              <a:t> </a:t>
            </a:r>
            <a:r>
              <a:rPr lang="es-ES" dirty="0" err="1"/>
              <a:t>long</a:t>
            </a:r>
            <a:r>
              <a:rPr lang="es-ES" dirty="0"/>
              <a:t> </a:t>
            </a:r>
            <a:r>
              <a:rPr lang="es-ES" dirty="0" err="1"/>
              <a:t>Length</a:t>
            </a:r>
            <a:r>
              <a:rPr lang="es-ES" dirty="0"/>
              <a:t> ;</a:t>
            </a:r>
          </a:p>
          <a:p>
            <a:r>
              <a:rPr lang="es-ES" dirty="0" smtClean="0"/>
              <a:t>El </a:t>
            </a:r>
            <a:r>
              <a:rPr lang="es-ES" dirty="0"/>
              <a:t>método </a:t>
            </a:r>
            <a:r>
              <a:rPr lang="es-ES" dirty="0" err="1"/>
              <a:t>Seek</a:t>
            </a:r>
            <a:r>
              <a:rPr lang="es-ES" dirty="0"/>
              <a:t>( ) mueve el apuntador de archivo a una ubicación localizada </a:t>
            </a:r>
            <a:r>
              <a:rPr lang="es-ES" dirty="0" err="1"/>
              <a:t>desp</a:t>
            </a:r>
            <a:r>
              <a:rPr lang="es-ES" dirty="0"/>
              <a:t> bytes, a partir de la posición pos del </a:t>
            </a:r>
            <a:r>
              <a:rPr lang="es-ES" dirty="0" smtClean="0"/>
              <a:t>archivo. La </a:t>
            </a:r>
            <a:r>
              <a:rPr lang="es-ES" dirty="0"/>
              <a:t>sintaxis para </a:t>
            </a:r>
            <a:r>
              <a:rPr lang="es-ES" dirty="0" err="1"/>
              <a:t>Seek</a:t>
            </a:r>
            <a:r>
              <a:rPr lang="es-ES" dirty="0"/>
              <a:t>( ) es:</a:t>
            </a:r>
          </a:p>
          <a:p>
            <a:pPr lvl="1"/>
            <a:r>
              <a:rPr lang="es-ES" dirty="0" err="1" smtClean="0"/>
              <a:t>public</a:t>
            </a:r>
            <a:r>
              <a:rPr lang="es-ES" dirty="0" smtClean="0"/>
              <a:t> </a:t>
            </a:r>
            <a:r>
              <a:rPr lang="es-ES" dirty="0" err="1"/>
              <a:t>long</a:t>
            </a:r>
            <a:r>
              <a:rPr lang="es-ES" dirty="0"/>
              <a:t> </a:t>
            </a:r>
            <a:r>
              <a:rPr lang="es-ES" dirty="0" err="1"/>
              <a:t>Seek</a:t>
            </a:r>
            <a:r>
              <a:rPr lang="es-ES" dirty="0"/>
              <a:t>( </a:t>
            </a:r>
            <a:r>
              <a:rPr lang="es-ES" dirty="0" err="1"/>
              <a:t>long</a:t>
            </a:r>
            <a:r>
              <a:rPr lang="es-ES" dirty="0"/>
              <a:t> </a:t>
            </a:r>
            <a:r>
              <a:rPr lang="es-ES" dirty="0" err="1"/>
              <a:t>desp</a:t>
            </a:r>
            <a:r>
              <a:rPr lang="es-ES" dirty="0"/>
              <a:t> , </a:t>
            </a:r>
            <a:r>
              <a:rPr lang="es-ES" dirty="0" err="1"/>
              <a:t>SeekOrigin</a:t>
            </a:r>
            <a:r>
              <a:rPr lang="es-ES" dirty="0"/>
              <a:t> pos )</a:t>
            </a:r>
          </a:p>
          <a:p>
            <a:r>
              <a:rPr lang="es-ES" dirty="0" smtClean="0"/>
              <a:t>El </a:t>
            </a:r>
            <a:r>
              <a:rPr lang="es-ES" dirty="0"/>
              <a:t>desplazamiento </a:t>
            </a:r>
            <a:r>
              <a:rPr lang="es-ES" dirty="0" err="1"/>
              <a:t>desp</a:t>
            </a:r>
            <a:r>
              <a:rPr lang="es-ES" dirty="0"/>
              <a:t> puede ser positivo o negativo.</a:t>
            </a:r>
          </a:p>
          <a:p>
            <a:r>
              <a:rPr lang="es-ES" dirty="0" smtClean="0"/>
              <a:t>La </a:t>
            </a:r>
            <a:r>
              <a:rPr lang="es-ES" dirty="0"/>
              <a:t>posición pos puede tomar uno de los siguientes valores del tipo enumerado </a:t>
            </a:r>
            <a:r>
              <a:rPr lang="es-ES" dirty="0" err="1"/>
              <a:t>SetOrigin</a:t>
            </a:r>
            <a:r>
              <a:rPr lang="es-ES" dirty="0"/>
              <a:t> .</a:t>
            </a:r>
          </a:p>
          <a:p>
            <a:pPr lvl="1"/>
            <a:r>
              <a:rPr lang="es-ES" b="1" dirty="0" smtClean="0"/>
              <a:t>Begin </a:t>
            </a:r>
            <a:r>
              <a:rPr lang="es-ES" dirty="0" smtClean="0"/>
              <a:t>El </a:t>
            </a:r>
            <a:r>
              <a:rPr lang="es-ES" dirty="0"/>
              <a:t>inicio del archivo.</a:t>
            </a:r>
          </a:p>
          <a:p>
            <a:pPr lvl="1"/>
            <a:r>
              <a:rPr lang="es-ES" b="1" dirty="0" err="1" smtClean="0"/>
              <a:t>Current</a:t>
            </a:r>
            <a:r>
              <a:rPr lang="es-ES" b="1" dirty="0" smtClean="0"/>
              <a:t> </a:t>
            </a:r>
            <a:r>
              <a:rPr lang="es-ES" dirty="0" smtClean="0"/>
              <a:t>Posición </a:t>
            </a:r>
            <a:r>
              <a:rPr lang="es-ES" dirty="0"/>
              <a:t>actual del apuntador de archivo.</a:t>
            </a:r>
          </a:p>
          <a:p>
            <a:pPr lvl="1"/>
            <a:r>
              <a:rPr lang="es-ES" b="1" dirty="0" err="1" smtClean="0"/>
              <a:t>End</a:t>
            </a:r>
            <a:r>
              <a:rPr lang="es-ES" dirty="0" smtClean="0"/>
              <a:t> El </a:t>
            </a:r>
            <a:r>
              <a:rPr lang="es-ES" dirty="0"/>
              <a:t>final del archivo.</a:t>
            </a:r>
            <a:endParaRPr lang="es-NI" dirty="0"/>
          </a:p>
        </p:txBody>
      </p:sp>
    </p:spTree>
    <p:extLst>
      <p:ext uri="{BB962C8B-B14F-4D97-AF65-F5344CB8AC3E}">
        <p14:creationId xmlns:p14="http://schemas.microsoft.com/office/powerpoint/2010/main" val="3482070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Las clases File y </a:t>
            </a:r>
            <a:r>
              <a:rPr lang="es-ES" dirty="0" err="1"/>
              <a:t>Directory</a:t>
            </a:r>
            <a:endParaRPr lang="es-NI" dirty="0"/>
          </a:p>
        </p:txBody>
      </p:sp>
      <p:sp>
        <p:nvSpPr>
          <p:cNvPr id="3" name="Marcador de contenido 2"/>
          <p:cNvSpPr>
            <a:spLocks noGrp="1"/>
          </p:cNvSpPr>
          <p:nvPr>
            <p:ph sz="half" idx="1"/>
          </p:nvPr>
        </p:nvSpPr>
        <p:spPr>
          <a:xfrm>
            <a:off x="838200" y="1825625"/>
            <a:ext cx="4197439" cy="4356234"/>
          </a:xfrm>
        </p:spPr>
        <p:txBody>
          <a:bodyPr>
            <a:normAutofit/>
          </a:bodyPr>
          <a:lstStyle/>
          <a:p>
            <a:r>
              <a:rPr lang="es-ES" dirty="0" smtClean="0"/>
              <a:t>Las </a:t>
            </a:r>
            <a:r>
              <a:rPr lang="es-ES" dirty="0"/>
              <a:t>clases File y </a:t>
            </a:r>
            <a:r>
              <a:rPr lang="es-ES" dirty="0" err="1"/>
              <a:t>Directory</a:t>
            </a:r>
            <a:r>
              <a:rPr lang="es-ES" dirty="0"/>
              <a:t> </a:t>
            </a:r>
            <a:r>
              <a:rPr lang="es-ES" dirty="0" smtClean="0"/>
              <a:t>permiten a </a:t>
            </a:r>
            <a:r>
              <a:rPr lang="es-ES" dirty="0"/>
              <a:t>los programas manipular archivos y directorios en el </a:t>
            </a:r>
            <a:r>
              <a:rPr lang="es-ES" dirty="0" smtClean="0"/>
              <a:t>disco.</a:t>
            </a:r>
          </a:p>
          <a:p>
            <a:pPr lvl="1"/>
            <a:r>
              <a:rPr lang="es-ES" dirty="0" smtClean="0"/>
              <a:t>La </a:t>
            </a:r>
            <a:r>
              <a:rPr lang="es-ES" dirty="0"/>
              <a:t>clase </a:t>
            </a:r>
            <a:r>
              <a:rPr lang="es-ES" b="1" dirty="0"/>
              <a:t>File</a:t>
            </a:r>
            <a:r>
              <a:rPr lang="es-ES" dirty="0"/>
              <a:t> puede determinar información </a:t>
            </a:r>
            <a:r>
              <a:rPr lang="es-ES" dirty="0" smtClean="0"/>
              <a:t>acerca de </a:t>
            </a:r>
            <a:r>
              <a:rPr lang="es-ES" dirty="0"/>
              <a:t>los archivos y puede usarse para abrir archivos en modo de lectura o de escritura</a:t>
            </a:r>
            <a:r>
              <a:rPr lang="es-ES" dirty="0" smtClean="0"/>
              <a:t>.</a:t>
            </a:r>
          </a:p>
        </p:txBody>
      </p:sp>
      <p:pic>
        <p:nvPicPr>
          <p:cNvPr id="6" name="Marcador de contenido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35639" y="1642728"/>
            <a:ext cx="6943074" cy="4758072"/>
          </a:xfrm>
        </p:spPr>
      </p:pic>
    </p:spTree>
    <p:extLst>
      <p:ext uri="{BB962C8B-B14F-4D97-AF65-F5344CB8AC3E}">
        <p14:creationId xmlns:p14="http://schemas.microsoft.com/office/powerpoint/2010/main" val="1213957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Las clases File y </a:t>
            </a:r>
            <a:r>
              <a:rPr lang="es-ES" dirty="0" err="1"/>
              <a:t>Directory</a:t>
            </a:r>
            <a:endParaRPr lang="es-NI" dirty="0"/>
          </a:p>
        </p:txBody>
      </p:sp>
      <p:sp>
        <p:nvSpPr>
          <p:cNvPr id="5" name="Marcador de contenido 4"/>
          <p:cNvSpPr>
            <a:spLocks noGrp="1"/>
          </p:cNvSpPr>
          <p:nvPr>
            <p:ph sz="half" idx="1"/>
          </p:nvPr>
        </p:nvSpPr>
        <p:spPr>
          <a:xfrm>
            <a:off x="838200" y="1825624"/>
            <a:ext cx="2986825" cy="3725169"/>
          </a:xfrm>
        </p:spPr>
        <p:txBody>
          <a:bodyPr/>
          <a:lstStyle/>
          <a:p>
            <a:pPr marL="228600" lvl="1">
              <a:spcBef>
                <a:spcPts val="1000"/>
              </a:spcBef>
            </a:pPr>
            <a:r>
              <a:rPr lang="es-ES" dirty="0"/>
              <a:t>La clase </a:t>
            </a:r>
            <a:r>
              <a:rPr lang="es-ES" b="1" dirty="0" err="1"/>
              <a:t>Directory</a:t>
            </a:r>
            <a:r>
              <a:rPr lang="es-ES" dirty="0"/>
              <a:t> cuenta con herramientas para manipular directorios.</a:t>
            </a:r>
            <a:endParaRPr lang="es-NI" dirty="0"/>
          </a:p>
          <a:p>
            <a:pPr marL="0" indent="0">
              <a:buNone/>
            </a:pPr>
            <a:endParaRPr lang="es-NI" dirty="0"/>
          </a:p>
        </p:txBody>
      </p:sp>
      <p:pic>
        <p:nvPicPr>
          <p:cNvPr id="7" name="Marcador de conteni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37149" y="1825624"/>
            <a:ext cx="7595745" cy="3770151"/>
          </a:xfrm>
        </p:spPr>
      </p:pic>
    </p:spTree>
    <p:extLst>
      <p:ext uri="{BB962C8B-B14F-4D97-AF65-F5344CB8AC3E}">
        <p14:creationId xmlns:p14="http://schemas.microsoft.com/office/powerpoint/2010/main" val="2886937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a:t>Archivos y </a:t>
            </a:r>
            <a:r>
              <a:rPr lang="es-NI" dirty="0" smtClean="0"/>
              <a:t>flujos</a:t>
            </a:r>
            <a:endParaRPr lang="es-NI" dirty="0"/>
          </a:p>
        </p:txBody>
      </p:sp>
      <p:sp>
        <p:nvSpPr>
          <p:cNvPr id="3" name="Marcador de contenido 2"/>
          <p:cNvSpPr>
            <a:spLocks noGrp="1"/>
          </p:cNvSpPr>
          <p:nvPr>
            <p:ph idx="1"/>
          </p:nvPr>
        </p:nvSpPr>
        <p:spPr/>
        <p:txBody>
          <a:bodyPr>
            <a:normAutofit/>
          </a:bodyPr>
          <a:lstStyle/>
          <a:p>
            <a:r>
              <a:rPr lang="es-ES" dirty="0"/>
              <a:t>C# considera a cada archivo como un flujo secuencial de </a:t>
            </a:r>
            <a:r>
              <a:rPr lang="es-ES" dirty="0" smtClean="0"/>
              <a:t>bytes.</a:t>
            </a:r>
          </a:p>
          <a:p>
            <a:r>
              <a:rPr lang="es-ES" dirty="0"/>
              <a:t>Cuando se ejecuta un programa, el entorno en tiempo de ejecución crea tres objetos flujo, a los cuales se puede acceder mediante </a:t>
            </a:r>
            <a:r>
              <a:rPr lang="es-ES" dirty="0" smtClean="0"/>
              <a:t>las siguientes propiedades:</a:t>
            </a:r>
          </a:p>
          <a:p>
            <a:pPr lvl="1"/>
            <a:r>
              <a:rPr lang="es-ES" b="1" dirty="0" err="1" smtClean="0"/>
              <a:t>Console.In</a:t>
            </a:r>
            <a:r>
              <a:rPr lang="es-ES" b="1" dirty="0" smtClean="0"/>
              <a:t> </a:t>
            </a:r>
            <a:r>
              <a:rPr lang="es-ES" dirty="0"/>
              <a:t>se refiere al objeto flujo de entrada estándar, el cual permite a un programa introducir datos desde el </a:t>
            </a:r>
            <a:r>
              <a:rPr lang="es-ES" dirty="0" smtClean="0"/>
              <a:t>teclado.</a:t>
            </a:r>
          </a:p>
          <a:p>
            <a:pPr lvl="1"/>
            <a:r>
              <a:rPr lang="es-ES" b="1" dirty="0" err="1" smtClean="0"/>
              <a:t>Console.Out</a:t>
            </a:r>
            <a:r>
              <a:rPr lang="es-ES" b="1" dirty="0" smtClean="0"/>
              <a:t> </a:t>
            </a:r>
            <a:r>
              <a:rPr lang="es-ES" dirty="0"/>
              <a:t>se refiere al objeto flujo de salida estándar, el cual permite a un programa imprimir datos en la pantalla</a:t>
            </a:r>
            <a:r>
              <a:rPr lang="es-ES" dirty="0" smtClean="0"/>
              <a:t>.</a:t>
            </a:r>
          </a:p>
          <a:p>
            <a:pPr lvl="1"/>
            <a:r>
              <a:rPr lang="es-ES" b="1" dirty="0" smtClean="0"/>
              <a:t> </a:t>
            </a:r>
            <a:r>
              <a:rPr lang="es-ES" b="1" dirty="0" err="1"/>
              <a:t>Console.Error</a:t>
            </a:r>
            <a:r>
              <a:rPr lang="es-ES" b="1" dirty="0"/>
              <a:t> </a:t>
            </a:r>
            <a:r>
              <a:rPr lang="es-ES" dirty="0"/>
              <a:t>se refiere al objeto flujo de error estándar, el cual permite a un programa imprimir mensajes de error en la pantalla. </a:t>
            </a:r>
            <a:endParaRPr lang="es-NI" dirty="0"/>
          </a:p>
        </p:txBody>
      </p:sp>
    </p:spTree>
    <p:extLst>
      <p:ext uri="{BB962C8B-B14F-4D97-AF65-F5344CB8AC3E}">
        <p14:creationId xmlns:p14="http://schemas.microsoft.com/office/powerpoint/2010/main" val="937313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err="1"/>
              <a:t>Serialización</a:t>
            </a:r>
            <a:endParaRPr lang="es-NI" dirty="0"/>
          </a:p>
        </p:txBody>
      </p:sp>
      <p:sp>
        <p:nvSpPr>
          <p:cNvPr id="3" name="Marcador de contenido 2"/>
          <p:cNvSpPr>
            <a:spLocks noGrp="1"/>
          </p:cNvSpPr>
          <p:nvPr>
            <p:ph idx="1"/>
          </p:nvPr>
        </p:nvSpPr>
        <p:spPr/>
        <p:txBody>
          <a:bodyPr/>
          <a:lstStyle/>
          <a:p>
            <a:r>
              <a:rPr lang="es-ES" dirty="0"/>
              <a:t>Un </a:t>
            </a:r>
            <a:r>
              <a:rPr lang="es-ES" b="1" dirty="0"/>
              <a:t>objeto serializado</a:t>
            </a:r>
            <a:r>
              <a:rPr lang="es-ES" dirty="0"/>
              <a:t> se representa como una secuencia de bytes que incluye los datos de ese objeto, así </a:t>
            </a:r>
            <a:r>
              <a:rPr lang="es-ES" dirty="0" smtClean="0"/>
              <a:t>como información </a:t>
            </a:r>
            <a:r>
              <a:rPr lang="es-ES" dirty="0"/>
              <a:t>acerca del tipo del objeto y los tipos de los datos almacenados en ese </a:t>
            </a:r>
            <a:r>
              <a:rPr lang="es-ES" dirty="0" smtClean="0"/>
              <a:t>objeto.</a:t>
            </a:r>
          </a:p>
          <a:p>
            <a:r>
              <a:rPr lang="es-ES" dirty="0" smtClean="0"/>
              <a:t>Una </a:t>
            </a:r>
            <a:r>
              <a:rPr lang="es-ES" dirty="0"/>
              <a:t>vez que se escribe </a:t>
            </a:r>
            <a:r>
              <a:rPr lang="es-ES" dirty="0" smtClean="0"/>
              <a:t>un objeto </a:t>
            </a:r>
            <a:r>
              <a:rPr lang="es-ES" dirty="0"/>
              <a:t>serializado en un archivo, puede leerse desde ese archivo y </a:t>
            </a:r>
            <a:r>
              <a:rPr lang="es-ES" dirty="0" err="1"/>
              <a:t>deserializarse</a:t>
            </a:r>
            <a:r>
              <a:rPr lang="es-ES" dirty="0"/>
              <a:t>; esto es, la información sobre el </a:t>
            </a:r>
            <a:r>
              <a:rPr lang="es-ES" dirty="0" smtClean="0"/>
              <a:t>tipo y </a:t>
            </a:r>
            <a:r>
              <a:rPr lang="es-ES" dirty="0"/>
              <a:t>los bytes que representan al objeto y sus datos pueden usarse para recrear al objeto en la memoria.</a:t>
            </a:r>
            <a:endParaRPr lang="es-NI" dirty="0"/>
          </a:p>
        </p:txBody>
      </p:sp>
    </p:spTree>
    <p:extLst>
      <p:ext uri="{BB962C8B-B14F-4D97-AF65-F5344CB8AC3E}">
        <p14:creationId xmlns:p14="http://schemas.microsoft.com/office/powerpoint/2010/main" val="3917641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err="1"/>
              <a:t>Serialización</a:t>
            </a:r>
            <a:endParaRPr lang="es-NI" dirty="0"/>
          </a:p>
        </p:txBody>
      </p:sp>
      <p:sp>
        <p:nvSpPr>
          <p:cNvPr id="3" name="Marcador de contenido 2"/>
          <p:cNvSpPr>
            <a:spLocks noGrp="1"/>
          </p:cNvSpPr>
          <p:nvPr>
            <p:ph idx="1"/>
          </p:nvPr>
        </p:nvSpPr>
        <p:spPr/>
        <p:txBody>
          <a:bodyPr>
            <a:normAutofit fontScale="92500" lnSpcReduction="20000"/>
          </a:bodyPr>
          <a:lstStyle/>
          <a:p>
            <a:r>
              <a:rPr lang="es-ES" dirty="0"/>
              <a:t>La clase </a:t>
            </a:r>
            <a:r>
              <a:rPr lang="es-ES" b="1" i="1" dirty="0" err="1"/>
              <a:t>BinaryFormatter</a:t>
            </a:r>
            <a:r>
              <a:rPr lang="es-ES" i="1" dirty="0"/>
              <a:t> </a:t>
            </a:r>
            <a:r>
              <a:rPr lang="es-ES" dirty="0"/>
              <a:t>(espacio de nombres </a:t>
            </a:r>
            <a:r>
              <a:rPr lang="es-ES" b="1" i="1" dirty="0" err="1" smtClean="0"/>
              <a:t>System.Runtime.Serialization.Formatters.Binary</a:t>
            </a:r>
            <a:r>
              <a:rPr lang="es-ES" dirty="0" smtClean="0"/>
              <a:t>) permite </a:t>
            </a:r>
            <a:r>
              <a:rPr lang="es-ES" dirty="0"/>
              <a:t>escribir o leer objetos completos en/desde un </a:t>
            </a:r>
            <a:r>
              <a:rPr lang="es-ES" dirty="0" smtClean="0"/>
              <a:t>flujo.</a:t>
            </a:r>
          </a:p>
          <a:p>
            <a:r>
              <a:rPr lang="es-ES" dirty="0" smtClean="0"/>
              <a:t>El </a:t>
            </a:r>
            <a:r>
              <a:rPr lang="es-ES" dirty="0"/>
              <a:t>método </a:t>
            </a:r>
            <a:r>
              <a:rPr lang="es-ES" b="1" i="1" dirty="0" err="1"/>
              <a:t>Serialize</a:t>
            </a:r>
            <a:r>
              <a:rPr lang="es-ES" dirty="0"/>
              <a:t> de </a:t>
            </a:r>
            <a:r>
              <a:rPr lang="es-ES" dirty="0" err="1" smtClean="0"/>
              <a:t>BinaryFormatter</a:t>
            </a:r>
            <a:r>
              <a:rPr lang="es-ES" dirty="0" smtClean="0"/>
              <a:t> escribe </a:t>
            </a:r>
            <a:r>
              <a:rPr lang="es-ES" dirty="0"/>
              <a:t>en un archivo la representación de un </a:t>
            </a:r>
            <a:r>
              <a:rPr lang="es-ES" dirty="0" smtClean="0"/>
              <a:t>objeto.</a:t>
            </a:r>
          </a:p>
          <a:p>
            <a:r>
              <a:rPr lang="es-ES" dirty="0" smtClean="0"/>
              <a:t>El </a:t>
            </a:r>
            <a:r>
              <a:rPr lang="es-ES" dirty="0"/>
              <a:t>método </a:t>
            </a:r>
            <a:r>
              <a:rPr lang="es-ES" b="1" i="1" dirty="0" err="1"/>
              <a:t>Deserialize</a:t>
            </a:r>
            <a:r>
              <a:rPr lang="es-ES" dirty="0"/>
              <a:t> de </a:t>
            </a:r>
            <a:r>
              <a:rPr lang="es-ES" dirty="0" err="1"/>
              <a:t>BinaryFormatter</a:t>
            </a:r>
            <a:r>
              <a:rPr lang="es-ES" dirty="0"/>
              <a:t> lee </a:t>
            </a:r>
            <a:r>
              <a:rPr lang="es-ES" dirty="0" smtClean="0"/>
              <a:t>esta representación </a:t>
            </a:r>
            <a:r>
              <a:rPr lang="es-ES" dirty="0"/>
              <a:t>de un archivo y reconstruye el objeto </a:t>
            </a:r>
            <a:r>
              <a:rPr lang="es-ES" dirty="0" smtClean="0"/>
              <a:t>original.</a:t>
            </a:r>
          </a:p>
          <a:p>
            <a:r>
              <a:rPr lang="es-ES" dirty="0" smtClean="0"/>
              <a:t>Ambos </a:t>
            </a:r>
            <a:r>
              <a:rPr lang="es-ES" dirty="0"/>
              <a:t>métodos lanzan una excepción </a:t>
            </a:r>
            <a:r>
              <a:rPr lang="es-ES" b="1" i="1" dirty="0" err="1" smtClean="0"/>
              <a:t>SerializationException</a:t>
            </a:r>
            <a:r>
              <a:rPr lang="es-ES" dirty="0" smtClean="0"/>
              <a:t> si </a:t>
            </a:r>
            <a:r>
              <a:rPr lang="es-ES" dirty="0"/>
              <a:t>ocurre un error durante la </a:t>
            </a:r>
            <a:r>
              <a:rPr lang="es-ES" dirty="0" err="1"/>
              <a:t>serialización</a:t>
            </a:r>
            <a:r>
              <a:rPr lang="es-ES" dirty="0"/>
              <a:t> o la </a:t>
            </a:r>
            <a:r>
              <a:rPr lang="es-ES" dirty="0" err="1" smtClean="0"/>
              <a:t>deserialización</a:t>
            </a:r>
            <a:r>
              <a:rPr lang="es-ES" dirty="0" smtClean="0"/>
              <a:t>.</a:t>
            </a:r>
          </a:p>
          <a:p>
            <a:r>
              <a:rPr lang="es-ES" dirty="0" smtClean="0"/>
              <a:t>Ambos </a:t>
            </a:r>
            <a:r>
              <a:rPr lang="es-ES" dirty="0"/>
              <a:t>métodos requieren </a:t>
            </a:r>
            <a:r>
              <a:rPr lang="es-ES" dirty="0" smtClean="0"/>
              <a:t>un objeto </a:t>
            </a:r>
            <a:r>
              <a:rPr lang="es-ES" dirty="0" err="1"/>
              <a:t>Stream</a:t>
            </a:r>
            <a:r>
              <a:rPr lang="es-ES" dirty="0"/>
              <a:t> (por ejemplo, </a:t>
            </a:r>
            <a:r>
              <a:rPr lang="es-ES" dirty="0" err="1"/>
              <a:t>FileStream</a:t>
            </a:r>
            <a:r>
              <a:rPr lang="es-ES" dirty="0"/>
              <a:t>) como parámetro, para que el objeto </a:t>
            </a:r>
            <a:r>
              <a:rPr lang="es-ES" dirty="0" err="1"/>
              <a:t>BinaryFormatter</a:t>
            </a:r>
            <a:r>
              <a:rPr lang="es-ES" dirty="0"/>
              <a:t> pueda </a:t>
            </a:r>
            <a:r>
              <a:rPr lang="es-ES" dirty="0" smtClean="0"/>
              <a:t>acceder al flujo </a:t>
            </a:r>
            <a:r>
              <a:rPr lang="es-ES" dirty="0"/>
              <a:t>correcto.</a:t>
            </a:r>
            <a:endParaRPr lang="es-NI" dirty="0"/>
          </a:p>
        </p:txBody>
      </p:sp>
    </p:spTree>
    <p:extLst>
      <p:ext uri="{BB962C8B-B14F-4D97-AF65-F5344CB8AC3E}">
        <p14:creationId xmlns:p14="http://schemas.microsoft.com/office/powerpoint/2010/main" val="309669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82580"/>
            <a:ext cx="10515600" cy="5494383"/>
          </a:xfrm>
        </p:spPr>
        <p:txBody>
          <a:bodyPr>
            <a:normAutofit/>
          </a:bodyPr>
          <a:lstStyle/>
          <a:p>
            <a:r>
              <a:rPr lang="es-ES" dirty="0"/>
              <a:t>La clase abstracta </a:t>
            </a:r>
            <a:r>
              <a:rPr lang="es-ES" dirty="0" err="1"/>
              <a:t>Stream</a:t>
            </a:r>
            <a:r>
              <a:rPr lang="es-ES" dirty="0"/>
              <a:t> ofrece la funcionalidad para representar flujos como bytes. </a:t>
            </a:r>
            <a:endParaRPr lang="es-ES" dirty="0" smtClean="0"/>
          </a:p>
          <a:p>
            <a:r>
              <a:rPr lang="es-ES" dirty="0"/>
              <a:t>Las </a:t>
            </a:r>
            <a:r>
              <a:rPr lang="es-ES" dirty="0" smtClean="0"/>
              <a:t>siguientes clases (</a:t>
            </a:r>
            <a:r>
              <a:rPr lang="es-ES" dirty="0"/>
              <a:t>todas del espacio de nombres System.IO) heredan de la clase </a:t>
            </a:r>
            <a:r>
              <a:rPr lang="es-ES" dirty="0" err="1" smtClean="0"/>
              <a:t>Stream</a:t>
            </a:r>
            <a:r>
              <a:rPr lang="es-ES" dirty="0" smtClean="0"/>
              <a:t>: </a:t>
            </a:r>
          </a:p>
          <a:p>
            <a:pPr lvl="1"/>
            <a:r>
              <a:rPr lang="es-ES" dirty="0"/>
              <a:t>La clase </a:t>
            </a:r>
            <a:r>
              <a:rPr lang="es-ES" b="1" dirty="0" err="1"/>
              <a:t>FileStream</a:t>
            </a:r>
            <a:r>
              <a:rPr lang="es-ES" dirty="0"/>
              <a:t> puede utilizarse para escribir y leer datos hacia y desde, archivos </a:t>
            </a:r>
            <a:r>
              <a:rPr lang="es-ES" dirty="0" smtClean="0"/>
              <a:t>respectivamente.</a:t>
            </a:r>
          </a:p>
          <a:p>
            <a:pPr lvl="1"/>
            <a:r>
              <a:rPr lang="es-ES" dirty="0" smtClean="0"/>
              <a:t>La </a:t>
            </a:r>
            <a:r>
              <a:rPr lang="es-ES" dirty="0"/>
              <a:t>clase </a:t>
            </a:r>
            <a:r>
              <a:rPr lang="es-ES" b="1" dirty="0" err="1"/>
              <a:t>MemoryStream</a:t>
            </a:r>
            <a:r>
              <a:rPr lang="es-ES" dirty="0"/>
              <a:t> habilita la transferencia de datos directamente desde/hacia la memoria; esto es mucho más rápido que leer desde, y escribir hacia, dispositivos </a:t>
            </a:r>
            <a:r>
              <a:rPr lang="es-ES" dirty="0" smtClean="0"/>
              <a:t>externos.</a:t>
            </a:r>
          </a:p>
          <a:p>
            <a:pPr lvl="1"/>
            <a:r>
              <a:rPr lang="es-ES" dirty="0" smtClean="0"/>
              <a:t>La clase </a:t>
            </a:r>
            <a:r>
              <a:rPr lang="es-ES" b="1" dirty="0" err="1" smtClean="0"/>
              <a:t>PipeStream</a:t>
            </a:r>
            <a:r>
              <a:rPr lang="es-ES" dirty="0" smtClean="0"/>
              <a:t> expone </a:t>
            </a:r>
            <a:r>
              <a:rPr lang="es-ES" dirty="0"/>
              <a:t>un objeto </a:t>
            </a:r>
            <a:r>
              <a:rPr lang="es-ES" dirty="0" err="1"/>
              <a:t>Stream</a:t>
            </a:r>
            <a:r>
              <a:rPr lang="es-ES" dirty="0"/>
              <a:t> alrededor de una canalización, que admite tanto canalizaciones anónimas como canalizaciones con nombre.</a:t>
            </a:r>
            <a:endParaRPr lang="es-ES" dirty="0" smtClean="0"/>
          </a:p>
          <a:p>
            <a:pPr lvl="1"/>
            <a:r>
              <a:rPr lang="es-ES" dirty="0" smtClean="0"/>
              <a:t>La </a:t>
            </a:r>
            <a:r>
              <a:rPr lang="es-ES" dirty="0"/>
              <a:t>clase </a:t>
            </a:r>
            <a:r>
              <a:rPr lang="es-ES" b="1" dirty="0" err="1"/>
              <a:t>BufferedStream</a:t>
            </a:r>
            <a:r>
              <a:rPr lang="es-ES" dirty="0"/>
              <a:t> la técnica de uso de un búfer para transferir datos desde/hacia un flujo. </a:t>
            </a:r>
            <a:endParaRPr lang="es-NI" dirty="0"/>
          </a:p>
        </p:txBody>
      </p:sp>
    </p:spTree>
    <p:extLst>
      <p:ext uri="{BB962C8B-B14F-4D97-AF65-F5344CB8AC3E}">
        <p14:creationId xmlns:p14="http://schemas.microsoft.com/office/powerpoint/2010/main" val="915483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a:t>DEFINICIÓN</a:t>
            </a:r>
          </a:p>
        </p:txBody>
      </p:sp>
      <p:sp>
        <p:nvSpPr>
          <p:cNvPr id="3" name="Marcador de contenido 2"/>
          <p:cNvSpPr>
            <a:spLocks noGrp="1"/>
          </p:cNvSpPr>
          <p:nvPr>
            <p:ph idx="1"/>
          </p:nvPr>
        </p:nvSpPr>
        <p:spPr/>
        <p:txBody>
          <a:bodyPr>
            <a:normAutofit fontScale="92500" lnSpcReduction="20000"/>
          </a:bodyPr>
          <a:lstStyle/>
          <a:p>
            <a:r>
              <a:rPr lang="es-ES" dirty="0"/>
              <a:t>Un </a:t>
            </a:r>
            <a:r>
              <a:rPr lang="es-ES" b="1" dirty="0"/>
              <a:t>archivo</a:t>
            </a:r>
            <a:r>
              <a:rPr lang="es-ES" dirty="0"/>
              <a:t> es una colección de datos guardados en un dispositivo de almacenamiento permanente.</a:t>
            </a:r>
          </a:p>
          <a:p>
            <a:r>
              <a:rPr lang="es-ES" dirty="0" smtClean="0"/>
              <a:t>Aunque </a:t>
            </a:r>
            <a:r>
              <a:rPr lang="es-ES" dirty="0"/>
              <a:t>C# ve a los archivos como un flujo de bytes, es conveniente concebirlos como un conjunto de registros que poseen una marca de fin de archivo (</a:t>
            </a:r>
            <a:r>
              <a:rPr lang="es-ES" dirty="0" err="1"/>
              <a:t>eof</a:t>
            </a:r>
            <a:r>
              <a:rPr lang="es-ES" dirty="0"/>
              <a:t> ).</a:t>
            </a:r>
          </a:p>
          <a:p>
            <a:r>
              <a:rPr lang="es-ES" dirty="0" smtClean="0"/>
              <a:t>La </a:t>
            </a:r>
            <a:r>
              <a:rPr lang="es-ES" dirty="0"/>
              <a:t>información de un archivo se organiza en registros, los registros en campos, los campos en bytes, y los bytes en bits.</a:t>
            </a:r>
          </a:p>
          <a:p>
            <a:r>
              <a:rPr lang="es-ES" dirty="0" smtClean="0"/>
              <a:t>Para </a:t>
            </a:r>
            <a:r>
              <a:rPr lang="es-ES" dirty="0"/>
              <a:t>que un programa pueda manejar un archivo en un dispositivo de almacenamiento permanente, como por ejemplo un disco, primero debe crearse un flujo. Un flujo es como un conducto a través del cual se transportarán los datos hacia o desde el dispositivo de almacenamiento. Los datos fluirán entre la memoria RAM de la computadora y el dispositivo de almacenamiento.</a:t>
            </a:r>
            <a:endParaRPr lang="es-NI" dirty="0"/>
          </a:p>
        </p:txBody>
      </p:sp>
    </p:spTree>
    <p:extLst>
      <p:ext uri="{BB962C8B-B14F-4D97-AF65-F5344CB8AC3E}">
        <p14:creationId xmlns:p14="http://schemas.microsoft.com/office/powerpoint/2010/main" val="901239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NI" dirty="0"/>
              <a:t>Dispositivos E/S</a:t>
            </a:r>
          </a:p>
        </p:txBody>
      </p:sp>
      <p:sp>
        <p:nvSpPr>
          <p:cNvPr id="3" name="Marcador de contenido 2"/>
          <p:cNvSpPr>
            <a:spLocks noGrp="1"/>
          </p:cNvSpPr>
          <p:nvPr>
            <p:ph sz="half" idx="1"/>
          </p:nvPr>
        </p:nvSpPr>
        <p:spPr/>
        <p:txBody>
          <a:bodyPr>
            <a:normAutofit fontScale="77500" lnSpcReduction="20000"/>
          </a:bodyPr>
          <a:lstStyle/>
          <a:p>
            <a:r>
              <a:rPr lang="es-ES" dirty="0"/>
              <a:t>Si los datos van a enviarse desde la memoria hacia el disco, se trata de un flujo de SALIDA ( Output, en Inglés); si los datos van a enviarse desde el disco hacia la memoria , el flujo es de ENTRADA (Input, en Inglés).</a:t>
            </a:r>
          </a:p>
          <a:p>
            <a:r>
              <a:rPr lang="es-ES" dirty="0" smtClean="0"/>
              <a:t>A </a:t>
            </a:r>
            <a:r>
              <a:rPr lang="es-ES" dirty="0"/>
              <a:t>las operaciones de ENTRADA se les conoce como de LECTURA (</a:t>
            </a:r>
            <a:r>
              <a:rPr lang="es-ES" dirty="0" err="1"/>
              <a:t>Read</a:t>
            </a:r>
            <a:r>
              <a:rPr lang="es-ES" dirty="0"/>
              <a:t>, en Inglés); a las de SALIDA se les conoce como de ESCRITURA (</a:t>
            </a:r>
            <a:r>
              <a:rPr lang="es-ES" dirty="0" err="1"/>
              <a:t>Write</a:t>
            </a:r>
            <a:r>
              <a:rPr lang="es-ES" dirty="0"/>
              <a:t>, en Inglés).</a:t>
            </a:r>
          </a:p>
          <a:p>
            <a:r>
              <a:rPr lang="es-ES" dirty="0" smtClean="0"/>
              <a:t>En </a:t>
            </a:r>
            <a:r>
              <a:rPr lang="es-ES" dirty="0"/>
              <a:t>la siguiente figura se esquematiza la relación existente entre los dispositivos de Entrada/Salida y los flujos.</a:t>
            </a:r>
            <a:endParaRPr lang="es-NI" dirty="0"/>
          </a:p>
        </p:txBody>
      </p:sp>
      <p:pic>
        <p:nvPicPr>
          <p:cNvPr id="6" name="Marcador de contenido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0820" y="2305318"/>
            <a:ext cx="5491690" cy="2831356"/>
          </a:xfrm>
        </p:spPr>
      </p:pic>
    </p:spTree>
    <p:extLst>
      <p:ext uri="{BB962C8B-B14F-4D97-AF65-F5344CB8AC3E}">
        <p14:creationId xmlns:p14="http://schemas.microsoft.com/office/powerpoint/2010/main" val="3518212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a:t>CLASIFICACIÓN</a:t>
            </a:r>
          </a:p>
        </p:txBody>
      </p:sp>
      <p:sp>
        <p:nvSpPr>
          <p:cNvPr id="5" name="Marcador de contenido 4"/>
          <p:cNvSpPr>
            <a:spLocks noGrp="1"/>
          </p:cNvSpPr>
          <p:nvPr>
            <p:ph idx="1"/>
          </p:nvPr>
        </p:nvSpPr>
        <p:spPr/>
        <p:txBody>
          <a:bodyPr>
            <a:normAutofit/>
          </a:bodyPr>
          <a:lstStyle/>
          <a:p>
            <a:r>
              <a:rPr lang="es-ES" dirty="0"/>
              <a:t>Dependiendo del tipo de datos que manejan en sus registros, los archivos se clasifican en archivos de texto y archivos binarios</a:t>
            </a:r>
            <a:r>
              <a:rPr lang="es-ES" dirty="0" smtClean="0"/>
              <a:t>.</a:t>
            </a:r>
          </a:p>
          <a:p>
            <a:pPr lvl="1"/>
            <a:r>
              <a:rPr lang="es-ES" b="1" dirty="0"/>
              <a:t>Archivos De </a:t>
            </a:r>
            <a:r>
              <a:rPr lang="es-ES" b="1" dirty="0" smtClean="0"/>
              <a:t>Texto. </a:t>
            </a:r>
            <a:r>
              <a:rPr lang="es-ES" dirty="0" smtClean="0"/>
              <a:t>Los </a:t>
            </a:r>
            <a:r>
              <a:rPr lang="es-ES" dirty="0"/>
              <a:t>datos en los archivos de texto se graban como secuencias de bytes . Por ejemplo, el dato 123456 se graba como una secuencia de 6 bytes y no como un entero, por lo que no pueden realizarse operaciones matemáticas con </a:t>
            </a:r>
            <a:r>
              <a:rPr lang="es-ES" dirty="0" smtClean="0"/>
              <a:t>él. El </a:t>
            </a:r>
            <a:r>
              <a:rPr lang="es-ES" dirty="0"/>
              <a:t>manejo de archivos de texto se puede llevar a cabo por medio de dos tipos de flujos: de bytes y de caracteres</a:t>
            </a:r>
            <a:r>
              <a:rPr lang="es-ES" dirty="0" smtClean="0"/>
              <a:t>.</a:t>
            </a:r>
          </a:p>
          <a:p>
            <a:pPr lvl="1"/>
            <a:r>
              <a:rPr lang="es-ES" b="1" dirty="0"/>
              <a:t>Archivos </a:t>
            </a:r>
            <a:r>
              <a:rPr lang="es-ES" b="1" dirty="0" smtClean="0"/>
              <a:t>Binarios. </a:t>
            </a:r>
            <a:r>
              <a:rPr lang="es-ES" dirty="0" smtClean="0"/>
              <a:t>Cuando </a:t>
            </a:r>
            <a:r>
              <a:rPr lang="es-ES" dirty="0"/>
              <a:t>se requiere efectuar operaciones con datos de alguno de los tipos primitivos (</a:t>
            </a:r>
            <a:r>
              <a:rPr lang="es-ES" dirty="0" err="1"/>
              <a:t>bool</a:t>
            </a:r>
            <a:r>
              <a:rPr lang="es-ES" dirty="0"/>
              <a:t>, byte, </a:t>
            </a:r>
            <a:r>
              <a:rPr lang="es-ES" dirty="0" err="1"/>
              <a:t>double</a:t>
            </a:r>
            <a:r>
              <a:rPr lang="es-ES" dirty="0"/>
              <a:t>, </a:t>
            </a:r>
            <a:r>
              <a:rPr lang="es-ES" dirty="0" err="1"/>
              <a:t>float</a:t>
            </a:r>
            <a:r>
              <a:rPr lang="es-ES" dirty="0"/>
              <a:t>, </a:t>
            </a:r>
            <a:r>
              <a:rPr lang="es-ES" dirty="0" err="1"/>
              <a:t>int</a:t>
            </a:r>
            <a:r>
              <a:rPr lang="es-ES" dirty="0"/>
              <a:t>, </a:t>
            </a:r>
            <a:r>
              <a:rPr lang="es-ES" dirty="0" err="1"/>
              <a:t>long</a:t>
            </a:r>
            <a:r>
              <a:rPr lang="es-ES" dirty="0"/>
              <a:t>, short, etc.), tales datos deberán escribirse y leerse en formato binario.</a:t>
            </a:r>
            <a:endParaRPr lang="es-NI" dirty="0"/>
          </a:p>
        </p:txBody>
      </p:sp>
    </p:spTree>
    <p:extLst>
      <p:ext uri="{BB962C8B-B14F-4D97-AF65-F5344CB8AC3E}">
        <p14:creationId xmlns:p14="http://schemas.microsoft.com/office/powerpoint/2010/main" val="237274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OPERACIONES </a:t>
            </a:r>
            <a:r>
              <a:rPr lang="es-ES" dirty="0" smtClean="0"/>
              <a:t>BÁSICAS </a:t>
            </a:r>
            <a:r>
              <a:rPr lang="es-ES" dirty="0"/>
              <a:t>Y TIPO DE ACCESOS</a:t>
            </a:r>
            <a:endParaRPr lang="es-NI" dirty="0"/>
          </a:p>
        </p:txBody>
      </p:sp>
      <p:sp>
        <p:nvSpPr>
          <p:cNvPr id="3" name="Marcador de contenido 2"/>
          <p:cNvSpPr>
            <a:spLocks noGrp="1"/>
          </p:cNvSpPr>
          <p:nvPr>
            <p:ph idx="1"/>
          </p:nvPr>
        </p:nvSpPr>
        <p:spPr/>
        <p:txBody>
          <a:bodyPr>
            <a:normAutofit/>
          </a:bodyPr>
          <a:lstStyle/>
          <a:p>
            <a:r>
              <a:rPr lang="es-ES" dirty="0"/>
              <a:t>Las operaciones básicas en archivos son:</a:t>
            </a:r>
          </a:p>
          <a:p>
            <a:pPr lvl="1"/>
            <a:r>
              <a:rPr lang="es-ES" dirty="0" smtClean="0"/>
              <a:t>Creación</a:t>
            </a:r>
            <a:endParaRPr lang="es-ES" dirty="0"/>
          </a:p>
          <a:p>
            <a:pPr lvl="1"/>
            <a:r>
              <a:rPr lang="es-ES" dirty="0" smtClean="0"/>
              <a:t>Apertura</a:t>
            </a:r>
            <a:endParaRPr lang="es-ES" dirty="0"/>
          </a:p>
          <a:p>
            <a:pPr lvl="1"/>
            <a:r>
              <a:rPr lang="es-ES" dirty="0" smtClean="0"/>
              <a:t>Lectura</a:t>
            </a:r>
            <a:endParaRPr lang="es-ES" dirty="0"/>
          </a:p>
          <a:p>
            <a:pPr lvl="1"/>
            <a:r>
              <a:rPr lang="es-ES" dirty="0" smtClean="0"/>
              <a:t>Escritura</a:t>
            </a:r>
            <a:endParaRPr lang="es-ES" dirty="0"/>
          </a:p>
          <a:p>
            <a:pPr lvl="1"/>
            <a:r>
              <a:rPr lang="es-ES" dirty="0" smtClean="0"/>
              <a:t>Recorrido</a:t>
            </a:r>
            <a:endParaRPr lang="es-ES" dirty="0"/>
          </a:p>
          <a:p>
            <a:pPr lvl="1"/>
            <a:r>
              <a:rPr lang="es-ES" dirty="0" smtClean="0"/>
              <a:t>Cierre</a:t>
            </a:r>
          </a:p>
          <a:p>
            <a:r>
              <a:rPr lang="es-ES" b="1" dirty="0"/>
              <a:t>Archivos De </a:t>
            </a:r>
            <a:r>
              <a:rPr lang="es-ES" b="1" dirty="0" smtClean="0"/>
              <a:t>Texto: </a:t>
            </a:r>
            <a:r>
              <a:rPr lang="es-ES" dirty="0" smtClean="0"/>
              <a:t>El </a:t>
            </a:r>
            <a:r>
              <a:rPr lang="es-ES" dirty="0"/>
              <a:t>manejo de archivos de texto se puede llevar a cabo por medio de dos tipos de flujos: de bytes y de caracteres.</a:t>
            </a:r>
            <a:endParaRPr lang="es-NI" dirty="0"/>
          </a:p>
        </p:txBody>
      </p:sp>
    </p:spTree>
    <p:extLst>
      <p:ext uri="{BB962C8B-B14F-4D97-AF65-F5344CB8AC3E}">
        <p14:creationId xmlns:p14="http://schemas.microsoft.com/office/powerpoint/2010/main" val="1303671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OPERACIONES BÁSICAS Y TIPO DE ACCESOS</a:t>
            </a:r>
            <a:endParaRPr lang="es-NI" dirty="0"/>
          </a:p>
        </p:txBody>
      </p:sp>
      <p:sp>
        <p:nvSpPr>
          <p:cNvPr id="3" name="Marcador de contenido 2"/>
          <p:cNvSpPr>
            <a:spLocks noGrp="1"/>
          </p:cNvSpPr>
          <p:nvPr>
            <p:ph idx="1"/>
          </p:nvPr>
        </p:nvSpPr>
        <p:spPr/>
        <p:txBody>
          <a:bodyPr>
            <a:normAutofit/>
          </a:bodyPr>
          <a:lstStyle/>
          <a:p>
            <a:r>
              <a:rPr lang="es-ES" b="1" dirty="0"/>
              <a:t>Archivos De Texto Con Flujos De </a:t>
            </a:r>
            <a:r>
              <a:rPr lang="es-ES" b="1" dirty="0" smtClean="0"/>
              <a:t>Bytes: </a:t>
            </a:r>
            <a:r>
              <a:rPr lang="es-ES" dirty="0" smtClean="0"/>
              <a:t>Para </a:t>
            </a:r>
            <a:r>
              <a:rPr lang="es-ES" dirty="0"/>
              <a:t>escribir o leer datos de tipo byte en un archivo se declara un flujo de la clase </a:t>
            </a:r>
            <a:r>
              <a:rPr lang="es-ES" dirty="0" err="1"/>
              <a:t>FileStream</a:t>
            </a:r>
            <a:r>
              <a:rPr lang="es-ES" dirty="0"/>
              <a:t>, cuyos constructores son:</a:t>
            </a:r>
          </a:p>
          <a:p>
            <a:pPr lvl="1"/>
            <a:r>
              <a:rPr lang="es-ES" dirty="0" err="1" smtClean="0"/>
              <a:t>FileStream</a:t>
            </a:r>
            <a:r>
              <a:rPr lang="es-ES" dirty="0" smtClean="0"/>
              <a:t> </a:t>
            </a:r>
            <a:r>
              <a:rPr lang="es-ES" dirty="0"/>
              <a:t>(</a:t>
            </a:r>
            <a:r>
              <a:rPr lang="es-ES" dirty="0" err="1"/>
              <a:t>string</a:t>
            </a:r>
            <a:r>
              <a:rPr lang="es-ES" dirty="0"/>
              <a:t> nombre , </a:t>
            </a:r>
            <a:r>
              <a:rPr lang="es-ES" dirty="0" err="1"/>
              <a:t>FileMode</a:t>
            </a:r>
            <a:r>
              <a:rPr lang="es-ES" dirty="0"/>
              <a:t> modo )</a:t>
            </a:r>
          </a:p>
          <a:p>
            <a:pPr lvl="1"/>
            <a:r>
              <a:rPr lang="es-ES" dirty="0" err="1" smtClean="0"/>
              <a:t>FileStream</a:t>
            </a:r>
            <a:r>
              <a:rPr lang="es-ES" dirty="0" smtClean="0"/>
              <a:t> </a:t>
            </a:r>
            <a:r>
              <a:rPr lang="es-ES" dirty="0"/>
              <a:t>(</a:t>
            </a:r>
            <a:r>
              <a:rPr lang="es-ES" dirty="0" err="1"/>
              <a:t>string</a:t>
            </a:r>
            <a:r>
              <a:rPr lang="es-ES" dirty="0"/>
              <a:t> nombre , </a:t>
            </a:r>
            <a:r>
              <a:rPr lang="es-ES" dirty="0" err="1"/>
              <a:t>FileMode</a:t>
            </a:r>
            <a:r>
              <a:rPr lang="es-ES" dirty="0"/>
              <a:t> modo , </a:t>
            </a:r>
            <a:r>
              <a:rPr lang="es-ES" dirty="0" err="1"/>
              <a:t>FileAccess</a:t>
            </a:r>
            <a:r>
              <a:rPr lang="es-ES" dirty="0"/>
              <a:t> acceso </a:t>
            </a:r>
            <a:r>
              <a:rPr lang="es-ES" dirty="0" smtClean="0"/>
              <a:t>)</a:t>
            </a:r>
          </a:p>
          <a:p>
            <a:pPr lvl="1"/>
            <a:r>
              <a:rPr lang="es-ES" dirty="0" smtClean="0"/>
              <a:t>Donde:</a:t>
            </a:r>
            <a:endParaRPr lang="es-ES" dirty="0"/>
          </a:p>
          <a:p>
            <a:pPr lvl="2"/>
            <a:r>
              <a:rPr lang="es-ES" b="1" dirty="0" smtClean="0"/>
              <a:t>Nombre</a:t>
            </a:r>
            <a:r>
              <a:rPr lang="es-ES" dirty="0" smtClean="0"/>
              <a:t> </a:t>
            </a:r>
            <a:r>
              <a:rPr lang="es-ES" dirty="0"/>
              <a:t>es el nombre del archivo en disco, incluyendo la trayectoria.</a:t>
            </a:r>
          </a:p>
          <a:p>
            <a:pPr lvl="3"/>
            <a:r>
              <a:rPr lang="es-ES" dirty="0" smtClean="0"/>
              <a:t>Ejemplo</a:t>
            </a:r>
            <a:endParaRPr lang="es-ES" dirty="0"/>
          </a:p>
          <a:p>
            <a:pPr lvl="3"/>
            <a:r>
              <a:rPr lang="es-ES" dirty="0" smtClean="0"/>
              <a:t>"</a:t>
            </a:r>
            <a:r>
              <a:rPr lang="es-ES" dirty="0"/>
              <a:t>C: \\ POOISC \\ ARCHIVOS \\ archivo.txt"</a:t>
            </a:r>
          </a:p>
          <a:p>
            <a:pPr lvl="3"/>
            <a:r>
              <a:rPr lang="es-ES" dirty="0" smtClean="0"/>
              <a:t>O </a:t>
            </a:r>
            <a:r>
              <a:rPr lang="es-ES" dirty="0"/>
              <a:t>Su Forma Equivalente</a:t>
            </a:r>
          </a:p>
          <a:p>
            <a:pPr lvl="3"/>
            <a:r>
              <a:rPr lang="es-ES" dirty="0" smtClean="0"/>
              <a:t>@ </a:t>
            </a:r>
            <a:r>
              <a:rPr lang="es-ES" dirty="0"/>
              <a:t>"C: \ POOISC \ ARCHIVOS \ archivo.txt"</a:t>
            </a:r>
            <a:endParaRPr lang="es-NI" dirty="0"/>
          </a:p>
        </p:txBody>
      </p:sp>
    </p:spTree>
    <p:extLst>
      <p:ext uri="{BB962C8B-B14F-4D97-AF65-F5344CB8AC3E}">
        <p14:creationId xmlns:p14="http://schemas.microsoft.com/office/powerpoint/2010/main" val="1715644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OPERACIONES BÁSICAS Y TIPO DE ACCESOS</a:t>
            </a:r>
            <a:endParaRPr lang="es-NI" dirty="0"/>
          </a:p>
        </p:txBody>
      </p:sp>
      <p:sp>
        <p:nvSpPr>
          <p:cNvPr id="3" name="Marcador de contenido 2"/>
          <p:cNvSpPr>
            <a:spLocks noGrp="1"/>
          </p:cNvSpPr>
          <p:nvPr>
            <p:ph idx="1"/>
          </p:nvPr>
        </p:nvSpPr>
        <p:spPr/>
        <p:txBody>
          <a:bodyPr>
            <a:normAutofit fontScale="92500" lnSpcReduction="10000"/>
          </a:bodyPr>
          <a:lstStyle/>
          <a:p>
            <a:pPr lvl="1"/>
            <a:r>
              <a:rPr lang="en-US" dirty="0" err="1"/>
              <a:t>FileStream</a:t>
            </a:r>
            <a:r>
              <a:rPr lang="en-US" dirty="0"/>
              <a:t> (string </a:t>
            </a:r>
            <a:r>
              <a:rPr lang="en-US" dirty="0" err="1"/>
              <a:t>nombre</a:t>
            </a:r>
            <a:r>
              <a:rPr lang="en-US" dirty="0"/>
              <a:t> , </a:t>
            </a:r>
            <a:r>
              <a:rPr lang="en-US" dirty="0" err="1"/>
              <a:t>FileMode</a:t>
            </a:r>
            <a:r>
              <a:rPr lang="en-US" dirty="0"/>
              <a:t> </a:t>
            </a:r>
            <a:r>
              <a:rPr lang="en-US" dirty="0" err="1"/>
              <a:t>modo</a:t>
            </a:r>
            <a:r>
              <a:rPr lang="en-US" dirty="0"/>
              <a:t> , </a:t>
            </a:r>
            <a:r>
              <a:rPr lang="en-US" dirty="0" err="1"/>
              <a:t>FileAccess</a:t>
            </a:r>
            <a:r>
              <a:rPr lang="en-US" dirty="0"/>
              <a:t> </a:t>
            </a:r>
            <a:r>
              <a:rPr lang="en-US" dirty="0" err="1"/>
              <a:t>acceso</a:t>
            </a:r>
            <a:r>
              <a:rPr lang="en-US" dirty="0"/>
              <a:t> )</a:t>
            </a:r>
          </a:p>
          <a:p>
            <a:pPr lvl="2"/>
            <a:r>
              <a:rPr lang="es-ES" b="1" dirty="0"/>
              <a:t>Modo</a:t>
            </a:r>
            <a:r>
              <a:rPr lang="es-ES" dirty="0"/>
              <a:t> es un valor del tipo enumerado </a:t>
            </a:r>
            <a:r>
              <a:rPr lang="es-ES" dirty="0" err="1"/>
              <a:t>FileMode</a:t>
            </a:r>
            <a:r>
              <a:rPr lang="es-ES" dirty="0"/>
              <a:t>; puede tomar uno de los siguientes valores:</a:t>
            </a:r>
          </a:p>
          <a:p>
            <a:pPr lvl="3"/>
            <a:r>
              <a:rPr lang="es-ES" b="1" dirty="0" err="1" smtClean="0"/>
              <a:t>CreateNew</a:t>
            </a:r>
            <a:r>
              <a:rPr lang="es-ES" b="1" dirty="0" smtClean="0"/>
              <a:t>: </a:t>
            </a:r>
            <a:r>
              <a:rPr lang="es-ES" dirty="0" smtClean="0"/>
              <a:t>Crea </a:t>
            </a:r>
            <a:r>
              <a:rPr lang="es-ES" dirty="0"/>
              <a:t>un nuevo archivo. Si el archivo existe, lanzará una excepción del tipo </a:t>
            </a:r>
            <a:r>
              <a:rPr lang="es-ES" dirty="0" err="1"/>
              <a:t>IOException</a:t>
            </a:r>
            <a:r>
              <a:rPr lang="es-ES" dirty="0"/>
              <a:t>.</a:t>
            </a:r>
          </a:p>
          <a:p>
            <a:pPr lvl="3"/>
            <a:r>
              <a:rPr lang="es-ES" b="1" dirty="0" err="1" smtClean="0"/>
              <a:t>Create</a:t>
            </a:r>
            <a:r>
              <a:rPr lang="es-ES" b="1" dirty="0" smtClean="0"/>
              <a:t>: </a:t>
            </a:r>
            <a:r>
              <a:rPr lang="es-ES" dirty="0" smtClean="0"/>
              <a:t>Crea </a:t>
            </a:r>
            <a:r>
              <a:rPr lang="es-ES" dirty="0"/>
              <a:t>un nuevo archivo. Si el archivo existe, será </a:t>
            </a:r>
            <a:r>
              <a:rPr lang="es-ES" dirty="0" err="1"/>
              <a:t>sobreescrito</a:t>
            </a:r>
            <a:r>
              <a:rPr lang="es-ES" dirty="0"/>
              <a:t>.</a:t>
            </a:r>
          </a:p>
          <a:p>
            <a:pPr lvl="3"/>
            <a:r>
              <a:rPr lang="es-ES" b="1" dirty="0" smtClean="0"/>
              <a:t>Open: </a:t>
            </a:r>
            <a:r>
              <a:rPr lang="es-ES" dirty="0" smtClean="0"/>
              <a:t>Abre </a:t>
            </a:r>
            <a:r>
              <a:rPr lang="es-ES" dirty="0"/>
              <a:t>un archivo existente.</a:t>
            </a:r>
          </a:p>
          <a:p>
            <a:pPr lvl="3"/>
            <a:r>
              <a:rPr lang="es-ES" b="1" dirty="0" err="1" smtClean="0"/>
              <a:t>OpenOrCreate</a:t>
            </a:r>
            <a:r>
              <a:rPr lang="es-ES" b="1" dirty="0" smtClean="0"/>
              <a:t>: </a:t>
            </a:r>
            <a:r>
              <a:rPr lang="es-ES" dirty="0" smtClean="0"/>
              <a:t>Abre </a:t>
            </a:r>
            <a:r>
              <a:rPr lang="es-ES" dirty="0"/>
              <a:t>un archivo, si </a:t>
            </a:r>
            <a:r>
              <a:rPr lang="es-ES" dirty="0" err="1"/>
              <a:t>existe;en</a:t>
            </a:r>
            <a:r>
              <a:rPr lang="es-ES" dirty="0"/>
              <a:t> caso contrario, se crea un nuevo archivo.</a:t>
            </a:r>
          </a:p>
          <a:p>
            <a:pPr lvl="3"/>
            <a:r>
              <a:rPr lang="es-ES" b="1" dirty="0" err="1" smtClean="0"/>
              <a:t>Truncate</a:t>
            </a:r>
            <a:r>
              <a:rPr lang="es-ES" b="1" dirty="0" smtClean="0"/>
              <a:t>: </a:t>
            </a:r>
            <a:r>
              <a:rPr lang="es-ES" dirty="0" smtClean="0"/>
              <a:t>Abre </a:t>
            </a:r>
            <a:r>
              <a:rPr lang="es-ES" dirty="0"/>
              <a:t>un archivo existente y lo trunca a cero bytes de longitud.</a:t>
            </a:r>
          </a:p>
          <a:p>
            <a:pPr lvl="3"/>
            <a:r>
              <a:rPr lang="es-ES" b="1" dirty="0" err="1" smtClean="0"/>
              <a:t>Append</a:t>
            </a:r>
            <a:r>
              <a:rPr lang="es-ES" b="1" dirty="0" smtClean="0"/>
              <a:t>: </a:t>
            </a:r>
            <a:r>
              <a:rPr lang="es-ES" dirty="0" smtClean="0"/>
              <a:t>Abre </a:t>
            </a:r>
            <a:r>
              <a:rPr lang="es-ES" dirty="0"/>
              <a:t>un archivo para agregarle datos al </a:t>
            </a:r>
            <a:r>
              <a:rPr lang="es-ES" dirty="0" err="1"/>
              <a:t>final.Si</a:t>
            </a:r>
            <a:r>
              <a:rPr lang="es-ES" dirty="0"/>
              <a:t> el archivo no existe, lo crea.</a:t>
            </a:r>
          </a:p>
          <a:p>
            <a:pPr lvl="2"/>
            <a:r>
              <a:rPr lang="es-ES" b="1" dirty="0" smtClean="0"/>
              <a:t>Acceso</a:t>
            </a:r>
            <a:r>
              <a:rPr lang="es-ES" dirty="0" smtClean="0"/>
              <a:t> es </a:t>
            </a:r>
            <a:r>
              <a:rPr lang="es-ES" dirty="0"/>
              <a:t>un valor del tipo enumerado </a:t>
            </a:r>
            <a:r>
              <a:rPr lang="es-ES" dirty="0" err="1"/>
              <a:t>FileAccess</a:t>
            </a:r>
            <a:r>
              <a:rPr lang="es-ES" dirty="0"/>
              <a:t> ; puede tomar uno de los siguientes valores:</a:t>
            </a:r>
          </a:p>
          <a:p>
            <a:pPr lvl="3"/>
            <a:r>
              <a:rPr lang="es-ES" b="1" dirty="0" err="1" smtClean="0"/>
              <a:t>Read</a:t>
            </a:r>
            <a:r>
              <a:rPr lang="es-ES" b="1" dirty="0" smtClean="0"/>
              <a:t>: </a:t>
            </a:r>
            <a:r>
              <a:rPr lang="es-ES" dirty="0" smtClean="0"/>
              <a:t>Permite </a:t>
            </a:r>
            <a:r>
              <a:rPr lang="es-ES" dirty="0"/>
              <a:t>leer un archivo.</a:t>
            </a:r>
          </a:p>
          <a:p>
            <a:pPr lvl="3"/>
            <a:r>
              <a:rPr lang="es-ES" b="1" dirty="0" err="1" smtClean="0"/>
              <a:t>ReadWrite</a:t>
            </a:r>
            <a:r>
              <a:rPr lang="es-ES" b="1" dirty="0" smtClean="0"/>
              <a:t>: </a:t>
            </a:r>
            <a:r>
              <a:rPr lang="es-ES" dirty="0" smtClean="0"/>
              <a:t>Permite </a:t>
            </a:r>
            <a:r>
              <a:rPr lang="es-ES" dirty="0"/>
              <a:t>leer o escribir en el archivo.</a:t>
            </a:r>
          </a:p>
          <a:p>
            <a:pPr lvl="3"/>
            <a:r>
              <a:rPr lang="es-ES" b="1" dirty="0" err="1" smtClean="0"/>
              <a:t>Write</a:t>
            </a:r>
            <a:r>
              <a:rPr lang="es-ES" b="1" dirty="0" smtClean="0"/>
              <a:t>: </a:t>
            </a:r>
            <a:r>
              <a:rPr lang="es-ES" dirty="0" smtClean="0"/>
              <a:t>Permite </a:t>
            </a:r>
            <a:r>
              <a:rPr lang="es-ES" dirty="0"/>
              <a:t>escribir en el archivo.</a:t>
            </a:r>
            <a:endParaRPr lang="es-NI" dirty="0"/>
          </a:p>
        </p:txBody>
      </p:sp>
    </p:spTree>
    <p:extLst>
      <p:ext uri="{BB962C8B-B14F-4D97-AF65-F5344CB8AC3E}">
        <p14:creationId xmlns:p14="http://schemas.microsoft.com/office/powerpoint/2010/main" val="3718161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CB68A793201CB4E894AF59827BB973F" ma:contentTypeVersion="0" ma:contentTypeDescription="Crear nuevo documento." ma:contentTypeScope="" ma:versionID="3768861c3c5bd360ae89efaf2bbc2111">
  <xsd:schema xmlns:xsd="http://www.w3.org/2001/XMLSchema" xmlns:xs="http://www.w3.org/2001/XMLSchema" xmlns:p="http://schemas.microsoft.com/office/2006/metadata/properties" targetNamespace="http://schemas.microsoft.com/office/2006/metadata/properties" ma:root="true" ma:fieldsID="5b2b1fa7a59e354d7f595b773242440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9E85FD-7D42-45C0-A8E8-1AD31A6E946A}"/>
</file>

<file path=customXml/itemProps2.xml><?xml version="1.0" encoding="utf-8"?>
<ds:datastoreItem xmlns:ds="http://schemas.openxmlformats.org/officeDocument/2006/customXml" ds:itemID="{23154B66-9268-464D-957F-AA05AEBB59E6}"/>
</file>

<file path=customXml/itemProps3.xml><?xml version="1.0" encoding="utf-8"?>
<ds:datastoreItem xmlns:ds="http://schemas.openxmlformats.org/officeDocument/2006/customXml" ds:itemID="{079F8675-DD5B-4844-8466-BEE67E6B9642}"/>
</file>

<file path=docProps/app.xml><?xml version="1.0" encoding="utf-8"?>
<Properties xmlns="http://schemas.openxmlformats.org/officeDocument/2006/extended-properties" xmlns:vt="http://schemas.openxmlformats.org/officeDocument/2006/docPropsVTypes">
  <Template/>
  <TotalTime>1642</TotalTime>
  <Words>2350</Words>
  <Application>Microsoft Office PowerPoint</Application>
  <PresentationFormat>Panorámica</PresentationFormat>
  <Paragraphs>167</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Office Theme</vt:lpstr>
      <vt:lpstr>Jerarquía de datos</vt:lpstr>
      <vt:lpstr>Archivos y flujos</vt:lpstr>
      <vt:lpstr>Presentación de PowerPoint</vt:lpstr>
      <vt:lpstr>DEFINICIÓN</vt:lpstr>
      <vt:lpstr>Dispositivos E/S</vt:lpstr>
      <vt:lpstr>CLASIFICACIÓN</vt:lpstr>
      <vt:lpstr>OPERACIONES BÁSICAS Y TIPO DE ACCESOS</vt:lpstr>
      <vt:lpstr>OPERACIONES BÁSICAS Y TIPO DE ACCESOS</vt:lpstr>
      <vt:lpstr>OPERACIONES BÁSICAS Y TIPO DE ACCESOS</vt:lpstr>
      <vt:lpstr>OPERACIONES BÁSICAS Y TIPO DE ACCESOS</vt:lpstr>
      <vt:lpstr>OPERACIONES BÁSICAS Y TIPO DE ACCESOS</vt:lpstr>
      <vt:lpstr>OPERACIONES BÁSICAS Y TIPO DE ACCESOS</vt:lpstr>
      <vt:lpstr>OPERACIONES BÁSICAS Y TIPO DE ACCESOS</vt:lpstr>
      <vt:lpstr>OPERACIONES BÁSICAS Y TIPO DE ACCESOS</vt:lpstr>
      <vt:lpstr>OPERACIONES BÁSICAS Y TIPO DE ACCESOS</vt:lpstr>
      <vt:lpstr>OPERACIONES BÁSICAS Y TIPO DE ACCESOS</vt:lpstr>
      <vt:lpstr>OPERACIONES BÁSICAS Y TIPO DE ACCESOS</vt:lpstr>
      <vt:lpstr>Las clases File y Directory</vt:lpstr>
      <vt:lpstr>Las clases File y Directory</vt:lpstr>
      <vt:lpstr>Serialización</vt:lpstr>
      <vt:lpstr>Serialización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Colecciones genéricas</dc:title>
  <dc:creator>Eugenio</dc:creator>
  <cp:lastModifiedBy>Eugenio</cp:lastModifiedBy>
  <cp:revision>46</cp:revision>
  <dcterms:created xsi:type="dcterms:W3CDTF">2021-10-01T20:16:46Z</dcterms:created>
  <dcterms:modified xsi:type="dcterms:W3CDTF">2022-01-21T01:01:33Z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0x0101003CB68A793201CB4E894AF59827BB973F</vt:lpwstr>
  </property>
</Properties>
</file>