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Encode Sans Black"/>
      <p:bold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EncodeSansBlack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cf609fe0_6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fcf609fe0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fcf609fe0_6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cf609fe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cf609fe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cf609fe0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cf609fe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5a13b7e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5a13b7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5a850a7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5a850a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05a13b7e7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05a13b7e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a850a7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a850a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5a850a7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5a850a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5a850a7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5a850a7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cf609f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cf609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cf609fe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cf609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cf609fe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cf609f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5a850a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5a850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cf609fe0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cf609fe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57" name="Google Shape;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00150"/>
            <a:ext cx="8229600" cy="3792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17225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17225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17225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457200" y="17225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 rot="5400000">
            <a:off x="2675560" y="-1018211"/>
            <a:ext cx="379287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>
            <p:ph idx="2" type="chart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/>
          <p:nvPr>
            <p:ph idx="2" type="chart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48" name="Google Shape;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17225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792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05978"/>
            <a:ext cx="723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650" y="205978"/>
            <a:ext cx="657225" cy="7254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228600" y="975416"/>
            <a:ext cx="8705850" cy="80962"/>
          </a:xfrm>
          <a:prstGeom prst="rect">
            <a:avLst/>
          </a:prstGeom>
          <a:gradFill>
            <a:gsLst>
              <a:gs pos="0">
                <a:srgbClr val="599BD1"/>
              </a:gs>
              <a:gs pos="50000">
                <a:srgbClr val="E58B43"/>
              </a:gs>
              <a:gs pos="60000">
                <a:srgbClr val="FFC824"/>
              </a:gs>
              <a:gs pos="100000">
                <a:srgbClr val="9BBB5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hyperlink" Target="https://github.com/ShrilakshmiB/BattDe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594350" y="2151241"/>
            <a:ext cx="7792200" cy="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Predicting lithium-ion battery degradation using machine learning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53600" y="3790223"/>
            <a:ext cx="9055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400"/>
              <a:t>       </a:t>
            </a:r>
            <a:r>
              <a:rPr b="1" lang="en-US" sz="2400"/>
              <a:t>Chintan Pathak</a:t>
            </a:r>
            <a:r>
              <a:rPr lang="en-US" sz="2400"/>
              <a:t>(chintanp)          </a:t>
            </a:r>
            <a:r>
              <a:rPr b="1" lang="en-US" sz="2400"/>
              <a:t>Shrilakshmi Bonageri</a:t>
            </a:r>
            <a:r>
              <a:rPr lang="en-US" sz="2400"/>
              <a:t>(ShrilakshmiB)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400"/>
              <a:t>        </a:t>
            </a:r>
            <a:r>
              <a:rPr b="1" lang="en-US" sz="2400"/>
              <a:t>Guoyao Chen</a:t>
            </a:r>
            <a:r>
              <a:rPr lang="en-US" sz="2400"/>
              <a:t>(lisboacgypt)        </a:t>
            </a:r>
            <a:r>
              <a:rPr b="1" lang="en-US" sz="2400"/>
              <a:t>Ge Gu</a:t>
            </a:r>
            <a:r>
              <a:rPr lang="en-US" sz="2400"/>
              <a:t>(guge1996)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400"/>
              <a:t>Chemical Engineering &amp; eScience Institute</a:t>
            </a:r>
            <a:endParaRPr sz="2400"/>
          </a:p>
        </p:txBody>
      </p:sp>
      <p:sp>
        <p:nvSpPr>
          <p:cNvPr id="109" name="Google Shape;109;p25"/>
          <p:cNvSpPr/>
          <p:nvPr/>
        </p:nvSpPr>
        <p:spPr>
          <a:xfrm>
            <a:off x="0" y="144675"/>
            <a:ext cx="9144000" cy="1073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5759670" y="945974"/>
            <a:ext cx="283779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Advancing data-intensive discovery in all fields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594360" y="953584"/>
            <a:ext cx="263668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and solutions for a changing world</a:t>
            </a:r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178" y="254522"/>
            <a:ext cx="723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139" y="266698"/>
            <a:ext cx="657225" cy="72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2232" y="153436"/>
            <a:ext cx="1064246" cy="1064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/>
        </p:nvSpPr>
        <p:spPr>
          <a:xfrm>
            <a:off x="3390984" y="1217682"/>
            <a:ext cx="221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boundless</a:t>
            </a:r>
            <a:endParaRPr/>
          </a:p>
        </p:txBody>
      </p:sp>
      <p:sp>
        <p:nvSpPr>
          <p:cNvPr id="116" name="Google Shape;116;p25"/>
          <p:cNvSpPr/>
          <p:nvPr/>
        </p:nvSpPr>
        <p:spPr>
          <a:xfrm>
            <a:off x="228600" y="3646983"/>
            <a:ext cx="8705850" cy="80962"/>
          </a:xfrm>
          <a:prstGeom prst="rect">
            <a:avLst/>
          </a:prstGeom>
          <a:gradFill>
            <a:gsLst>
              <a:gs pos="0">
                <a:srgbClr val="599BD1"/>
              </a:gs>
              <a:gs pos="50000">
                <a:srgbClr val="E58B43"/>
              </a:gs>
              <a:gs pos="60000">
                <a:srgbClr val="FFC824"/>
              </a:gs>
              <a:gs pos="100000">
                <a:srgbClr val="9BBB5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/>
          <p:nvPr/>
        </p:nvSpPr>
        <p:spPr>
          <a:xfrm>
            <a:off x="228600" y="2232145"/>
            <a:ext cx="8705850" cy="80962"/>
          </a:xfrm>
          <a:prstGeom prst="rect">
            <a:avLst/>
          </a:prstGeom>
          <a:gradFill>
            <a:gsLst>
              <a:gs pos="0">
                <a:srgbClr val="599BD1"/>
              </a:gs>
              <a:gs pos="50000">
                <a:srgbClr val="E58B43"/>
              </a:gs>
              <a:gs pos="60000">
                <a:srgbClr val="FFC824"/>
              </a:gs>
              <a:gs pos="100000">
                <a:srgbClr val="9BBB5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385350" y="2717600"/>
            <a:ext cx="854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UW DIRECT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BattDeg Team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https://github.com/ShrilakshmiB/BattDeg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>
            <p:ph idx="2" type="chart"/>
          </p:nvPr>
        </p:nvSpPr>
        <p:spPr>
          <a:xfrm>
            <a:off x="447923" y="172497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4B2E83"/>
                </a:solidFill>
              </a:rPr>
              <a:t>What can SKlearn do</a:t>
            </a:r>
            <a:endParaRPr b="0"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1150"/>
            <a:ext cx="91440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>
            <p:ph idx="2" type="chart"/>
          </p:nvPr>
        </p:nvSpPr>
        <p:spPr>
          <a:xfrm>
            <a:off x="447923" y="172497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0"/>
            <a:ext cx="82486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513" y="4762463"/>
            <a:ext cx="67341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/>
          <p:nvPr>
            <p:ph idx="2" type="chart"/>
          </p:nvPr>
        </p:nvSpPr>
        <p:spPr>
          <a:xfrm>
            <a:off x="447925" y="1541375"/>
            <a:ext cx="8184600" cy="31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 be used for both machine learning and deep learning.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Good for large datasets and it can run on external hardware.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Contains several ready to use ML packages.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Provides more control, functionality and flexibility.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Special debugger.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Steep learning curve.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TensorFlow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>
            <p:ph idx="2" type="chart"/>
          </p:nvPr>
        </p:nvSpPr>
        <p:spPr>
          <a:xfrm>
            <a:off x="479698" y="1551602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Keras is a high level API built on TensorFlow.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 be used for both machine learning and deep learning.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Easy and fast neural network prototyping.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The ‘Model’ and ‘Sequential’ APIs are very powerful and can be used to easily build a neural network.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Steep learning curve when compared to Scikit-learn.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Less flexibility, functionality and control on the model when compared to TensorFlow.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485850" y="3408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Keras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>
            <p:ph idx="2" type="chart"/>
          </p:nvPr>
        </p:nvSpPr>
        <p:spPr>
          <a:xfrm>
            <a:off x="447923" y="172497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 be used for both machine learning and deep learning.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Easy to learn and use.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 run on external flow.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Dynamic graphs.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Quite new, so it has a smaller community and fewer resources available online.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/>
          <p:nvPr>
            <p:ph idx="2" type="chart"/>
          </p:nvPr>
        </p:nvSpPr>
        <p:spPr>
          <a:xfrm>
            <a:off x="447923" y="172497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 be used for both machine learning and deep learning.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High speed computation.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 run on external hardware.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Advanced level of knowledge on machine learning is required.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Steep learning curve.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Low level API.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9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Theano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number of git commits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50" y="1363625"/>
            <a:ext cx="6718400" cy="31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the number of contributors</a:t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713" y="1516025"/>
            <a:ext cx="5679625" cy="2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522720" y="484909"/>
            <a:ext cx="6972300" cy="858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Encode Sans Black"/>
              <a:buNone/>
            </a:pPr>
            <a:r>
              <a:rPr lang="en-US" sz="6600"/>
              <a:t>BattDeg</a:t>
            </a:r>
            <a:endParaRPr sz="6600"/>
          </a:p>
        </p:txBody>
      </p:sp>
      <p:sp>
        <p:nvSpPr>
          <p:cNvPr id="124" name="Google Shape;124;p26"/>
          <p:cNvSpPr txBox="1"/>
          <p:nvPr/>
        </p:nvSpPr>
        <p:spPr>
          <a:xfrm>
            <a:off x="522720" y="1226127"/>
            <a:ext cx="781078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lithium-ion battery degradation using machine learning</a:t>
            </a:r>
            <a:endParaRPr/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866" y="2874817"/>
            <a:ext cx="1012841" cy="1894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/>
          <p:nvPr/>
        </p:nvSpPr>
        <p:spPr>
          <a:xfrm>
            <a:off x="5124589" y="3503466"/>
            <a:ext cx="464127" cy="637309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2598" y="2874817"/>
            <a:ext cx="1014969" cy="189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650" y="0"/>
            <a:ext cx="2196350" cy="1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447923" y="1572093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Perform a literature survey of data-science based methods of battery degradation prediction.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Collect all the battery cycling data.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Choose the features and machine learning technique to predict battery degradation for a particular type of battery.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Perform machine learning on the data using the chosen method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Deploy the solution as a web-service and create a web-UI. </a:t>
            </a:r>
            <a:endParaRPr sz="2000"/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Objectives</a:t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Methodology</a:t>
            </a:r>
            <a:endParaRPr/>
          </a:p>
        </p:txBody>
      </p:sp>
      <p:grpSp>
        <p:nvGrpSpPr>
          <p:cNvPr id="141" name="Google Shape;141;p28"/>
          <p:cNvGrpSpPr/>
          <p:nvPr/>
        </p:nvGrpSpPr>
        <p:grpSpPr>
          <a:xfrm>
            <a:off x="3450982" y="1122216"/>
            <a:ext cx="5533688" cy="3865418"/>
            <a:chOff x="0" y="0"/>
            <a:chExt cx="5533688" cy="3865418"/>
          </a:xfrm>
        </p:grpSpPr>
        <p:sp>
          <p:nvSpPr>
            <p:cNvPr id="142" name="Google Shape;142;p28"/>
            <p:cNvSpPr/>
            <p:nvPr/>
          </p:nvSpPr>
          <p:spPr>
            <a:xfrm>
              <a:off x="0" y="0"/>
              <a:ext cx="4703635" cy="1159625"/>
            </a:xfrm>
            <a:prstGeom prst="roundRect">
              <a:avLst>
                <a:gd fmla="val 10000" name="adj"/>
              </a:avLst>
            </a:prstGeom>
            <a:solidFill>
              <a:srgbClr val="E8D3A1"/>
            </a:solidFill>
            <a:ln cap="flat" cmpd="sng" w="25400">
              <a:solidFill>
                <a:srgbClr val="4229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33964" y="33964"/>
              <a:ext cx="3452309" cy="10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Calibri"/>
                  <a:ea typeface="Calibri"/>
                  <a:cs typeface="Calibri"/>
                  <a:sym typeface="Calibri"/>
                </a:rPr>
                <a:t>Collect battery cycling data for multiple chemistries, charge/discharge rates, DoDs, etc. to use a training data. 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415026" y="1352896"/>
              <a:ext cx="4703635" cy="1159625"/>
            </a:xfrm>
            <a:prstGeom prst="roundRect">
              <a:avLst>
                <a:gd fmla="val 10000" name="adj"/>
              </a:avLst>
            </a:prstGeom>
            <a:solidFill>
              <a:srgbClr val="E8D3A1"/>
            </a:solidFill>
            <a:ln cap="flat" cmpd="sng" w="25400">
              <a:solidFill>
                <a:srgbClr val="4229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448990" y="1386860"/>
              <a:ext cx="3466924" cy="10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Calibri"/>
                  <a:ea typeface="Calibri"/>
                  <a:cs typeface="Calibri"/>
                  <a:sym typeface="Calibri"/>
                </a:rPr>
                <a:t>Train and test a machine learning model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830053" y="2705793"/>
              <a:ext cx="4703635" cy="1159625"/>
            </a:xfrm>
            <a:prstGeom prst="roundRect">
              <a:avLst>
                <a:gd fmla="val 10000" name="adj"/>
              </a:avLst>
            </a:prstGeom>
            <a:solidFill>
              <a:srgbClr val="E8D3A1"/>
            </a:solidFill>
            <a:ln cap="flat" cmpd="sng" w="25400">
              <a:solidFill>
                <a:srgbClr val="4229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 txBox="1"/>
            <p:nvPr/>
          </p:nvSpPr>
          <p:spPr>
            <a:xfrm>
              <a:off x="864017" y="2739757"/>
              <a:ext cx="3466924" cy="10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Calibri"/>
                  <a:ea typeface="Calibri"/>
                  <a:cs typeface="Calibri"/>
                  <a:sym typeface="Calibri"/>
                </a:rPr>
                <a:t>Predict degradation for a different cell, given a few cycles of charge/discharge data. The charge/discharge rates can be different from the test data. 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3949878" y="879382"/>
              <a:ext cx="753756" cy="75375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EFDF">
                <a:alpha val="89803"/>
              </a:srgbClr>
            </a:solidFill>
            <a:ln cap="flat" cmpd="sng" w="25400">
              <a:solidFill>
                <a:srgbClr val="4A2B8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 txBox="1"/>
            <p:nvPr/>
          </p:nvSpPr>
          <p:spPr>
            <a:xfrm>
              <a:off x="4119473" y="879382"/>
              <a:ext cx="414566" cy="56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43175" spcFirstLastPara="1" rIns="43175" wrap="square" tIns="4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4364905" y="2224548"/>
              <a:ext cx="753756" cy="75375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EFDF">
                <a:alpha val="89803"/>
              </a:srgbClr>
            </a:solidFill>
            <a:ln cap="flat" cmpd="sng" w="25400">
              <a:solidFill>
                <a:srgbClr val="4A2B8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 txBox="1"/>
            <p:nvPr/>
          </p:nvSpPr>
          <p:spPr>
            <a:xfrm>
              <a:off x="4534500" y="2224548"/>
              <a:ext cx="414566" cy="56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43175" spcFirstLastPara="1" rIns="43175" wrap="square" tIns="4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>
            <p:ph idx="2" type="chart"/>
          </p:nvPr>
        </p:nvSpPr>
        <p:spPr>
          <a:xfrm>
            <a:off x="447925" y="1724975"/>
            <a:ext cx="8184600" cy="31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000">
                <a:solidFill>
                  <a:srgbClr val="4B2E8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&gt;</a:t>
            </a:r>
            <a:r>
              <a:rPr i="0" lang="en-US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What data do we have right now?</a:t>
            </a:r>
            <a:endParaRPr i="0">
              <a:solidFill>
                <a:srgbClr val="4B2E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000">
                <a:solidFill>
                  <a:srgbClr val="4B2E8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&gt;</a:t>
            </a:r>
            <a:r>
              <a:rPr i="0" lang="en-US" sz="1600">
                <a:solidFill>
                  <a:srgbClr val="8C6BCB"/>
                </a:solidFill>
                <a:latin typeface="Arial"/>
                <a:ea typeface="Arial"/>
                <a:cs typeface="Arial"/>
                <a:sym typeface="Arial"/>
              </a:rPr>
              <a:t>The source of the data:</a:t>
            </a:r>
            <a:endParaRPr i="0" sz="1600">
              <a:solidFill>
                <a:srgbClr val="8C6BC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1.Prognostics Center of NASA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	          (https://ti.arc.nasa.gov/tech/dash/groups/pcoe/prognostic-data-repository)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  	 2.CALCE Battery Research Group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	         (https://web.calce.umd.edu/batteries/data.htm)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000">
                <a:solidFill>
                  <a:srgbClr val="4B2E8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&gt;</a:t>
            </a:r>
            <a:r>
              <a:rPr i="0" lang="en-US" sz="1600">
                <a:solidFill>
                  <a:srgbClr val="8C6BCB"/>
                </a:solidFill>
                <a:latin typeface="Arial"/>
                <a:ea typeface="Arial"/>
                <a:cs typeface="Arial"/>
                <a:sym typeface="Arial"/>
              </a:rPr>
              <a:t>Battery types:</a:t>
            </a:r>
            <a:endParaRPr i="0" sz="1600">
              <a:solidFill>
                <a:srgbClr val="8C6BC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000">
                <a:solidFill>
                  <a:srgbClr val="4B2E8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&gt;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CS2,CX2,PL Samples.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000">
                <a:solidFill>
                  <a:srgbClr val="4B2E8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&gt;</a:t>
            </a:r>
            <a:r>
              <a:rPr i="0" lang="en-US" sz="1600">
                <a:solidFill>
                  <a:srgbClr val="8C6BCB"/>
                </a:solidFill>
                <a:latin typeface="Arial"/>
                <a:ea typeface="Arial"/>
                <a:cs typeface="Arial"/>
                <a:sym typeface="Arial"/>
              </a:rPr>
              <a:t>The type of file the data storage:</a:t>
            </a:r>
            <a:endParaRPr i="0" sz="1600">
              <a:solidFill>
                <a:srgbClr val="8C6BC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000">
                <a:solidFill>
                  <a:srgbClr val="4B2E8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&gt;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Txt,xlsx,mat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4540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>
            <p:ph idx="2" type="chart"/>
          </p:nvPr>
        </p:nvSpPr>
        <p:spPr>
          <a:xfrm>
            <a:off x="454223" y="150892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>
                <a:solidFill>
                  <a:srgbClr val="382362"/>
                </a:solidFill>
                <a:latin typeface="Arial"/>
                <a:ea typeface="Arial"/>
                <a:cs typeface="Arial"/>
                <a:sym typeface="Arial"/>
              </a:rPr>
              <a:t>Briefly introduction of the data</a:t>
            </a:r>
            <a:endParaRPr i="0">
              <a:solidFill>
                <a:srgbClr val="3823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0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   	Charging was carried out in a constant current (CC) mode at 1.5A until the battery voltage     reached 4.2V and then continued in a constant voltage (CV) mode until the charge current dropped to 20mA.</a:t>
            </a:r>
            <a:endParaRPr i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       Discharge was carried out at a constant current (CC) level of 2A until the battery voltage fell to 2.7V, 2.5V, 2.2V and 2.5V for batteries 5 6 7 and 18 respectively.</a:t>
            </a:r>
            <a:endParaRPr i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   	Impedance measurement was carried out through an electrochemical impedance spectroscopy (EIS) frequency sweep from 0.1Hz to 5kHz.</a:t>
            </a:r>
            <a:endParaRPr i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       The experiments were stopped when the batteries reached end-of-life (EOL) criteria, which was a 30% fade in rated capacity (from 2Ahr to 1.4Ahr). </a:t>
            </a:r>
            <a:endParaRPr i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540100" y="1690300"/>
            <a:ext cx="82428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82362"/>
                </a:solidFill>
              </a:rPr>
              <a:t>Adjusting and cleaning</a:t>
            </a:r>
            <a:endParaRPr b="1" sz="2400">
              <a:solidFill>
                <a:srgbClr val="38236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b="1" lang="en-US" sz="2000">
                <a:solidFill>
                  <a:srgbClr val="351C75"/>
                </a:solidFill>
              </a:rPr>
              <a:t>Most of the data were storage in matlab profile,need to transfer it.</a:t>
            </a:r>
            <a:endParaRPr b="1" sz="2000">
              <a:solidFill>
                <a:srgbClr val="351C7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b="1" lang="en-US" sz="2000">
                <a:solidFill>
                  <a:srgbClr val="351C75"/>
                </a:solidFill>
              </a:rPr>
              <a:t>Plotting the data to eliminating some abnormal.</a:t>
            </a:r>
            <a:endParaRPr b="1" sz="2000">
              <a:solidFill>
                <a:srgbClr val="351C75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b="1" lang="en-US" sz="2000">
                <a:solidFill>
                  <a:srgbClr val="351C75"/>
                </a:solidFill>
              </a:rPr>
              <a:t>80% of data using on training mode+20% using on testing.</a:t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>
            <p:ph idx="2" type="chart"/>
          </p:nvPr>
        </p:nvSpPr>
        <p:spPr>
          <a:xfrm>
            <a:off x="447923" y="172497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The following packages were reviewed for the purpose of machine learning and deep learning :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Scikit-learn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Theanos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Pytorch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Review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>
            <p:ph idx="2" type="chart"/>
          </p:nvPr>
        </p:nvSpPr>
        <p:spPr>
          <a:xfrm>
            <a:off x="447923" y="1724977"/>
            <a:ext cx="8184600" cy="29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Easy to learn and use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High level of abstraction.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Good for data mining or simple projects like data prediction on small or labelled sets.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Cannot run on an external hardware.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i="0" lang="en-US" sz="2000">
                <a:latin typeface="Open Sans"/>
                <a:ea typeface="Open Sans"/>
                <a:cs typeface="Open Sans"/>
                <a:sym typeface="Open Sans"/>
              </a:rPr>
              <a:t>It can be used only for machine learning.</a:t>
            </a:r>
            <a:endParaRPr b="1" i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460375" y="369733"/>
            <a:ext cx="81723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30" y="0"/>
            <a:ext cx="903545" cy="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