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80" r:id="rId24"/>
    <p:sldId id="281" r:id="rId25"/>
    <p:sldId id="282" r:id="rId26"/>
    <p:sldId id="283"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Lst>
  <p:sldSz cx="10058400" cy="7772400"/>
  <p:notesSz cx="10058400" cy="7772400"/>
  <p:custDataLst>
    <p:tags r:id="rId68"/>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34" autoAdjust="0"/>
  </p:normalViewPr>
  <p:slideViewPr>
    <p:cSldViewPr>
      <p:cViewPr varScale="1">
        <p:scale>
          <a:sx n="61" d="100"/>
          <a:sy n="61" d="100"/>
        </p:scale>
        <p:origin x="148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AF301F9-1FA9-4B60-BD67-CF95D2D2BBC6}" type="datetimeFigureOut">
              <a:rPr lang="en-US" smtClean="0"/>
              <a:t>11/3/2020</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502CA2A5-9C64-4AF0-B02D-41A3205CD92E}" type="slidenum">
              <a:rPr lang="en-US" smtClean="0"/>
              <a:t>‹#›</a:t>
            </a:fld>
            <a:endParaRPr lang="en-US"/>
          </a:p>
        </p:txBody>
      </p:sp>
    </p:spTree>
    <p:extLst>
      <p:ext uri="{BB962C8B-B14F-4D97-AF65-F5344CB8AC3E}">
        <p14:creationId xmlns:p14="http://schemas.microsoft.com/office/powerpoint/2010/main" val="339614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a:t>
            </a:fld>
            <a:endParaRPr lang="en-US"/>
          </a:p>
        </p:txBody>
      </p:sp>
    </p:spTree>
    <p:extLst>
      <p:ext uri="{BB962C8B-B14F-4D97-AF65-F5344CB8AC3E}">
        <p14:creationId xmlns:p14="http://schemas.microsoft.com/office/powerpoint/2010/main" val="2818840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10</a:t>
            </a:fld>
            <a:endParaRPr lang="en-US"/>
          </a:p>
        </p:txBody>
      </p:sp>
    </p:spTree>
    <p:extLst>
      <p:ext uri="{BB962C8B-B14F-4D97-AF65-F5344CB8AC3E}">
        <p14:creationId xmlns:p14="http://schemas.microsoft.com/office/powerpoint/2010/main" val="103610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11</a:t>
            </a:fld>
            <a:endParaRPr lang="en-US"/>
          </a:p>
        </p:txBody>
      </p:sp>
    </p:spTree>
    <p:extLst>
      <p:ext uri="{BB962C8B-B14F-4D97-AF65-F5344CB8AC3E}">
        <p14:creationId xmlns:p14="http://schemas.microsoft.com/office/powerpoint/2010/main" val="409213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12</a:t>
            </a:fld>
            <a:endParaRPr lang="en-US"/>
          </a:p>
        </p:txBody>
      </p:sp>
    </p:spTree>
    <p:extLst>
      <p:ext uri="{BB962C8B-B14F-4D97-AF65-F5344CB8AC3E}">
        <p14:creationId xmlns:p14="http://schemas.microsoft.com/office/powerpoint/2010/main" val="254959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13</a:t>
            </a:fld>
            <a:endParaRPr lang="en-US"/>
          </a:p>
        </p:txBody>
      </p:sp>
    </p:spTree>
    <p:extLst>
      <p:ext uri="{BB962C8B-B14F-4D97-AF65-F5344CB8AC3E}">
        <p14:creationId xmlns:p14="http://schemas.microsoft.com/office/powerpoint/2010/main" val="2340257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14</a:t>
            </a:fld>
            <a:endParaRPr lang="en-US"/>
          </a:p>
        </p:txBody>
      </p:sp>
    </p:spTree>
    <p:extLst>
      <p:ext uri="{BB962C8B-B14F-4D97-AF65-F5344CB8AC3E}">
        <p14:creationId xmlns:p14="http://schemas.microsoft.com/office/powerpoint/2010/main" val="200056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15</a:t>
            </a:fld>
            <a:endParaRPr lang="en-US"/>
          </a:p>
        </p:txBody>
      </p:sp>
    </p:spTree>
    <p:extLst>
      <p:ext uri="{BB962C8B-B14F-4D97-AF65-F5344CB8AC3E}">
        <p14:creationId xmlns:p14="http://schemas.microsoft.com/office/powerpoint/2010/main" val="133764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16</a:t>
            </a:fld>
            <a:endParaRPr lang="en-US"/>
          </a:p>
        </p:txBody>
      </p:sp>
    </p:spTree>
    <p:extLst>
      <p:ext uri="{BB962C8B-B14F-4D97-AF65-F5344CB8AC3E}">
        <p14:creationId xmlns:p14="http://schemas.microsoft.com/office/powerpoint/2010/main" val="2526637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17</a:t>
            </a:fld>
            <a:endParaRPr lang="en-US"/>
          </a:p>
        </p:txBody>
      </p:sp>
    </p:spTree>
    <p:extLst>
      <p:ext uri="{BB962C8B-B14F-4D97-AF65-F5344CB8AC3E}">
        <p14:creationId xmlns:p14="http://schemas.microsoft.com/office/powerpoint/2010/main" val="1003052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18</a:t>
            </a:fld>
            <a:endParaRPr lang="en-US"/>
          </a:p>
        </p:txBody>
      </p:sp>
    </p:spTree>
    <p:extLst>
      <p:ext uri="{BB962C8B-B14F-4D97-AF65-F5344CB8AC3E}">
        <p14:creationId xmlns:p14="http://schemas.microsoft.com/office/powerpoint/2010/main" val="206127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19</a:t>
            </a:fld>
            <a:endParaRPr lang="en-US"/>
          </a:p>
        </p:txBody>
      </p:sp>
    </p:spTree>
    <p:extLst>
      <p:ext uri="{BB962C8B-B14F-4D97-AF65-F5344CB8AC3E}">
        <p14:creationId xmlns:p14="http://schemas.microsoft.com/office/powerpoint/2010/main" val="179821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a:t>
            </a:fld>
            <a:endParaRPr lang="en-US"/>
          </a:p>
        </p:txBody>
      </p:sp>
    </p:spTree>
    <p:extLst>
      <p:ext uri="{BB962C8B-B14F-4D97-AF65-F5344CB8AC3E}">
        <p14:creationId xmlns:p14="http://schemas.microsoft.com/office/powerpoint/2010/main" val="2969923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20</a:t>
            </a:fld>
            <a:endParaRPr lang="en-US"/>
          </a:p>
        </p:txBody>
      </p:sp>
    </p:spTree>
    <p:extLst>
      <p:ext uri="{BB962C8B-B14F-4D97-AF65-F5344CB8AC3E}">
        <p14:creationId xmlns:p14="http://schemas.microsoft.com/office/powerpoint/2010/main" val="76528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21</a:t>
            </a:fld>
            <a:endParaRPr lang="en-US"/>
          </a:p>
        </p:txBody>
      </p:sp>
    </p:spTree>
    <p:extLst>
      <p:ext uri="{BB962C8B-B14F-4D97-AF65-F5344CB8AC3E}">
        <p14:creationId xmlns:p14="http://schemas.microsoft.com/office/powerpoint/2010/main" val="1904623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22</a:t>
            </a:fld>
            <a:endParaRPr lang="en-US"/>
          </a:p>
        </p:txBody>
      </p:sp>
    </p:spTree>
    <p:extLst>
      <p:ext uri="{BB962C8B-B14F-4D97-AF65-F5344CB8AC3E}">
        <p14:creationId xmlns:p14="http://schemas.microsoft.com/office/powerpoint/2010/main" val="18705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23</a:t>
            </a:fld>
            <a:endParaRPr lang="en-US"/>
          </a:p>
        </p:txBody>
      </p:sp>
    </p:spTree>
    <p:extLst>
      <p:ext uri="{BB962C8B-B14F-4D97-AF65-F5344CB8AC3E}">
        <p14:creationId xmlns:p14="http://schemas.microsoft.com/office/powerpoint/2010/main" val="400331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24</a:t>
            </a:fld>
            <a:endParaRPr lang="en-US"/>
          </a:p>
        </p:txBody>
      </p:sp>
    </p:spTree>
    <p:extLst>
      <p:ext uri="{BB962C8B-B14F-4D97-AF65-F5344CB8AC3E}">
        <p14:creationId xmlns:p14="http://schemas.microsoft.com/office/powerpoint/2010/main" val="1090600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25</a:t>
            </a:fld>
            <a:endParaRPr lang="en-US"/>
          </a:p>
        </p:txBody>
      </p:sp>
    </p:spTree>
    <p:extLst>
      <p:ext uri="{BB962C8B-B14F-4D97-AF65-F5344CB8AC3E}">
        <p14:creationId xmlns:p14="http://schemas.microsoft.com/office/powerpoint/2010/main" val="2568993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26</a:t>
            </a:fld>
            <a:endParaRPr lang="en-US"/>
          </a:p>
        </p:txBody>
      </p:sp>
    </p:spTree>
    <p:extLst>
      <p:ext uri="{BB962C8B-B14F-4D97-AF65-F5344CB8AC3E}">
        <p14:creationId xmlns:p14="http://schemas.microsoft.com/office/powerpoint/2010/main" val="2939601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27</a:t>
            </a:fld>
            <a:endParaRPr lang="en-US"/>
          </a:p>
        </p:txBody>
      </p:sp>
    </p:spTree>
    <p:extLst>
      <p:ext uri="{BB962C8B-B14F-4D97-AF65-F5344CB8AC3E}">
        <p14:creationId xmlns:p14="http://schemas.microsoft.com/office/powerpoint/2010/main" val="3149387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28</a:t>
            </a:fld>
            <a:endParaRPr lang="en-US"/>
          </a:p>
        </p:txBody>
      </p:sp>
    </p:spTree>
    <p:extLst>
      <p:ext uri="{BB962C8B-B14F-4D97-AF65-F5344CB8AC3E}">
        <p14:creationId xmlns:p14="http://schemas.microsoft.com/office/powerpoint/2010/main" val="9594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29</a:t>
            </a:fld>
            <a:endParaRPr lang="en-US"/>
          </a:p>
        </p:txBody>
      </p:sp>
    </p:spTree>
    <p:extLst>
      <p:ext uri="{BB962C8B-B14F-4D97-AF65-F5344CB8AC3E}">
        <p14:creationId xmlns:p14="http://schemas.microsoft.com/office/powerpoint/2010/main" val="261386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a:t>
            </a:fld>
            <a:endParaRPr lang="en-US"/>
          </a:p>
        </p:txBody>
      </p:sp>
    </p:spTree>
    <p:extLst>
      <p:ext uri="{BB962C8B-B14F-4D97-AF65-F5344CB8AC3E}">
        <p14:creationId xmlns:p14="http://schemas.microsoft.com/office/powerpoint/2010/main" val="4216202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30</a:t>
            </a:fld>
            <a:endParaRPr lang="en-US"/>
          </a:p>
        </p:txBody>
      </p:sp>
    </p:spTree>
    <p:extLst>
      <p:ext uri="{BB962C8B-B14F-4D97-AF65-F5344CB8AC3E}">
        <p14:creationId xmlns:p14="http://schemas.microsoft.com/office/powerpoint/2010/main" val="1299489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31</a:t>
            </a:fld>
            <a:endParaRPr lang="en-US"/>
          </a:p>
        </p:txBody>
      </p:sp>
    </p:spTree>
    <p:extLst>
      <p:ext uri="{BB962C8B-B14F-4D97-AF65-F5344CB8AC3E}">
        <p14:creationId xmlns:p14="http://schemas.microsoft.com/office/powerpoint/2010/main" val="2047290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32</a:t>
            </a:fld>
            <a:endParaRPr lang="en-US"/>
          </a:p>
        </p:txBody>
      </p:sp>
    </p:spTree>
    <p:extLst>
      <p:ext uri="{BB962C8B-B14F-4D97-AF65-F5344CB8AC3E}">
        <p14:creationId xmlns:p14="http://schemas.microsoft.com/office/powerpoint/2010/main" val="3838972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33</a:t>
            </a:fld>
            <a:endParaRPr lang="en-US"/>
          </a:p>
        </p:txBody>
      </p:sp>
    </p:spTree>
    <p:extLst>
      <p:ext uri="{BB962C8B-B14F-4D97-AF65-F5344CB8AC3E}">
        <p14:creationId xmlns:p14="http://schemas.microsoft.com/office/powerpoint/2010/main" val="2787994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34</a:t>
            </a:fld>
            <a:endParaRPr lang="en-US"/>
          </a:p>
        </p:txBody>
      </p:sp>
    </p:spTree>
    <p:extLst>
      <p:ext uri="{BB962C8B-B14F-4D97-AF65-F5344CB8AC3E}">
        <p14:creationId xmlns:p14="http://schemas.microsoft.com/office/powerpoint/2010/main" val="668128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35</a:t>
            </a:fld>
            <a:endParaRPr lang="en-US"/>
          </a:p>
        </p:txBody>
      </p:sp>
    </p:spTree>
    <p:extLst>
      <p:ext uri="{BB962C8B-B14F-4D97-AF65-F5344CB8AC3E}">
        <p14:creationId xmlns:p14="http://schemas.microsoft.com/office/powerpoint/2010/main" val="3058600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36</a:t>
            </a:fld>
            <a:endParaRPr lang="en-US"/>
          </a:p>
        </p:txBody>
      </p:sp>
    </p:spTree>
    <p:extLst>
      <p:ext uri="{BB962C8B-B14F-4D97-AF65-F5344CB8AC3E}">
        <p14:creationId xmlns:p14="http://schemas.microsoft.com/office/powerpoint/2010/main" val="2197261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37</a:t>
            </a:fld>
            <a:endParaRPr lang="en-US"/>
          </a:p>
        </p:txBody>
      </p:sp>
    </p:spTree>
    <p:extLst>
      <p:ext uri="{BB962C8B-B14F-4D97-AF65-F5344CB8AC3E}">
        <p14:creationId xmlns:p14="http://schemas.microsoft.com/office/powerpoint/2010/main" val="1336832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38</a:t>
            </a:fld>
            <a:endParaRPr lang="en-US"/>
          </a:p>
        </p:txBody>
      </p:sp>
    </p:spTree>
    <p:extLst>
      <p:ext uri="{BB962C8B-B14F-4D97-AF65-F5344CB8AC3E}">
        <p14:creationId xmlns:p14="http://schemas.microsoft.com/office/powerpoint/2010/main" val="1893327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39</a:t>
            </a:fld>
            <a:endParaRPr lang="en-US"/>
          </a:p>
        </p:txBody>
      </p:sp>
    </p:spTree>
    <p:extLst>
      <p:ext uri="{BB962C8B-B14F-4D97-AF65-F5344CB8AC3E}">
        <p14:creationId xmlns:p14="http://schemas.microsoft.com/office/powerpoint/2010/main" val="37307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a:t>
            </a:fld>
            <a:endParaRPr lang="en-US"/>
          </a:p>
        </p:txBody>
      </p:sp>
    </p:spTree>
    <p:extLst>
      <p:ext uri="{BB962C8B-B14F-4D97-AF65-F5344CB8AC3E}">
        <p14:creationId xmlns:p14="http://schemas.microsoft.com/office/powerpoint/2010/main" val="2010759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40</a:t>
            </a:fld>
            <a:endParaRPr lang="en-US"/>
          </a:p>
        </p:txBody>
      </p:sp>
    </p:spTree>
    <p:extLst>
      <p:ext uri="{BB962C8B-B14F-4D97-AF65-F5344CB8AC3E}">
        <p14:creationId xmlns:p14="http://schemas.microsoft.com/office/powerpoint/2010/main" val="25856550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41</a:t>
            </a:fld>
            <a:endParaRPr lang="en-US"/>
          </a:p>
        </p:txBody>
      </p:sp>
    </p:spTree>
    <p:extLst>
      <p:ext uri="{BB962C8B-B14F-4D97-AF65-F5344CB8AC3E}">
        <p14:creationId xmlns:p14="http://schemas.microsoft.com/office/powerpoint/2010/main" val="1138567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42</a:t>
            </a:fld>
            <a:endParaRPr lang="en-US"/>
          </a:p>
        </p:txBody>
      </p:sp>
    </p:spTree>
    <p:extLst>
      <p:ext uri="{BB962C8B-B14F-4D97-AF65-F5344CB8AC3E}">
        <p14:creationId xmlns:p14="http://schemas.microsoft.com/office/powerpoint/2010/main" val="4230827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43</a:t>
            </a:fld>
            <a:endParaRPr lang="en-US"/>
          </a:p>
        </p:txBody>
      </p:sp>
    </p:spTree>
    <p:extLst>
      <p:ext uri="{BB962C8B-B14F-4D97-AF65-F5344CB8AC3E}">
        <p14:creationId xmlns:p14="http://schemas.microsoft.com/office/powerpoint/2010/main" val="1503180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44</a:t>
            </a:fld>
            <a:endParaRPr lang="en-US"/>
          </a:p>
        </p:txBody>
      </p:sp>
    </p:spTree>
    <p:extLst>
      <p:ext uri="{BB962C8B-B14F-4D97-AF65-F5344CB8AC3E}">
        <p14:creationId xmlns:p14="http://schemas.microsoft.com/office/powerpoint/2010/main" val="7335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45</a:t>
            </a:fld>
            <a:endParaRPr lang="en-US"/>
          </a:p>
        </p:txBody>
      </p:sp>
    </p:spTree>
    <p:extLst>
      <p:ext uri="{BB962C8B-B14F-4D97-AF65-F5344CB8AC3E}">
        <p14:creationId xmlns:p14="http://schemas.microsoft.com/office/powerpoint/2010/main" val="239694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46</a:t>
            </a:fld>
            <a:endParaRPr lang="en-US"/>
          </a:p>
        </p:txBody>
      </p:sp>
    </p:spTree>
    <p:extLst>
      <p:ext uri="{BB962C8B-B14F-4D97-AF65-F5344CB8AC3E}">
        <p14:creationId xmlns:p14="http://schemas.microsoft.com/office/powerpoint/2010/main" val="40804924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47</a:t>
            </a:fld>
            <a:endParaRPr lang="en-US"/>
          </a:p>
        </p:txBody>
      </p:sp>
    </p:spTree>
    <p:extLst>
      <p:ext uri="{BB962C8B-B14F-4D97-AF65-F5344CB8AC3E}">
        <p14:creationId xmlns:p14="http://schemas.microsoft.com/office/powerpoint/2010/main" val="5363347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48</a:t>
            </a:fld>
            <a:endParaRPr lang="en-US"/>
          </a:p>
        </p:txBody>
      </p:sp>
    </p:spTree>
    <p:extLst>
      <p:ext uri="{BB962C8B-B14F-4D97-AF65-F5344CB8AC3E}">
        <p14:creationId xmlns:p14="http://schemas.microsoft.com/office/powerpoint/2010/main" val="26746151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49</a:t>
            </a:fld>
            <a:endParaRPr lang="en-US"/>
          </a:p>
        </p:txBody>
      </p:sp>
    </p:spTree>
    <p:extLst>
      <p:ext uri="{BB962C8B-B14F-4D97-AF65-F5344CB8AC3E}">
        <p14:creationId xmlns:p14="http://schemas.microsoft.com/office/powerpoint/2010/main" val="92297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a:t>
            </a:fld>
            <a:endParaRPr lang="en-US"/>
          </a:p>
        </p:txBody>
      </p:sp>
    </p:spTree>
    <p:extLst>
      <p:ext uri="{BB962C8B-B14F-4D97-AF65-F5344CB8AC3E}">
        <p14:creationId xmlns:p14="http://schemas.microsoft.com/office/powerpoint/2010/main" val="41341924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50</a:t>
            </a:fld>
            <a:endParaRPr lang="en-US"/>
          </a:p>
        </p:txBody>
      </p:sp>
    </p:spTree>
    <p:extLst>
      <p:ext uri="{BB962C8B-B14F-4D97-AF65-F5344CB8AC3E}">
        <p14:creationId xmlns:p14="http://schemas.microsoft.com/office/powerpoint/2010/main" val="13382590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51</a:t>
            </a:fld>
            <a:endParaRPr lang="en-US"/>
          </a:p>
        </p:txBody>
      </p:sp>
    </p:spTree>
    <p:extLst>
      <p:ext uri="{BB962C8B-B14F-4D97-AF65-F5344CB8AC3E}">
        <p14:creationId xmlns:p14="http://schemas.microsoft.com/office/powerpoint/2010/main" val="3870520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52</a:t>
            </a:fld>
            <a:endParaRPr lang="en-US"/>
          </a:p>
        </p:txBody>
      </p:sp>
    </p:spTree>
    <p:extLst>
      <p:ext uri="{BB962C8B-B14F-4D97-AF65-F5344CB8AC3E}">
        <p14:creationId xmlns:p14="http://schemas.microsoft.com/office/powerpoint/2010/main" val="1462328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53</a:t>
            </a:fld>
            <a:endParaRPr lang="en-US"/>
          </a:p>
        </p:txBody>
      </p:sp>
    </p:spTree>
    <p:extLst>
      <p:ext uri="{BB962C8B-B14F-4D97-AF65-F5344CB8AC3E}">
        <p14:creationId xmlns:p14="http://schemas.microsoft.com/office/powerpoint/2010/main" val="2546660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54</a:t>
            </a:fld>
            <a:endParaRPr lang="en-US"/>
          </a:p>
        </p:txBody>
      </p:sp>
    </p:spTree>
    <p:extLst>
      <p:ext uri="{BB962C8B-B14F-4D97-AF65-F5344CB8AC3E}">
        <p14:creationId xmlns:p14="http://schemas.microsoft.com/office/powerpoint/2010/main" val="1459230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55</a:t>
            </a:fld>
            <a:endParaRPr lang="en-US"/>
          </a:p>
        </p:txBody>
      </p:sp>
    </p:spTree>
    <p:extLst>
      <p:ext uri="{BB962C8B-B14F-4D97-AF65-F5344CB8AC3E}">
        <p14:creationId xmlns:p14="http://schemas.microsoft.com/office/powerpoint/2010/main" val="26458684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56</a:t>
            </a:fld>
            <a:endParaRPr lang="en-US"/>
          </a:p>
        </p:txBody>
      </p:sp>
    </p:spTree>
    <p:extLst>
      <p:ext uri="{BB962C8B-B14F-4D97-AF65-F5344CB8AC3E}">
        <p14:creationId xmlns:p14="http://schemas.microsoft.com/office/powerpoint/2010/main" val="3739912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57</a:t>
            </a:fld>
            <a:endParaRPr lang="en-US"/>
          </a:p>
        </p:txBody>
      </p:sp>
    </p:spTree>
    <p:extLst>
      <p:ext uri="{BB962C8B-B14F-4D97-AF65-F5344CB8AC3E}">
        <p14:creationId xmlns:p14="http://schemas.microsoft.com/office/powerpoint/2010/main" val="18588142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58</a:t>
            </a:fld>
            <a:endParaRPr lang="en-US"/>
          </a:p>
        </p:txBody>
      </p:sp>
    </p:spTree>
    <p:extLst>
      <p:ext uri="{BB962C8B-B14F-4D97-AF65-F5344CB8AC3E}">
        <p14:creationId xmlns:p14="http://schemas.microsoft.com/office/powerpoint/2010/main" val="1950123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59</a:t>
            </a:fld>
            <a:endParaRPr lang="en-US"/>
          </a:p>
        </p:txBody>
      </p:sp>
    </p:spTree>
    <p:extLst>
      <p:ext uri="{BB962C8B-B14F-4D97-AF65-F5344CB8AC3E}">
        <p14:creationId xmlns:p14="http://schemas.microsoft.com/office/powerpoint/2010/main" val="4281130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6</a:t>
            </a:fld>
            <a:endParaRPr lang="en-US"/>
          </a:p>
        </p:txBody>
      </p:sp>
    </p:spTree>
    <p:extLst>
      <p:ext uri="{BB962C8B-B14F-4D97-AF65-F5344CB8AC3E}">
        <p14:creationId xmlns:p14="http://schemas.microsoft.com/office/powerpoint/2010/main" val="27218474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60</a:t>
            </a:fld>
            <a:endParaRPr lang="en-US"/>
          </a:p>
        </p:txBody>
      </p:sp>
    </p:spTree>
    <p:extLst>
      <p:ext uri="{BB962C8B-B14F-4D97-AF65-F5344CB8AC3E}">
        <p14:creationId xmlns:p14="http://schemas.microsoft.com/office/powerpoint/2010/main" val="30475273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61</a:t>
            </a:fld>
            <a:endParaRPr lang="en-US"/>
          </a:p>
        </p:txBody>
      </p:sp>
    </p:spTree>
    <p:extLst>
      <p:ext uri="{BB962C8B-B14F-4D97-AF65-F5344CB8AC3E}">
        <p14:creationId xmlns:p14="http://schemas.microsoft.com/office/powerpoint/2010/main" val="41932201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62</a:t>
            </a:fld>
            <a:endParaRPr lang="en-US"/>
          </a:p>
        </p:txBody>
      </p:sp>
    </p:spTree>
    <p:extLst>
      <p:ext uri="{BB962C8B-B14F-4D97-AF65-F5344CB8AC3E}">
        <p14:creationId xmlns:p14="http://schemas.microsoft.com/office/powerpoint/2010/main" val="30598594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63</a:t>
            </a:fld>
            <a:endParaRPr lang="en-US"/>
          </a:p>
        </p:txBody>
      </p:sp>
    </p:spTree>
    <p:extLst>
      <p:ext uri="{BB962C8B-B14F-4D97-AF65-F5344CB8AC3E}">
        <p14:creationId xmlns:p14="http://schemas.microsoft.com/office/powerpoint/2010/main" val="7417686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64</a:t>
            </a:fld>
            <a:endParaRPr lang="en-US"/>
          </a:p>
        </p:txBody>
      </p:sp>
    </p:spTree>
    <p:extLst>
      <p:ext uri="{BB962C8B-B14F-4D97-AF65-F5344CB8AC3E}">
        <p14:creationId xmlns:p14="http://schemas.microsoft.com/office/powerpoint/2010/main" val="36903999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65</a:t>
            </a:fld>
            <a:endParaRPr lang="en-US"/>
          </a:p>
        </p:txBody>
      </p:sp>
    </p:spTree>
    <p:extLst>
      <p:ext uri="{BB962C8B-B14F-4D97-AF65-F5344CB8AC3E}">
        <p14:creationId xmlns:p14="http://schemas.microsoft.com/office/powerpoint/2010/main" val="2582499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7</a:t>
            </a:fld>
            <a:endParaRPr lang="en-US"/>
          </a:p>
        </p:txBody>
      </p:sp>
    </p:spTree>
    <p:extLst>
      <p:ext uri="{BB962C8B-B14F-4D97-AF65-F5344CB8AC3E}">
        <p14:creationId xmlns:p14="http://schemas.microsoft.com/office/powerpoint/2010/main" val="247616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8</a:t>
            </a:fld>
            <a:endParaRPr lang="en-US"/>
          </a:p>
        </p:txBody>
      </p:sp>
    </p:spTree>
    <p:extLst>
      <p:ext uri="{BB962C8B-B14F-4D97-AF65-F5344CB8AC3E}">
        <p14:creationId xmlns:p14="http://schemas.microsoft.com/office/powerpoint/2010/main" val="265984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2CA2A5-9C64-4AF0-B02D-41A3205CD92E}" type="slidenum">
              <a:rPr lang="en-US" smtClean="0"/>
              <a:t>9</a:t>
            </a:fld>
            <a:endParaRPr lang="en-US"/>
          </a:p>
        </p:txBody>
      </p:sp>
    </p:spTree>
    <p:extLst>
      <p:ext uri="{BB962C8B-B14F-4D97-AF65-F5344CB8AC3E}">
        <p14:creationId xmlns:p14="http://schemas.microsoft.com/office/powerpoint/2010/main" val="334949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57200" y="714755"/>
            <a:ext cx="9144000" cy="1181100"/>
          </a:xfrm>
          <a:prstGeom prst="rect">
            <a:avLst/>
          </a:prstGeom>
        </p:spPr>
        <p:txBody>
          <a:bodyPr wrap="square" lIns="0" tIns="0" rIns="0" bIns="0">
            <a:spAutoFit/>
          </a:bodyPr>
          <a:lstStyle>
            <a:lvl1pPr>
              <a:defRPr sz="3200" b="1" i="0" u="heavy">
                <a:solidFill>
                  <a:schemeClr val="tx1"/>
                </a:solidFill>
                <a:latin typeface="Arial"/>
                <a:cs typeface="Aria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520"/>
              </a:lnSpc>
            </a:pPr>
            <a:r>
              <a:rPr spc="-5" dirty="0"/>
              <a:t>www.rahmadani.net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52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520"/>
              </a:lnSpc>
            </a:pPr>
            <a:r>
              <a:rPr spc="-5" dirty="0"/>
              <a:t>www.rahmadani.net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52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sz="half" idx="2"/>
          </p:nvPr>
        </p:nvSpPr>
        <p:spPr>
          <a:xfrm>
            <a:off x="764540" y="2186431"/>
            <a:ext cx="4354195" cy="4121150"/>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520"/>
              </a:lnSpc>
            </a:pPr>
            <a:r>
              <a:rPr spc="-5" dirty="0"/>
              <a:t>www.rahmadani.net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52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520"/>
              </a:lnSpc>
            </a:pPr>
            <a:r>
              <a:rPr spc="-5" dirty="0"/>
              <a:t>www.rahmadani.net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52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520"/>
              </a:lnSpc>
            </a:pPr>
            <a:r>
              <a:rPr spc="-5" dirty="0"/>
              <a:t>www.rahmadani.net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52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731519"/>
            <a:ext cx="9144000" cy="1141730"/>
          </a:xfrm>
          <a:prstGeom prst="rect">
            <a:avLst/>
          </a:prstGeom>
        </p:spPr>
        <p:txBody>
          <a:bodyPr wrap="square" lIns="0" tIns="0" rIns="0" bIns="0">
            <a:spAutoFit/>
          </a:bodyPr>
          <a:lstStyle>
            <a:lvl1pPr>
              <a:defRPr sz="4000" b="1" i="0">
                <a:solidFill>
                  <a:schemeClr val="tx1"/>
                </a:solidFill>
                <a:latin typeface="Arial"/>
                <a:cs typeface="Arial"/>
              </a:defRPr>
            </a:lvl1pPr>
          </a:lstStyle>
          <a:p>
            <a:endParaRPr/>
          </a:p>
        </p:txBody>
      </p:sp>
      <p:sp>
        <p:nvSpPr>
          <p:cNvPr id="3" name="Holder 3"/>
          <p:cNvSpPr>
            <a:spLocks noGrp="1"/>
          </p:cNvSpPr>
          <p:nvPr>
            <p:ph type="body" idx="1"/>
          </p:nvPr>
        </p:nvSpPr>
        <p:spPr>
          <a:xfrm>
            <a:off x="840739" y="1363187"/>
            <a:ext cx="8079740" cy="182562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231640" y="6763298"/>
            <a:ext cx="1593850" cy="203834"/>
          </a:xfrm>
          <a:prstGeom prst="rect">
            <a:avLst/>
          </a:prstGeom>
        </p:spPr>
        <p:txBody>
          <a:bodyPr wrap="square" lIns="0" tIns="0" rIns="0" bIns="0">
            <a:spAutoFit/>
          </a:bodyPr>
          <a:lstStyle>
            <a:lvl1pPr>
              <a:defRPr sz="1400" b="0" i="0">
                <a:solidFill>
                  <a:schemeClr val="tx1"/>
                </a:solidFill>
                <a:latin typeface="Arial"/>
                <a:cs typeface="Arial"/>
              </a:defRPr>
            </a:lvl1pPr>
          </a:lstStyle>
          <a:p>
            <a:pPr marL="12700">
              <a:lnSpc>
                <a:spcPts val="1520"/>
              </a:lnSpc>
            </a:pPr>
            <a:r>
              <a:rPr spc="-5" dirty="0"/>
              <a:t>www.rahmadani.net</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11/3/2020</a:t>
            </a:fld>
            <a:endParaRPr lang="en-US"/>
          </a:p>
        </p:txBody>
      </p:sp>
      <p:sp>
        <p:nvSpPr>
          <p:cNvPr id="6" name="Holder 6"/>
          <p:cNvSpPr>
            <a:spLocks noGrp="1"/>
          </p:cNvSpPr>
          <p:nvPr>
            <p:ph type="sldNum" sz="quarter" idx="7"/>
          </p:nvPr>
        </p:nvSpPr>
        <p:spPr>
          <a:xfrm>
            <a:off x="8827516" y="6763298"/>
            <a:ext cx="249554" cy="203834"/>
          </a:xfrm>
          <a:prstGeom prst="rect">
            <a:avLst/>
          </a:prstGeom>
        </p:spPr>
        <p:txBody>
          <a:bodyPr wrap="square" lIns="0" tIns="0" rIns="0" bIns="0">
            <a:spAutoFit/>
          </a:bodyPr>
          <a:lstStyle>
            <a:lvl1pPr>
              <a:defRPr sz="1400" b="0" i="0">
                <a:solidFill>
                  <a:schemeClr val="tx1"/>
                </a:solidFill>
                <a:latin typeface="Arial"/>
                <a:cs typeface="Arial"/>
              </a:defRPr>
            </a:lvl1pPr>
          </a:lstStyle>
          <a:p>
            <a:pPr marL="124460">
              <a:lnSpc>
                <a:spcPts val="152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g"/></Relationships>
</file>

<file path=ppt/slides/_rels/slide4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7.jpg"/></Relationships>
</file>

<file path=ppt/slides/_rels/slide4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4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4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44.jpg"/><Relationship Id="rId4" Type="http://schemas.openxmlformats.org/officeDocument/2006/relationships/image" Target="../media/image43.jpg"/></Relationships>
</file>

<file path=ppt/slides/_rels/slide48.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7.jpg"/><Relationship Id="rId4" Type="http://schemas.openxmlformats.org/officeDocument/2006/relationships/image" Target="../media/image46.jpg"/></Relationships>
</file>

<file path=ppt/slides/_rels/slide4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4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51.jpg"/></Relationships>
</file>

<file path=ppt/slides/_rels/slide51.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54.jpg"/><Relationship Id="rId4" Type="http://schemas.openxmlformats.org/officeDocument/2006/relationships/image" Target="../media/image53.jpg"/></Relationships>
</file>

<file path=ppt/slides/_rels/slide5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2.xml"/><Relationship Id="rId1" Type="http://schemas.openxmlformats.org/officeDocument/2006/relationships/slideLayout" Target="../slideLayouts/slideLayout4.xml"/><Relationship Id="rId5" Type="http://schemas.openxmlformats.org/officeDocument/2006/relationships/image" Target="../media/image57.jpg"/><Relationship Id="rId4" Type="http://schemas.openxmlformats.org/officeDocument/2006/relationships/image" Target="../media/image56.jpg"/></Relationships>
</file>

<file path=ppt/slides/_rels/slide5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openxmlformats.org/officeDocument/2006/relationships/image" Target="../media/image60.jpg"/><Relationship Id="rId4" Type="http://schemas.openxmlformats.org/officeDocument/2006/relationships/image" Target="../media/image59.jpg"/></Relationships>
</file>

<file path=ppt/slides/_rels/slide5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63.jpg"/><Relationship Id="rId4" Type="http://schemas.openxmlformats.org/officeDocument/2006/relationships/image" Target="../media/image62.jpg"/></Relationships>
</file>

<file path=ppt/slides/_rels/slide55.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66.jpg"/><Relationship Id="rId4" Type="http://schemas.openxmlformats.org/officeDocument/2006/relationships/image" Target="../media/image65.jpg"/></Relationships>
</file>

<file path=ppt/slides/_rels/slide56.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69.jpg"/><Relationship Id="rId4" Type="http://schemas.openxmlformats.org/officeDocument/2006/relationships/image" Target="../media/image68.jpg"/></Relationships>
</file>

<file path=ppt/slides/_rels/slide57.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71.jpg"/></Relationships>
</file>

<file path=ppt/slides/_rels/slide58.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74.jpg"/><Relationship Id="rId4" Type="http://schemas.openxmlformats.org/officeDocument/2006/relationships/image" Target="../media/image73.jpg"/></Relationships>
</file>

<file path=ppt/slides/_rels/slide59.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7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80.jpg"/><Relationship Id="rId5" Type="http://schemas.openxmlformats.org/officeDocument/2006/relationships/image" Target="../media/image79.jpg"/><Relationship Id="rId4" Type="http://schemas.openxmlformats.org/officeDocument/2006/relationships/image" Target="../media/image78.jpg"/></Relationships>
</file>

<file path=ppt/slides/_rels/slide61.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82.jpg"/></Relationships>
</file>

<file path=ppt/slides/_rels/slide62.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878583" y="3108959"/>
            <a:ext cx="6299835" cy="2196465"/>
          </a:xfrm>
          <a:prstGeom prst="rect">
            <a:avLst/>
          </a:prstGeom>
        </p:spPr>
        <p:txBody>
          <a:bodyPr vert="horz" wrap="square" lIns="0" tIns="0" rIns="0" bIns="0" rtlCol="0">
            <a:spAutoFit/>
          </a:bodyPr>
          <a:lstStyle/>
          <a:p>
            <a:pPr marL="848994" marR="840105" algn="ctr">
              <a:lnSpc>
                <a:spcPct val="100000"/>
              </a:lnSpc>
            </a:pPr>
            <a:r>
              <a:rPr sz="4800" b="1" spc="-5" dirty="0">
                <a:solidFill>
                  <a:srgbClr val="336600"/>
                </a:solidFill>
                <a:latin typeface="Berlin Sans FB Demi"/>
                <a:cs typeface="Berlin Sans FB Demi"/>
              </a:rPr>
              <a:t>Sistem</a:t>
            </a:r>
            <a:r>
              <a:rPr sz="4800" b="1" spc="-45" dirty="0">
                <a:solidFill>
                  <a:srgbClr val="336600"/>
                </a:solidFill>
                <a:latin typeface="Berlin Sans FB Demi"/>
                <a:cs typeface="Berlin Sans FB Demi"/>
              </a:rPr>
              <a:t> </a:t>
            </a:r>
            <a:r>
              <a:rPr sz="4800" b="1" spc="-5" dirty="0">
                <a:solidFill>
                  <a:srgbClr val="336600"/>
                </a:solidFill>
                <a:latin typeface="Berlin Sans FB Demi"/>
                <a:cs typeface="Berlin Sans FB Demi"/>
              </a:rPr>
              <a:t>Komputer  </a:t>
            </a:r>
            <a:r>
              <a:rPr sz="4800" b="1" spc="5" dirty="0">
                <a:solidFill>
                  <a:srgbClr val="336600"/>
                </a:solidFill>
                <a:latin typeface="Berlin Sans FB Demi"/>
                <a:cs typeface="Berlin Sans FB Demi"/>
              </a:rPr>
              <a:t>&amp;</a:t>
            </a:r>
            <a:endParaRPr sz="4800" dirty="0">
              <a:latin typeface="Berlin Sans FB Demi"/>
              <a:cs typeface="Berlin Sans FB Demi"/>
            </a:endParaRPr>
          </a:p>
          <a:p>
            <a:pPr algn="ctr">
              <a:lnSpc>
                <a:spcPct val="100000"/>
              </a:lnSpc>
              <a:spcBef>
                <a:spcPts val="10"/>
              </a:spcBef>
            </a:pPr>
            <a:r>
              <a:rPr sz="4800" b="1" spc="-5" dirty="0">
                <a:solidFill>
                  <a:srgbClr val="336600"/>
                </a:solidFill>
                <a:latin typeface="Berlin Sans FB Demi"/>
                <a:cs typeface="Berlin Sans FB Demi"/>
              </a:rPr>
              <a:t>Perangkat</a:t>
            </a:r>
            <a:r>
              <a:rPr sz="4800" b="1" spc="-55" dirty="0">
                <a:solidFill>
                  <a:srgbClr val="336600"/>
                </a:solidFill>
                <a:latin typeface="Berlin Sans FB Demi"/>
                <a:cs typeface="Berlin Sans FB Demi"/>
              </a:rPr>
              <a:t> </a:t>
            </a:r>
            <a:r>
              <a:rPr sz="4800" b="1" dirty="0">
                <a:solidFill>
                  <a:srgbClr val="336600"/>
                </a:solidFill>
                <a:latin typeface="Berlin Sans FB Demi"/>
                <a:cs typeface="Berlin Sans FB Demi"/>
              </a:rPr>
              <a:t>Pendukung</a:t>
            </a:r>
            <a:endParaRPr sz="4800" dirty="0">
              <a:latin typeface="Berlin Sans FB Demi"/>
              <a:cs typeface="Berlin Sans FB Demi"/>
            </a:endParaRPr>
          </a:p>
        </p:txBody>
      </p:sp>
      <p:sp>
        <p:nvSpPr>
          <p:cNvPr id="4" name="object 4"/>
          <p:cNvSpPr/>
          <p:nvPr/>
        </p:nvSpPr>
        <p:spPr>
          <a:xfrm>
            <a:off x="457200" y="838200"/>
            <a:ext cx="9144000" cy="2057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67200" y="2590800"/>
            <a:ext cx="5065776" cy="406298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191000" y="2976372"/>
            <a:ext cx="942340" cy="367665"/>
          </a:xfrm>
          <a:custGeom>
            <a:avLst/>
            <a:gdLst/>
            <a:ahLst/>
            <a:cxnLst/>
            <a:rect l="l" t="t" r="r" b="b"/>
            <a:pathLst>
              <a:path w="942339" h="367664">
                <a:moveTo>
                  <a:pt x="0" y="0"/>
                </a:moveTo>
                <a:lnTo>
                  <a:pt x="941832" y="367283"/>
                </a:lnTo>
              </a:path>
            </a:pathLst>
          </a:custGeom>
          <a:ln w="9143">
            <a:solidFill>
              <a:srgbClr val="D84438"/>
            </a:solidFill>
          </a:ln>
        </p:spPr>
        <p:txBody>
          <a:bodyPr wrap="square" lIns="0" tIns="0" rIns="0" bIns="0" rtlCol="0"/>
          <a:lstStyle/>
          <a:p>
            <a:endParaRPr/>
          </a:p>
        </p:txBody>
      </p:sp>
      <p:sp>
        <p:nvSpPr>
          <p:cNvPr id="4" name="object 4"/>
          <p:cNvSpPr/>
          <p:nvPr/>
        </p:nvSpPr>
        <p:spPr>
          <a:xfrm>
            <a:off x="7117080" y="2930651"/>
            <a:ext cx="363220" cy="368935"/>
          </a:xfrm>
          <a:custGeom>
            <a:avLst/>
            <a:gdLst/>
            <a:ahLst/>
            <a:cxnLst/>
            <a:rect l="l" t="t" r="r" b="b"/>
            <a:pathLst>
              <a:path w="363220" h="368935">
                <a:moveTo>
                  <a:pt x="362712" y="0"/>
                </a:moveTo>
                <a:lnTo>
                  <a:pt x="0" y="368808"/>
                </a:lnTo>
              </a:path>
            </a:pathLst>
          </a:custGeom>
          <a:ln w="9144">
            <a:solidFill>
              <a:srgbClr val="D84438"/>
            </a:solidFill>
          </a:ln>
        </p:spPr>
        <p:txBody>
          <a:bodyPr wrap="square" lIns="0" tIns="0" rIns="0" bIns="0" rtlCol="0"/>
          <a:lstStyle/>
          <a:p>
            <a:endParaRPr/>
          </a:p>
        </p:txBody>
      </p:sp>
      <p:sp>
        <p:nvSpPr>
          <p:cNvPr id="5" name="object 5"/>
          <p:cNvSpPr/>
          <p:nvPr/>
        </p:nvSpPr>
        <p:spPr>
          <a:xfrm>
            <a:off x="7117080" y="2857500"/>
            <a:ext cx="434340" cy="661670"/>
          </a:xfrm>
          <a:custGeom>
            <a:avLst/>
            <a:gdLst/>
            <a:ahLst/>
            <a:cxnLst/>
            <a:rect l="l" t="t" r="r" b="b"/>
            <a:pathLst>
              <a:path w="434340" h="661670">
                <a:moveTo>
                  <a:pt x="0" y="661415"/>
                </a:moveTo>
                <a:lnTo>
                  <a:pt x="434340" y="0"/>
                </a:lnTo>
              </a:path>
            </a:pathLst>
          </a:custGeom>
          <a:ln w="9144">
            <a:solidFill>
              <a:srgbClr val="D84438"/>
            </a:solidFill>
          </a:ln>
        </p:spPr>
        <p:txBody>
          <a:bodyPr wrap="square" lIns="0" tIns="0" rIns="0" bIns="0" rtlCol="0"/>
          <a:lstStyle/>
          <a:p>
            <a:endParaRPr/>
          </a:p>
        </p:txBody>
      </p:sp>
      <p:sp>
        <p:nvSpPr>
          <p:cNvPr id="6" name="object 6"/>
          <p:cNvSpPr/>
          <p:nvPr/>
        </p:nvSpPr>
        <p:spPr>
          <a:xfrm>
            <a:off x="4367784" y="3681984"/>
            <a:ext cx="292735" cy="297180"/>
          </a:xfrm>
          <a:custGeom>
            <a:avLst/>
            <a:gdLst/>
            <a:ahLst/>
            <a:cxnLst/>
            <a:rect l="l" t="t" r="r" b="b"/>
            <a:pathLst>
              <a:path w="292735" h="297179">
                <a:moveTo>
                  <a:pt x="292607" y="0"/>
                </a:moveTo>
                <a:lnTo>
                  <a:pt x="243839" y="39624"/>
                </a:lnTo>
                <a:lnTo>
                  <a:pt x="234695" y="48767"/>
                </a:lnTo>
                <a:lnTo>
                  <a:pt x="0" y="289560"/>
                </a:lnTo>
                <a:lnTo>
                  <a:pt x="7619" y="297179"/>
                </a:lnTo>
                <a:lnTo>
                  <a:pt x="243839" y="57912"/>
                </a:lnTo>
                <a:lnTo>
                  <a:pt x="252983" y="48767"/>
                </a:lnTo>
                <a:lnTo>
                  <a:pt x="276965" y="48767"/>
                </a:lnTo>
                <a:lnTo>
                  <a:pt x="292607" y="0"/>
                </a:lnTo>
                <a:close/>
              </a:path>
              <a:path w="292735" h="297179">
                <a:moveTo>
                  <a:pt x="276965" y="48767"/>
                </a:moveTo>
                <a:lnTo>
                  <a:pt x="252983" y="48767"/>
                </a:lnTo>
                <a:lnTo>
                  <a:pt x="266700" y="80771"/>
                </a:lnTo>
                <a:lnTo>
                  <a:pt x="276965" y="48767"/>
                </a:lnTo>
                <a:close/>
              </a:path>
            </a:pathLst>
          </a:custGeom>
          <a:solidFill>
            <a:srgbClr val="D84438"/>
          </a:solidFill>
        </p:spPr>
        <p:txBody>
          <a:bodyPr wrap="square" lIns="0" tIns="0" rIns="0" bIns="0" rtlCol="0"/>
          <a:lstStyle/>
          <a:p>
            <a:endParaRPr/>
          </a:p>
        </p:txBody>
      </p:sp>
      <p:sp>
        <p:nvSpPr>
          <p:cNvPr id="7" name="object 7"/>
          <p:cNvSpPr/>
          <p:nvPr/>
        </p:nvSpPr>
        <p:spPr>
          <a:xfrm>
            <a:off x="4581144" y="3681984"/>
            <a:ext cx="79375" cy="48895"/>
          </a:xfrm>
          <a:custGeom>
            <a:avLst/>
            <a:gdLst/>
            <a:ahLst/>
            <a:cxnLst/>
            <a:rect l="l" t="t" r="r" b="b"/>
            <a:pathLst>
              <a:path w="79375" h="48895">
                <a:moveTo>
                  <a:pt x="79247" y="0"/>
                </a:moveTo>
                <a:lnTo>
                  <a:pt x="0" y="27431"/>
                </a:lnTo>
                <a:lnTo>
                  <a:pt x="21335" y="48767"/>
                </a:lnTo>
                <a:lnTo>
                  <a:pt x="30479" y="39624"/>
                </a:lnTo>
                <a:lnTo>
                  <a:pt x="79247" y="0"/>
                </a:lnTo>
                <a:close/>
              </a:path>
            </a:pathLst>
          </a:custGeom>
          <a:solidFill>
            <a:srgbClr val="D84438"/>
          </a:solidFill>
        </p:spPr>
        <p:txBody>
          <a:bodyPr wrap="square" lIns="0" tIns="0" rIns="0" bIns="0" rtlCol="0"/>
          <a:lstStyle/>
          <a:p>
            <a:endParaRPr/>
          </a:p>
        </p:txBody>
      </p:sp>
      <p:sp>
        <p:nvSpPr>
          <p:cNvPr id="8" name="object 8"/>
          <p:cNvSpPr/>
          <p:nvPr/>
        </p:nvSpPr>
        <p:spPr>
          <a:xfrm>
            <a:off x="4611623" y="3730752"/>
            <a:ext cx="22860" cy="32384"/>
          </a:xfrm>
          <a:custGeom>
            <a:avLst/>
            <a:gdLst/>
            <a:ahLst/>
            <a:cxnLst/>
            <a:rect l="l" t="t" r="r" b="b"/>
            <a:pathLst>
              <a:path w="22860" h="32385">
                <a:moveTo>
                  <a:pt x="9143" y="0"/>
                </a:moveTo>
                <a:lnTo>
                  <a:pt x="0" y="9144"/>
                </a:lnTo>
                <a:lnTo>
                  <a:pt x="22860" y="32003"/>
                </a:lnTo>
                <a:lnTo>
                  <a:pt x="9143" y="0"/>
                </a:lnTo>
                <a:close/>
              </a:path>
            </a:pathLst>
          </a:custGeom>
          <a:solidFill>
            <a:srgbClr val="D84438"/>
          </a:solidFill>
        </p:spPr>
        <p:txBody>
          <a:bodyPr wrap="square" lIns="0" tIns="0" rIns="0" bIns="0" rtlCol="0"/>
          <a:lstStyle/>
          <a:p>
            <a:endParaRPr/>
          </a:p>
        </p:txBody>
      </p:sp>
      <p:sp>
        <p:nvSpPr>
          <p:cNvPr id="9" name="object 9"/>
          <p:cNvSpPr/>
          <p:nvPr/>
        </p:nvSpPr>
        <p:spPr>
          <a:xfrm>
            <a:off x="4584191" y="3974591"/>
            <a:ext cx="76200" cy="38100"/>
          </a:xfrm>
          <a:custGeom>
            <a:avLst/>
            <a:gdLst/>
            <a:ahLst/>
            <a:cxnLst/>
            <a:rect l="l" t="t" r="r" b="b"/>
            <a:pathLst>
              <a:path w="76200" h="38100">
                <a:moveTo>
                  <a:pt x="76200" y="0"/>
                </a:moveTo>
                <a:lnTo>
                  <a:pt x="13716" y="6096"/>
                </a:lnTo>
                <a:lnTo>
                  <a:pt x="0" y="6096"/>
                </a:lnTo>
                <a:lnTo>
                  <a:pt x="0" y="38100"/>
                </a:lnTo>
                <a:lnTo>
                  <a:pt x="76200" y="0"/>
                </a:lnTo>
                <a:close/>
              </a:path>
            </a:pathLst>
          </a:custGeom>
          <a:solidFill>
            <a:srgbClr val="D84438"/>
          </a:solidFill>
        </p:spPr>
        <p:txBody>
          <a:bodyPr wrap="square" lIns="0" tIns="0" rIns="0" bIns="0" rtlCol="0"/>
          <a:lstStyle/>
          <a:p>
            <a:endParaRPr/>
          </a:p>
        </p:txBody>
      </p:sp>
      <p:sp>
        <p:nvSpPr>
          <p:cNvPr id="10" name="object 10"/>
          <p:cNvSpPr/>
          <p:nvPr/>
        </p:nvSpPr>
        <p:spPr>
          <a:xfrm>
            <a:off x="4584191" y="3936491"/>
            <a:ext cx="13970" cy="32384"/>
          </a:xfrm>
          <a:custGeom>
            <a:avLst/>
            <a:gdLst/>
            <a:ahLst/>
            <a:cxnLst/>
            <a:rect l="l" t="t" r="r" b="b"/>
            <a:pathLst>
              <a:path w="13970" h="32385">
                <a:moveTo>
                  <a:pt x="0" y="0"/>
                </a:moveTo>
                <a:lnTo>
                  <a:pt x="0" y="32004"/>
                </a:lnTo>
                <a:lnTo>
                  <a:pt x="13716" y="32004"/>
                </a:lnTo>
                <a:lnTo>
                  <a:pt x="0" y="0"/>
                </a:lnTo>
                <a:close/>
              </a:path>
            </a:pathLst>
          </a:custGeom>
          <a:solidFill>
            <a:srgbClr val="D84438"/>
          </a:solidFill>
        </p:spPr>
        <p:txBody>
          <a:bodyPr wrap="square" lIns="0" tIns="0" rIns="0" bIns="0" rtlCol="0"/>
          <a:lstStyle/>
          <a:p>
            <a:endParaRPr/>
          </a:p>
        </p:txBody>
      </p:sp>
      <p:sp>
        <p:nvSpPr>
          <p:cNvPr id="11" name="object 11"/>
          <p:cNvSpPr/>
          <p:nvPr/>
        </p:nvSpPr>
        <p:spPr>
          <a:xfrm>
            <a:off x="4372355" y="3936491"/>
            <a:ext cx="288290" cy="44450"/>
          </a:xfrm>
          <a:custGeom>
            <a:avLst/>
            <a:gdLst/>
            <a:ahLst/>
            <a:cxnLst/>
            <a:rect l="l" t="t" r="r" b="b"/>
            <a:pathLst>
              <a:path w="288289" h="44450">
                <a:moveTo>
                  <a:pt x="211836" y="0"/>
                </a:moveTo>
                <a:lnTo>
                  <a:pt x="225552" y="32004"/>
                </a:lnTo>
                <a:lnTo>
                  <a:pt x="0" y="32004"/>
                </a:lnTo>
                <a:lnTo>
                  <a:pt x="0" y="44196"/>
                </a:lnTo>
                <a:lnTo>
                  <a:pt x="225552" y="44196"/>
                </a:lnTo>
                <a:lnTo>
                  <a:pt x="288036" y="38100"/>
                </a:lnTo>
                <a:lnTo>
                  <a:pt x="211836" y="0"/>
                </a:lnTo>
                <a:close/>
              </a:path>
            </a:pathLst>
          </a:custGeom>
          <a:solidFill>
            <a:srgbClr val="D84438"/>
          </a:solidFill>
        </p:spPr>
        <p:txBody>
          <a:bodyPr wrap="square" lIns="0" tIns="0" rIns="0" bIns="0" rtlCol="0"/>
          <a:lstStyle/>
          <a:p>
            <a:endParaRPr/>
          </a:p>
        </p:txBody>
      </p:sp>
      <p:sp>
        <p:nvSpPr>
          <p:cNvPr id="12" name="object 12"/>
          <p:cNvSpPr/>
          <p:nvPr/>
        </p:nvSpPr>
        <p:spPr>
          <a:xfrm>
            <a:off x="4648200" y="4099559"/>
            <a:ext cx="85725" cy="29209"/>
          </a:xfrm>
          <a:custGeom>
            <a:avLst/>
            <a:gdLst/>
            <a:ahLst/>
            <a:cxnLst/>
            <a:rect l="l" t="t" r="r" b="b"/>
            <a:pathLst>
              <a:path w="85725" h="29210">
                <a:moveTo>
                  <a:pt x="12191" y="0"/>
                </a:moveTo>
                <a:lnTo>
                  <a:pt x="0" y="28955"/>
                </a:lnTo>
                <a:lnTo>
                  <a:pt x="85344" y="22860"/>
                </a:lnTo>
                <a:lnTo>
                  <a:pt x="24384" y="4572"/>
                </a:lnTo>
                <a:lnTo>
                  <a:pt x="12191" y="0"/>
                </a:lnTo>
                <a:close/>
              </a:path>
            </a:pathLst>
          </a:custGeom>
          <a:solidFill>
            <a:srgbClr val="D84438"/>
          </a:solidFill>
        </p:spPr>
        <p:txBody>
          <a:bodyPr wrap="square" lIns="0" tIns="0" rIns="0" bIns="0" rtlCol="0"/>
          <a:lstStyle/>
          <a:p>
            <a:endParaRPr/>
          </a:p>
        </p:txBody>
      </p:sp>
      <p:sp>
        <p:nvSpPr>
          <p:cNvPr id="13" name="object 13"/>
          <p:cNvSpPr/>
          <p:nvPr/>
        </p:nvSpPr>
        <p:spPr>
          <a:xfrm>
            <a:off x="4664964" y="4058411"/>
            <a:ext cx="12700" cy="33655"/>
          </a:xfrm>
          <a:custGeom>
            <a:avLst/>
            <a:gdLst/>
            <a:ahLst/>
            <a:cxnLst/>
            <a:rect l="l" t="t" r="r" b="b"/>
            <a:pathLst>
              <a:path w="12700" h="33654">
                <a:moveTo>
                  <a:pt x="12191" y="0"/>
                </a:moveTo>
                <a:lnTo>
                  <a:pt x="0" y="28955"/>
                </a:lnTo>
                <a:lnTo>
                  <a:pt x="12191" y="33527"/>
                </a:lnTo>
                <a:lnTo>
                  <a:pt x="12191" y="0"/>
                </a:lnTo>
                <a:close/>
              </a:path>
            </a:pathLst>
          </a:custGeom>
          <a:solidFill>
            <a:srgbClr val="D84438"/>
          </a:solidFill>
        </p:spPr>
        <p:txBody>
          <a:bodyPr wrap="square" lIns="0" tIns="0" rIns="0" bIns="0" rtlCol="0"/>
          <a:lstStyle/>
          <a:p>
            <a:endParaRPr/>
          </a:p>
        </p:txBody>
      </p:sp>
      <p:sp>
        <p:nvSpPr>
          <p:cNvPr id="14" name="object 14"/>
          <p:cNvSpPr/>
          <p:nvPr/>
        </p:nvSpPr>
        <p:spPr>
          <a:xfrm>
            <a:off x="4369308" y="3968496"/>
            <a:ext cx="364490" cy="154305"/>
          </a:xfrm>
          <a:custGeom>
            <a:avLst/>
            <a:gdLst/>
            <a:ahLst/>
            <a:cxnLst/>
            <a:rect l="l" t="t" r="r" b="b"/>
            <a:pathLst>
              <a:path w="364489" h="154304">
                <a:moveTo>
                  <a:pt x="4571" y="0"/>
                </a:moveTo>
                <a:lnTo>
                  <a:pt x="0" y="12191"/>
                </a:lnTo>
                <a:lnTo>
                  <a:pt x="291083" y="131063"/>
                </a:lnTo>
                <a:lnTo>
                  <a:pt x="303275" y="135636"/>
                </a:lnTo>
                <a:lnTo>
                  <a:pt x="364236" y="153924"/>
                </a:lnTo>
                <a:lnTo>
                  <a:pt x="337384" y="123443"/>
                </a:lnTo>
                <a:lnTo>
                  <a:pt x="307847" y="123443"/>
                </a:lnTo>
                <a:lnTo>
                  <a:pt x="295655" y="118871"/>
                </a:lnTo>
                <a:lnTo>
                  <a:pt x="4571" y="0"/>
                </a:lnTo>
                <a:close/>
              </a:path>
              <a:path w="364489" h="154304">
                <a:moveTo>
                  <a:pt x="307847" y="89915"/>
                </a:moveTo>
                <a:lnTo>
                  <a:pt x="307847" y="123443"/>
                </a:lnTo>
                <a:lnTo>
                  <a:pt x="337384" y="123443"/>
                </a:lnTo>
                <a:lnTo>
                  <a:pt x="307847" y="89915"/>
                </a:lnTo>
                <a:close/>
              </a:path>
            </a:pathLst>
          </a:custGeom>
          <a:solidFill>
            <a:srgbClr val="D84438"/>
          </a:solidFill>
        </p:spPr>
        <p:txBody>
          <a:bodyPr wrap="square" lIns="0" tIns="0" rIns="0" bIns="0" rtlCol="0"/>
          <a:lstStyle/>
          <a:p>
            <a:endParaRPr/>
          </a:p>
        </p:txBody>
      </p:sp>
      <p:sp>
        <p:nvSpPr>
          <p:cNvPr id="15" name="object 15"/>
          <p:cNvSpPr/>
          <p:nvPr/>
        </p:nvSpPr>
        <p:spPr>
          <a:xfrm>
            <a:off x="4369308" y="3718559"/>
            <a:ext cx="411480" cy="260985"/>
          </a:xfrm>
          <a:custGeom>
            <a:avLst/>
            <a:gdLst/>
            <a:ahLst/>
            <a:cxnLst/>
            <a:rect l="l" t="t" r="r" b="b"/>
            <a:pathLst>
              <a:path w="411479" h="260985">
                <a:moveTo>
                  <a:pt x="411479" y="0"/>
                </a:moveTo>
                <a:lnTo>
                  <a:pt x="355091" y="27431"/>
                </a:lnTo>
                <a:lnTo>
                  <a:pt x="344424" y="33527"/>
                </a:lnTo>
                <a:lnTo>
                  <a:pt x="0" y="249936"/>
                </a:lnTo>
                <a:lnTo>
                  <a:pt x="6095" y="260603"/>
                </a:lnTo>
                <a:lnTo>
                  <a:pt x="350519" y="44195"/>
                </a:lnTo>
                <a:lnTo>
                  <a:pt x="361188" y="38100"/>
                </a:lnTo>
                <a:lnTo>
                  <a:pt x="387971" y="38100"/>
                </a:lnTo>
                <a:lnTo>
                  <a:pt x="411479" y="0"/>
                </a:lnTo>
                <a:close/>
              </a:path>
              <a:path w="411479" h="260985">
                <a:moveTo>
                  <a:pt x="387971" y="38100"/>
                </a:moveTo>
                <a:lnTo>
                  <a:pt x="361188" y="38100"/>
                </a:lnTo>
                <a:lnTo>
                  <a:pt x="367283" y="71627"/>
                </a:lnTo>
                <a:lnTo>
                  <a:pt x="387971" y="38100"/>
                </a:lnTo>
                <a:close/>
              </a:path>
            </a:pathLst>
          </a:custGeom>
          <a:solidFill>
            <a:srgbClr val="D84438"/>
          </a:solidFill>
        </p:spPr>
        <p:txBody>
          <a:bodyPr wrap="square" lIns="0" tIns="0" rIns="0" bIns="0" rtlCol="0"/>
          <a:lstStyle/>
          <a:p>
            <a:endParaRPr/>
          </a:p>
        </p:txBody>
      </p:sp>
      <p:sp>
        <p:nvSpPr>
          <p:cNvPr id="16" name="object 16"/>
          <p:cNvSpPr/>
          <p:nvPr/>
        </p:nvSpPr>
        <p:spPr>
          <a:xfrm>
            <a:off x="4696967" y="3718559"/>
            <a:ext cx="83820" cy="33655"/>
          </a:xfrm>
          <a:custGeom>
            <a:avLst/>
            <a:gdLst/>
            <a:ahLst/>
            <a:cxnLst/>
            <a:rect l="l" t="t" r="r" b="b"/>
            <a:pathLst>
              <a:path w="83820" h="33654">
                <a:moveTo>
                  <a:pt x="83820" y="0"/>
                </a:moveTo>
                <a:lnTo>
                  <a:pt x="0" y="7619"/>
                </a:lnTo>
                <a:lnTo>
                  <a:pt x="16764" y="33527"/>
                </a:lnTo>
                <a:lnTo>
                  <a:pt x="27432" y="27431"/>
                </a:lnTo>
                <a:lnTo>
                  <a:pt x="83820" y="0"/>
                </a:lnTo>
                <a:close/>
              </a:path>
            </a:pathLst>
          </a:custGeom>
          <a:solidFill>
            <a:srgbClr val="D84438"/>
          </a:solidFill>
        </p:spPr>
        <p:txBody>
          <a:bodyPr wrap="square" lIns="0" tIns="0" rIns="0" bIns="0" rtlCol="0"/>
          <a:lstStyle/>
          <a:p>
            <a:endParaRPr/>
          </a:p>
        </p:txBody>
      </p:sp>
      <p:sp>
        <p:nvSpPr>
          <p:cNvPr id="17" name="object 17"/>
          <p:cNvSpPr/>
          <p:nvPr/>
        </p:nvSpPr>
        <p:spPr>
          <a:xfrm>
            <a:off x="4719828" y="3756659"/>
            <a:ext cx="17145" cy="33655"/>
          </a:xfrm>
          <a:custGeom>
            <a:avLst/>
            <a:gdLst/>
            <a:ahLst/>
            <a:cxnLst/>
            <a:rect l="l" t="t" r="r" b="b"/>
            <a:pathLst>
              <a:path w="17145" h="33654">
                <a:moveTo>
                  <a:pt x="10668" y="0"/>
                </a:moveTo>
                <a:lnTo>
                  <a:pt x="0" y="6095"/>
                </a:lnTo>
                <a:lnTo>
                  <a:pt x="16763" y="33527"/>
                </a:lnTo>
                <a:lnTo>
                  <a:pt x="10668" y="0"/>
                </a:lnTo>
                <a:close/>
              </a:path>
            </a:pathLst>
          </a:custGeom>
          <a:solidFill>
            <a:srgbClr val="D84438"/>
          </a:solidFill>
        </p:spPr>
        <p:txBody>
          <a:bodyPr wrap="square" lIns="0" tIns="0" rIns="0" bIns="0" rtlCol="0"/>
          <a:lstStyle/>
          <a:p>
            <a:endParaRPr/>
          </a:p>
        </p:txBody>
      </p:sp>
      <p:sp>
        <p:nvSpPr>
          <p:cNvPr id="18" name="object 18"/>
          <p:cNvSpPr txBox="1"/>
          <p:nvPr/>
        </p:nvSpPr>
        <p:spPr>
          <a:xfrm>
            <a:off x="688340" y="1792223"/>
            <a:ext cx="7943215" cy="466090"/>
          </a:xfrm>
          <a:prstGeom prst="rect">
            <a:avLst/>
          </a:prstGeom>
        </p:spPr>
        <p:txBody>
          <a:bodyPr vert="horz" wrap="square" lIns="0" tIns="0" rIns="0" bIns="0" rtlCol="0">
            <a:spAutoFit/>
          </a:bodyPr>
          <a:lstStyle/>
          <a:p>
            <a:pPr marL="12700">
              <a:lnSpc>
                <a:spcPct val="100000"/>
              </a:lnSpc>
            </a:pPr>
            <a:r>
              <a:rPr sz="3000" b="1" spc="-5" dirty="0">
                <a:latin typeface="Arial"/>
                <a:cs typeface="Arial"/>
              </a:rPr>
              <a:t>Apakah komponen yang umumnya</a:t>
            </a:r>
            <a:r>
              <a:rPr sz="3000" b="1" spc="30" dirty="0">
                <a:latin typeface="Arial"/>
                <a:cs typeface="Arial"/>
              </a:rPr>
              <a:t> </a:t>
            </a:r>
            <a:r>
              <a:rPr sz="3000" b="1" spc="-5" dirty="0">
                <a:latin typeface="Arial"/>
                <a:cs typeface="Arial"/>
              </a:rPr>
              <a:t>terdapat</a:t>
            </a:r>
            <a:endParaRPr sz="3000">
              <a:latin typeface="Arial"/>
              <a:cs typeface="Arial"/>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10</a:t>
            </a:fld>
            <a:endParaRPr dirty="0"/>
          </a:p>
        </p:txBody>
      </p:sp>
      <p:sp>
        <p:nvSpPr>
          <p:cNvPr id="19" name="object 19"/>
          <p:cNvSpPr txBox="1"/>
          <p:nvPr/>
        </p:nvSpPr>
        <p:spPr>
          <a:xfrm>
            <a:off x="688340" y="2225040"/>
            <a:ext cx="3810635" cy="741045"/>
          </a:xfrm>
          <a:prstGeom prst="rect">
            <a:avLst/>
          </a:prstGeom>
        </p:spPr>
        <p:txBody>
          <a:bodyPr vert="horz" wrap="square" lIns="0" tIns="0" rIns="0" bIns="0" rtlCol="0">
            <a:spAutoFit/>
          </a:bodyPr>
          <a:lstStyle/>
          <a:p>
            <a:pPr marL="12700">
              <a:lnSpc>
                <a:spcPct val="100000"/>
              </a:lnSpc>
            </a:pPr>
            <a:r>
              <a:rPr sz="3000" b="1" spc="-5" dirty="0">
                <a:latin typeface="Arial"/>
                <a:cs typeface="Arial"/>
              </a:rPr>
              <a:t>dalam system</a:t>
            </a:r>
            <a:r>
              <a:rPr sz="3000" b="1" spc="-75" dirty="0">
                <a:latin typeface="Arial"/>
                <a:cs typeface="Arial"/>
              </a:rPr>
              <a:t> </a:t>
            </a:r>
            <a:r>
              <a:rPr sz="3000" b="1" spc="-5" dirty="0">
                <a:latin typeface="Arial"/>
                <a:cs typeface="Arial"/>
              </a:rPr>
              <a:t>unit?</a:t>
            </a:r>
            <a:endParaRPr sz="3000">
              <a:latin typeface="Arial"/>
              <a:cs typeface="Arial"/>
            </a:endParaRPr>
          </a:p>
          <a:p>
            <a:pPr marR="5080" algn="r">
              <a:lnSpc>
                <a:spcPct val="100000"/>
              </a:lnSpc>
              <a:spcBef>
                <a:spcPts val="459"/>
              </a:spcBef>
            </a:pPr>
            <a:r>
              <a:rPr sz="1400" dirty="0">
                <a:solidFill>
                  <a:srgbClr val="D84438"/>
                </a:solidFill>
                <a:latin typeface="Times New Roman"/>
                <a:cs typeface="Times New Roman"/>
              </a:rPr>
              <a:t>power</a:t>
            </a:r>
            <a:r>
              <a:rPr sz="1400" spc="-85" dirty="0">
                <a:solidFill>
                  <a:srgbClr val="D84438"/>
                </a:solidFill>
                <a:latin typeface="Times New Roman"/>
                <a:cs typeface="Times New Roman"/>
              </a:rPr>
              <a:t> </a:t>
            </a:r>
            <a:r>
              <a:rPr sz="1400" spc="-5" dirty="0">
                <a:solidFill>
                  <a:srgbClr val="D84438"/>
                </a:solidFill>
                <a:latin typeface="Times New Roman"/>
                <a:cs typeface="Times New Roman"/>
              </a:rPr>
              <a:t>supply</a:t>
            </a:r>
            <a:endParaRPr sz="1400">
              <a:latin typeface="Times New Roman"/>
              <a:cs typeface="Times New Roman"/>
            </a:endParaRPr>
          </a:p>
        </p:txBody>
      </p:sp>
      <p:sp>
        <p:nvSpPr>
          <p:cNvPr id="20" name="object 20"/>
          <p:cNvSpPr txBox="1"/>
          <p:nvPr/>
        </p:nvSpPr>
        <p:spPr>
          <a:xfrm>
            <a:off x="7413752" y="2725420"/>
            <a:ext cx="761365" cy="225425"/>
          </a:xfrm>
          <a:prstGeom prst="rect">
            <a:avLst/>
          </a:prstGeom>
        </p:spPr>
        <p:txBody>
          <a:bodyPr vert="horz" wrap="square" lIns="0" tIns="0" rIns="0" bIns="0" rtlCol="0">
            <a:spAutoFit/>
          </a:bodyPr>
          <a:lstStyle/>
          <a:p>
            <a:pPr marL="12700">
              <a:lnSpc>
                <a:spcPct val="100000"/>
              </a:lnSpc>
            </a:pPr>
            <a:r>
              <a:rPr sz="1400" spc="-5" dirty="0">
                <a:solidFill>
                  <a:srgbClr val="D84438"/>
                </a:solidFill>
                <a:latin typeface="Times New Roman"/>
                <a:cs typeface="Times New Roman"/>
              </a:rPr>
              <a:t>drive</a:t>
            </a:r>
            <a:r>
              <a:rPr sz="1400" spc="-80" dirty="0">
                <a:solidFill>
                  <a:srgbClr val="D84438"/>
                </a:solidFill>
                <a:latin typeface="Times New Roman"/>
                <a:cs typeface="Times New Roman"/>
              </a:rPr>
              <a:t> </a:t>
            </a:r>
            <a:r>
              <a:rPr sz="1400" spc="-5" dirty="0">
                <a:solidFill>
                  <a:srgbClr val="D84438"/>
                </a:solidFill>
                <a:latin typeface="Times New Roman"/>
                <a:cs typeface="Times New Roman"/>
              </a:rPr>
              <a:t>bays</a:t>
            </a:r>
            <a:endParaRPr sz="1400">
              <a:latin typeface="Times New Roman"/>
              <a:cs typeface="Times New Roman"/>
            </a:endParaRPr>
          </a:p>
        </p:txBody>
      </p:sp>
      <p:sp>
        <p:nvSpPr>
          <p:cNvPr id="21" name="object 21"/>
          <p:cNvSpPr txBox="1"/>
          <p:nvPr/>
        </p:nvSpPr>
        <p:spPr>
          <a:xfrm>
            <a:off x="8485123" y="3322828"/>
            <a:ext cx="709930" cy="225425"/>
          </a:xfrm>
          <a:prstGeom prst="rect">
            <a:avLst/>
          </a:prstGeom>
        </p:spPr>
        <p:txBody>
          <a:bodyPr vert="horz" wrap="square" lIns="0" tIns="0" rIns="0" bIns="0" rtlCol="0">
            <a:spAutoFit/>
          </a:bodyPr>
          <a:lstStyle/>
          <a:p>
            <a:pPr marL="12700">
              <a:lnSpc>
                <a:spcPct val="100000"/>
              </a:lnSpc>
            </a:pPr>
            <a:r>
              <a:rPr sz="1400" dirty="0">
                <a:solidFill>
                  <a:srgbClr val="D84438"/>
                </a:solidFill>
                <a:latin typeface="Times New Roman"/>
                <a:cs typeface="Times New Roman"/>
              </a:rPr>
              <a:t>p</a:t>
            </a:r>
            <a:r>
              <a:rPr sz="1400" spc="-15" dirty="0">
                <a:solidFill>
                  <a:srgbClr val="D84438"/>
                </a:solidFill>
                <a:latin typeface="Times New Roman"/>
                <a:cs typeface="Times New Roman"/>
              </a:rPr>
              <a:t>r</a:t>
            </a:r>
            <a:r>
              <a:rPr sz="1400" dirty="0">
                <a:solidFill>
                  <a:srgbClr val="D84438"/>
                </a:solidFill>
                <a:latin typeface="Times New Roman"/>
                <a:cs typeface="Times New Roman"/>
              </a:rPr>
              <a:t>oces</a:t>
            </a:r>
            <a:r>
              <a:rPr sz="1400" spc="-10" dirty="0">
                <a:solidFill>
                  <a:srgbClr val="D84438"/>
                </a:solidFill>
                <a:latin typeface="Times New Roman"/>
                <a:cs typeface="Times New Roman"/>
              </a:rPr>
              <a:t>s</a:t>
            </a:r>
            <a:r>
              <a:rPr sz="1400" dirty="0">
                <a:solidFill>
                  <a:srgbClr val="D84438"/>
                </a:solidFill>
                <a:latin typeface="Times New Roman"/>
                <a:cs typeface="Times New Roman"/>
              </a:rPr>
              <a:t>or</a:t>
            </a:r>
            <a:endParaRPr sz="1400">
              <a:latin typeface="Times New Roman"/>
              <a:cs typeface="Times New Roman"/>
            </a:endParaRPr>
          </a:p>
        </p:txBody>
      </p:sp>
      <p:sp>
        <p:nvSpPr>
          <p:cNvPr id="22" name="object 22"/>
          <p:cNvSpPr txBox="1"/>
          <p:nvPr/>
        </p:nvSpPr>
        <p:spPr>
          <a:xfrm>
            <a:off x="4015232" y="3918711"/>
            <a:ext cx="381635" cy="225425"/>
          </a:xfrm>
          <a:prstGeom prst="rect">
            <a:avLst/>
          </a:prstGeom>
        </p:spPr>
        <p:txBody>
          <a:bodyPr vert="horz" wrap="square" lIns="0" tIns="0" rIns="0" bIns="0" rtlCol="0">
            <a:spAutoFit/>
          </a:bodyPr>
          <a:lstStyle/>
          <a:p>
            <a:pPr marL="12700">
              <a:lnSpc>
                <a:spcPct val="100000"/>
              </a:lnSpc>
            </a:pPr>
            <a:r>
              <a:rPr sz="1400" dirty="0">
                <a:solidFill>
                  <a:srgbClr val="D84438"/>
                </a:solidFill>
                <a:latin typeface="Times New Roman"/>
                <a:cs typeface="Times New Roman"/>
              </a:rPr>
              <a:t>p</a:t>
            </a:r>
            <a:r>
              <a:rPr sz="1400" spc="-10" dirty="0">
                <a:solidFill>
                  <a:srgbClr val="D84438"/>
                </a:solidFill>
                <a:latin typeface="Times New Roman"/>
                <a:cs typeface="Times New Roman"/>
              </a:rPr>
              <a:t>o</a:t>
            </a:r>
            <a:r>
              <a:rPr sz="1400" spc="-15" dirty="0">
                <a:solidFill>
                  <a:srgbClr val="D84438"/>
                </a:solidFill>
                <a:latin typeface="Times New Roman"/>
                <a:cs typeface="Times New Roman"/>
              </a:rPr>
              <a:t>r</a:t>
            </a:r>
            <a:r>
              <a:rPr sz="1400" dirty="0">
                <a:solidFill>
                  <a:srgbClr val="D84438"/>
                </a:solidFill>
                <a:latin typeface="Times New Roman"/>
                <a:cs typeface="Times New Roman"/>
              </a:rPr>
              <a:t>ts</a:t>
            </a:r>
            <a:endParaRPr sz="1400">
              <a:latin typeface="Times New Roman"/>
              <a:cs typeface="Times New Roman"/>
            </a:endParaRPr>
          </a:p>
        </p:txBody>
      </p:sp>
      <p:sp>
        <p:nvSpPr>
          <p:cNvPr id="23" name="object 23"/>
          <p:cNvSpPr txBox="1"/>
          <p:nvPr/>
        </p:nvSpPr>
        <p:spPr>
          <a:xfrm>
            <a:off x="8541511" y="4275328"/>
            <a:ext cx="619125" cy="225425"/>
          </a:xfrm>
          <a:prstGeom prst="rect">
            <a:avLst/>
          </a:prstGeom>
        </p:spPr>
        <p:txBody>
          <a:bodyPr vert="horz" wrap="square" lIns="0" tIns="0" rIns="0" bIns="0" rtlCol="0">
            <a:spAutoFit/>
          </a:bodyPr>
          <a:lstStyle/>
          <a:p>
            <a:pPr marL="12700">
              <a:lnSpc>
                <a:spcPct val="100000"/>
              </a:lnSpc>
            </a:pPr>
            <a:r>
              <a:rPr sz="1400" spc="-5" dirty="0">
                <a:solidFill>
                  <a:srgbClr val="D84438"/>
                </a:solidFill>
                <a:latin typeface="Times New Roman"/>
                <a:cs typeface="Times New Roman"/>
              </a:rPr>
              <a:t>memory</a:t>
            </a:r>
            <a:endParaRPr sz="1400">
              <a:latin typeface="Times New Roman"/>
              <a:cs typeface="Times New Roman"/>
            </a:endParaRPr>
          </a:p>
        </p:txBody>
      </p:sp>
      <p:sp>
        <p:nvSpPr>
          <p:cNvPr id="24" name="object 24"/>
          <p:cNvSpPr txBox="1"/>
          <p:nvPr/>
        </p:nvSpPr>
        <p:spPr>
          <a:xfrm>
            <a:off x="8145271" y="6162040"/>
            <a:ext cx="802640" cy="225425"/>
          </a:xfrm>
          <a:prstGeom prst="rect">
            <a:avLst/>
          </a:prstGeom>
        </p:spPr>
        <p:txBody>
          <a:bodyPr vert="horz" wrap="square" lIns="0" tIns="0" rIns="0" bIns="0" rtlCol="0">
            <a:spAutoFit/>
          </a:bodyPr>
          <a:lstStyle/>
          <a:p>
            <a:pPr marL="12700">
              <a:lnSpc>
                <a:spcPct val="100000"/>
              </a:lnSpc>
            </a:pPr>
            <a:r>
              <a:rPr sz="1400" spc="-5" dirty="0">
                <a:solidFill>
                  <a:srgbClr val="D84438"/>
                </a:solidFill>
                <a:latin typeface="Times New Roman"/>
                <a:cs typeface="Times New Roman"/>
              </a:rPr>
              <a:t>sound</a:t>
            </a:r>
            <a:r>
              <a:rPr sz="1400" spc="-65" dirty="0">
                <a:solidFill>
                  <a:srgbClr val="D84438"/>
                </a:solidFill>
                <a:latin typeface="Times New Roman"/>
                <a:cs typeface="Times New Roman"/>
              </a:rPr>
              <a:t> </a:t>
            </a:r>
            <a:r>
              <a:rPr sz="1400" spc="-5" dirty="0">
                <a:solidFill>
                  <a:srgbClr val="D84438"/>
                </a:solidFill>
                <a:latin typeface="Times New Roman"/>
                <a:cs typeface="Times New Roman"/>
              </a:rPr>
              <a:t>card</a:t>
            </a:r>
            <a:endParaRPr sz="1400">
              <a:latin typeface="Times New Roman"/>
              <a:cs typeface="Times New Roman"/>
            </a:endParaRPr>
          </a:p>
        </p:txBody>
      </p:sp>
      <p:sp>
        <p:nvSpPr>
          <p:cNvPr id="25" name="object 25"/>
          <p:cNvSpPr txBox="1"/>
          <p:nvPr/>
        </p:nvSpPr>
        <p:spPr>
          <a:xfrm>
            <a:off x="4493767" y="6251955"/>
            <a:ext cx="773430" cy="225425"/>
          </a:xfrm>
          <a:prstGeom prst="rect">
            <a:avLst/>
          </a:prstGeom>
        </p:spPr>
        <p:txBody>
          <a:bodyPr vert="horz" wrap="square" lIns="0" tIns="0" rIns="0" bIns="0" rtlCol="0">
            <a:spAutoFit/>
          </a:bodyPr>
          <a:lstStyle/>
          <a:p>
            <a:pPr marL="12700">
              <a:lnSpc>
                <a:spcPct val="100000"/>
              </a:lnSpc>
            </a:pPr>
            <a:r>
              <a:rPr sz="1400" spc="-5" dirty="0">
                <a:solidFill>
                  <a:srgbClr val="D84438"/>
                </a:solidFill>
                <a:latin typeface="Times New Roman"/>
                <a:cs typeface="Times New Roman"/>
              </a:rPr>
              <a:t>video</a:t>
            </a:r>
            <a:r>
              <a:rPr sz="1400" spc="-75" dirty="0">
                <a:solidFill>
                  <a:srgbClr val="D84438"/>
                </a:solidFill>
                <a:latin typeface="Times New Roman"/>
                <a:cs typeface="Times New Roman"/>
              </a:rPr>
              <a:t> </a:t>
            </a:r>
            <a:r>
              <a:rPr sz="1400" dirty="0">
                <a:solidFill>
                  <a:srgbClr val="D84438"/>
                </a:solidFill>
                <a:latin typeface="Times New Roman"/>
                <a:cs typeface="Times New Roman"/>
              </a:rPr>
              <a:t>card</a:t>
            </a:r>
            <a:endParaRPr sz="1400">
              <a:latin typeface="Times New Roman"/>
              <a:cs typeface="Times New Roman"/>
            </a:endParaRPr>
          </a:p>
        </p:txBody>
      </p:sp>
      <p:sp>
        <p:nvSpPr>
          <p:cNvPr id="26" name="object 26"/>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4671060">
              <a:lnSpc>
                <a:spcPct val="100000"/>
              </a:lnSpc>
              <a:spcBef>
                <a:spcPts val="1515"/>
              </a:spcBef>
            </a:pPr>
            <a:r>
              <a:rPr sz="4400" dirty="0"/>
              <a:t>The System</a:t>
            </a:r>
            <a:r>
              <a:rPr sz="4400" spc="-90" dirty="0"/>
              <a:t> </a:t>
            </a:r>
            <a:r>
              <a:rPr sz="4400" dirty="0"/>
              <a:t>Unit</a:t>
            </a:r>
            <a:endParaRPr sz="4400"/>
          </a:p>
        </p:txBody>
      </p:sp>
      <p:sp>
        <p:nvSpPr>
          <p:cNvPr id="27" name="object 27"/>
          <p:cNvSpPr txBox="1"/>
          <p:nvPr/>
        </p:nvSpPr>
        <p:spPr>
          <a:xfrm>
            <a:off x="764540" y="3008376"/>
            <a:ext cx="2271395" cy="3661410"/>
          </a:xfrm>
          <a:prstGeom prst="rect">
            <a:avLst/>
          </a:prstGeom>
        </p:spPr>
        <p:txBody>
          <a:bodyPr vert="horz" wrap="square" lIns="0" tIns="0" rIns="0" bIns="0" rtlCol="0">
            <a:spAutoFit/>
          </a:bodyPr>
          <a:lstStyle/>
          <a:p>
            <a:pPr marL="360045" indent="-347345">
              <a:lnSpc>
                <a:spcPts val="2875"/>
              </a:lnSpc>
              <a:buChar char="•"/>
              <a:tabLst>
                <a:tab pos="360045" algn="l"/>
                <a:tab pos="360680" algn="l"/>
              </a:tabLst>
            </a:pPr>
            <a:r>
              <a:rPr sz="2400" spc="-5" dirty="0">
                <a:latin typeface="Arial"/>
                <a:cs typeface="Arial"/>
              </a:rPr>
              <a:t>Processor</a:t>
            </a:r>
            <a:endParaRPr sz="2400">
              <a:latin typeface="Arial"/>
              <a:cs typeface="Arial"/>
            </a:endParaRPr>
          </a:p>
          <a:p>
            <a:pPr marL="360045" indent="-347345">
              <a:lnSpc>
                <a:spcPts val="2875"/>
              </a:lnSpc>
              <a:buChar char="•"/>
              <a:tabLst>
                <a:tab pos="360045" algn="l"/>
                <a:tab pos="360680" algn="l"/>
              </a:tabLst>
            </a:pPr>
            <a:r>
              <a:rPr sz="2400" spc="-5" dirty="0">
                <a:latin typeface="Arial"/>
                <a:cs typeface="Arial"/>
              </a:rPr>
              <a:t>Motherboard</a:t>
            </a:r>
            <a:endParaRPr sz="2400">
              <a:latin typeface="Arial"/>
              <a:cs typeface="Arial"/>
            </a:endParaRPr>
          </a:p>
          <a:p>
            <a:pPr marL="360045" indent="-347345">
              <a:lnSpc>
                <a:spcPct val="100000"/>
              </a:lnSpc>
              <a:buChar char="•"/>
              <a:tabLst>
                <a:tab pos="360045" algn="l"/>
                <a:tab pos="360680" algn="l"/>
              </a:tabLst>
            </a:pPr>
            <a:r>
              <a:rPr sz="2400" dirty="0">
                <a:latin typeface="Arial"/>
                <a:cs typeface="Arial"/>
              </a:rPr>
              <a:t>Memory</a:t>
            </a:r>
            <a:endParaRPr sz="2400">
              <a:latin typeface="Arial"/>
              <a:cs typeface="Arial"/>
            </a:endParaRPr>
          </a:p>
          <a:p>
            <a:pPr marL="360045" indent="-347345">
              <a:lnSpc>
                <a:spcPts val="2875"/>
              </a:lnSpc>
              <a:buChar char="•"/>
              <a:tabLst>
                <a:tab pos="360045" algn="l"/>
                <a:tab pos="360680" algn="l"/>
              </a:tabLst>
            </a:pPr>
            <a:r>
              <a:rPr sz="2400" spc="-5" dirty="0">
                <a:latin typeface="Arial"/>
                <a:cs typeface="Arial"/>
              </a:rPr>
              <a:t>Harddisk</a:t>
            </a:r>
            <a:endParaRPr sz="2400">
              <a:latin typeface="Arial"/>
              <a:cs typeface="Arial"/>
            </a:endParaRPr>
          </a:p>
          <a:p>
            <a:pPr marL="360045" indent="-347345">
              <a:lnSpc>
                <a:spcPts val="2875"/>
              </a:lnSpc>
              <a:buChar char="•"/>
              <a:tabLst>
                <a:tab pos="360045" algn="l"/>
                <a:tab pos="360680" algn="l"/>
              </a:tabLst>
            </a:pPr>
            <a:r>
              <a:rPr sz="2400" spc="-5" dirty="0">
                <a:latin typeface="Arial"/>
                <a:cs typeface="Arial"/>
              </a:rPr>
              <a:t>Adapter</a:t>
            </a:r>
            <a:r>
              <a:rPr sz="2400" spc="-75" dirty="0">
                <a:latin typeface="Arial"/>
                <a:cs typeface="Arial"/>
              </a:rPr>
              <a:t> </a:t>
            </a:r>
            <a:r>
              <a:rPr sz="2400" dirty="0">
                <a:latin typeface="Arial"/>
                <a:cs typeface="Arial"/>
              </a:rPr>
              <a:t>cards</a:t>
            </a:r>
            <a:endParaRPr sz="2400">
              <a:latin typeface="Arial"/>
              <a:cs typeface="Arial"/>
            </a:endParaRPr>
          </a:p>
          <a:p>
            <a:pPr marL="360045" indent="-347345">
              <a:lnSpc>
                <a:spcPts val="2875"/>
              </a:lnSpc>
              <a:buChar char="•"/>
              <a:tabLst>
                <a:tab pos="360045" algn="l"/>
                <a:tab pos="360680" algn="l"/>
              </a:tabLst>
            </a:pPr>
            <a:r>
              <a:rPr sz="2400" spc="-5" dirty="0">
                <a:solidFill>
                  <a:srgbClr val="D84438"/>
                </a:solidFill>
                <a:latin typeface="Arial"/>
                <a:cs typeface="Arial"/>
              </a:rPr>
              <a:t>Sound</a:t>
            </a:r>
            <a:r>
              <a:rPr sz="2400" spc="-85" dirty="0">
                <a:solidFill>
                  <a:srgbClr val="D84438"/>
                </a:solidFill>
                <a:latin typeface="Arial"/>
                <a:cs typeface="Arial"/>
              </a:rPr>
              <a:t> </a:t>
            </a:r>
            <a:r>
              <a:rPr sz="2400" dirty="0">
                <a:solidFill>
                  <a:srgbClr val="D84438"/>
                </a:solidFill>
                <a:latin typeface="Arial"/>
                <a:cs typeface="Arial"/>
              </a:rPr>
              <a:t>card</a:t>
            </a:r>
            <a:endParaRPr sz="2400">
              <a:latin typeface="Arial"/>
              <a:cs typeface="Arial"/>
            </a:endParaRPr>
          </a:p>
          <a:p>
            <a:pPr marL="360045" indent="-347345">
              <a:lnSpc>
                <a:spcPts val="2875"/>
              </a:lnSpc>
              <a:buChar char="•"/>
              <a:tabLst>
                <a:tab pos="360045" algn="l"/>
                <a:tab pos="360680" algn="l"/>
              </a:tabLst>
            </a:pPr>
            <a:r>
              <a:rPr sz="2400" spc="-5" dirty="0">
                <a:solidFill>
                  <a:srgbClr val="D84438"/>
                </a:solidFill>
                <a:latin typeface="Arial"/>
                <a:cs typeface="Arial"/>
              </a:rPr>
              <a:t>Video</a:t>
            </a:r>
            <a:r>
              <a:rPr sz="2400" spc="-90" dirty="0">
                <a:solidFill>
                  <a:srgbClr val="D84438"/>
                </a:solidFill>
                <a:latin typeface="Arial"/>
                <a:cs typeface="Arial"/>
              </a:rPr>
              <a:t> </a:t>
            </a:r>
            <a:r>
              <a:rPr sz="2400" dirty="0">
                <a:solidFill>
                  <a:srgbClr val="D84438"/>
                </a:solidFill>
                <a:latin typeface="Arial"/>
                <a:cs typeface="Arial"/>
              </a:rPr>
              <a:t>card</a:t>
            </a:r>
            <a:endParaRPr sz="2400">
              <a:latin typeface="Arial"/>
              <a:cs typeface="Arial"/>
            </a:endParaRPr>
          </a:p>
          <a:p>
            <a:pPr marL="360045" indent="-347345">
              <a:lnSpc>
                <a:spcPts val="2875"/>
              </a:lnSpc>
              <a:buChar char="•"/>
              <a:tabLst>
                <a:tab pos="360045" algn="l"/>
                <a:tab pos="360680" algn="l"/>
              </a:tabLst>
            </a:pPr>
            <a:r>
              <a:rPr sz="2400" spc="-5" dirty="0">
                <a:latin typeface="Arial"/>
                <a:cs typeface="Arial"/>
              </a:rPr>
              <a:t>Ports</a:t>
            </a:r>
            <a:endParaRPr sz="2400">
              <a:latin typeface="Arial"/>
              <a:cs typeface="Arial"/>
            </a:endParaRPr>
          </a:p>
          <a:p>
            <a:pPr marL="360045" indent="-347345">
              <a:lnSpc>
                <a:spcPts val="2875"/>
              </a:lnSpc>
              <a:buChar char="•"/>
              <a:tabLst>
                <a:tab pos="360045" algn="l"/>
                <a:tab pos="360680" algn="l"/>
              </a:tabLst>
            </a:pPr>
            <a:r>
              <a:rPr sz="2400" spc="-5" dirty="0">
                <a:latin typeface="Arial"/>
                <a:cs typeface="Arial"/>
              </a:rPr>
              <a:t>Drive</a:t>
            </a:r>
            <a:r>
              <a:rPr sz="2400" spc="-65" dirty="0">
                <a:latin typeface="Arial"/>
                <a:cs typeface="Arial"/>
              </a:rPr>
              <a:t> </a:t>
            </a:r>
            <a:r>
              <a:rPr sz="2400" spc="-5" dirty="0">
                <a:latin typeface="Arial"/>
                <a:cs typeface="Arial"/>
              </a:rPr>
              <a:t>bays</a:t>
            </a:r>
            <a:endParaRPr sz="2400">
              <a:latin typeface="Arial"/>
              <a:cs typeface="Arial"/>
            </a:endParaRPr>
          </a:p>
          <a:p>
            <a:pPr marL="360045" indent="-347345">
              <a:lnSpc>
                <a:spcPct val="100000"/>
              </a:lnSpc>
              <a:buChar char="•"/>
              <a:tabLst>
                <a:tab pos="360045" algn="l"/>
                <a:tab pos="360680" algn="l"/>
              </a:tabLst>
            </a:pPr>
            <a:r>
              <a:rPr sz="2400" spc="-5" dirty="0">
                <a:latin typeface="Arial"/>
                <a:cs typeface="Arial"/>
              </a:rPr>
              <a:t>Power</a:t>
            </a:r>
            <a:r>
              <a:rPr sz="2400" spc="-65" dirty="0">
                <a:latin typeface="Arial"/>
                <a:cs typeface="Arial"/>
              </a:rPr>
              <a:t> </a:t>
            </a:r>
            <a:r>
              <a:rPr sz="2400" spc="-5" dirty="0">
                <a:latin typeface="Arial"/>
                <a:cs typeface="Arial"/>
              </a:rPr>
              <a:t>supply</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0" y="1962911"/>
            <a:ext cx="4419600" cy="48006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674623" y="1925828"/>
            <a:ext cx="3787140" cy="4324985"/>
          </a:xfrm>
          <a:prstGeom prst="rect">
            <a:avLst/>
          </a:prstGeom>
        </p:spPr>
        <p:txBody>
          <a:bodyPr vert="horz" wrap="square" lIns="0" tIns="0" rIns="0" bIns="0" rtlCol="0">
            <a:spAutoFit/>
          </a:bodyPr>
          <a:lstStyle/>
          <a:p>
            <a:pPr marL="12700" indent="31750">
              <a:lnSpc>
                <a:spcPct val="100000"/>
              </a:lnSpc>
            </a:pPr>
            <a:r>
              <a:rPr sz="2800" spc="-5" dirty="0">
                <a:latin typeface="Arial"/>
                <a:cs typeface="Arial"/>
              </a:rPr>
              <a:t>Apa </a:t>
            </a:r>
            <a:r>
              <a:rPr sz="2800" dirty="0">
                <a:latin typeface="Arial"/>
                <a:cs typeface="Arial"/>
              </a:rPr>
              <a:t>itu</a:t>
            </a:r>
            <a:r>
              <a:rPr sz="2800" spc="-55" dirty="0">
                <a:latin typeface="Arial"/>
                <a:cs typeface="Arial"/>
              </a:rPr>
              <a:t> </a:t>
            </a:r>
            <a:r>
              <a:rPr sz="2800" dirty="0">
                <a:solidFill>
                  <a:srgbClr val="333399"/>
                </a:solidFill>
                <a:latin typeface="Arial"/>
                <a:cs typeface="Arial"/>
              </a:rPr>
              <a:t>Motherboard</a:t>
            </a:r>
            <a:r>
              <a:rPr sz="2800" dirty="0">
                <a:latin typeface="Arial"/>
                <a:cs typeface="Arial"/>
              </a:rPr>
              <a:t>??</a:t>
            </a:r>
            <a:endParaRPr sz="2800">
              <a:latin typeface="Arial"/>
              <a:cs typeface="Arial"/>
            </a:endParaRPr>
          </a:p>
          <a:p>
            <a:pPr marL="12700" marR="50800">
              <a:lnSpc>
                <a:spcPct val="79900"/>
              </a:lnSpc>
              <a:spcBef>
                <a:spcPts val="2430"/>
              </a:spcBef>
            </a:pPr>
            <a:r>
              <a:rPr sz="2400" spc="-5" dirty="0">
                <a:latin typeface="Arial"/>
                <a:cs typeface="Arial"/>
              </a:rPr>
              <a:t>Motherboard (MOBO) atau  disebut juga dengan Papan  Induk </a:t>
            </a:r>
            <a:r>
              <a:rPr sz="2400" dirty="0">
                <a:latin typeface="Arial"/>
                <a:cs typeface="Arial"/>
              </a:rPr>
              <a:t>Motherboard  merupakan </a:t>
            </a:r>
            <a:r>
              <a:rPr sz="2400" spc="-5" dirty="0">
                <a:latin typeface="Arial"/>
                <a:cs typeface="Arial"/>
              </a:rPr>
              <a:t>komponen  </a:t>
            </a:r>
            <a:r>
              <a:rPr sz="2400" dirty="0">
                <a:latin typeface="Arial"/>
                <a:cs typeface="Arial"/>
              </a:rPr>
              <a:t>utama </a:t>
            </a:r>
            <a:r>
              <a:rPr sz="2400" spc="-5" dirty="0">
                <a:latin typeface="Arial"/>
                <a:cs typeface="Arial"/>
              </a:rPr>
              <a:t>dari sebuah </a:t>
            </a:r>
            <a:r>
              <a:rPr sz="2400" dirty="0">
                <a:latin typeface="Arial"/>
                <a:cs typeface="Arial"/>
              </a:rPr>
              <a:t>PC,  </a:t>
            </a:r>
            <a:r>
              <a:rPr sz="2400" spc="-5" dirty="0">
                <a:latin typeface="Arial"/>
                <a:cs typeface="Arial"/>
              </a:rPr>
              <a:t>karena </a:t>
            </a:r>
            <a:r>
              <a:rPr sz="2400" dirty="0">
                <a:latin typeface="Arial"/>
                <a:cs typeface="Arial"/>
              </a:rPr>
              <a:t>pada </a:t>
            </a:r>
            <a:r>
              <a:rPr sz="2400" spc="-5" dirty="0">
                <a:latin typeface="Arial"/>
                <a:cs typeface="Arial"/>
              </a:rPr>
              <a:t>Motherboard-  </a:t>
            </a:r>
            <a:r>
              <a:rPr sz="2400" dirty="0">
                <a:latin typeface="Arial"/>
                <a:cs typeface="Arial"/>
              </a:rPr>
              <a:t>lah semua </a:t>
            </a:r>
            <a:r>
              <a:rPr sz="2400" spc="-5" dirty="0">
                <a:latin typeface="Arial"/>
                <a:cs typeface="Arial"/>
              </a:rPr>
              <a:t>komponen PC  anda akan</a:t>
            </a:r>
            <a:r>
              <a:rPr sz="2400" spc="-10" dirty="0">
                <a:latin typeface="Arial"/>
                <a:cs typeface="Arial"/>
              </a:rPr>
              <a:t> </a:t>
            </a:r>
            <a:r>
              <a:rPr sz="2400" spc="-5" dirty="0">
                <a:latin typeface="Arial"/>
                <a:cs typeface="Arial"/>
              </a:rPr>
              <a:t>disatukan.</a:t>
            </a:r>
            <a:endParaRPr sz="2400">
              <a:latin typeface="Arial"/>
              <a:cs typeface="Arial"/>
            </a:endParaRPr>
          </a:p>
          <a:p>
            <a:pPr marL="12700" marR="5080">
              <a:lnSpc>
                <a:spcPct val="79900"/>
              </a:lnSpc>
              <a:spcBef>
                <a:spcPts val="575"/>
              </a:spcBef>
            </a:pPr>
            <a:r>
              <a:rPr sz="2400" spc="-5" dirty="0">
                <a:latin typeface="Arial"/>
                <a:cs typeface="Arial"/>
              </a:rPr>
              <a:t>Bentuk motherboard seperti  sebuah papan </a:t>
            </a:r>
            <a:r>
              <a:rPr sz="2400" dirty="0">
                <a:latin typeface="Arial"/>
                <a:cs typeface="Arial"/>
              </a:rPr>
              <a:t>sirkuit  </a:t>
            </a:r>
            <a:r>
              <a:rPr sz="2400" spc="-5" dirty="0">
                <a:latin typeface="Arial"/>
                <a:cs typeface="Arial"/>
              </a:rPr>
              <a:t>elektronik. Motherboard  </a:t>
            </a:r>
            <a:r>
              <a:rPr sz="2400" dirty="0">
                <a:latin typeface="Arial"/>
                <a:cs typeface="Arial"/>
              </a:rPr>
              <a:t>merupakan </a:t>
            </a:r>
            <a:r>
              <a:rPr sz="2400" spc="-5" dirty="0">
                <a:latin typeface="Arial"/>
                <a:cs typeface="Arial"/>
              </a:rPr>
              <a:t>tempat</a:t>
            </a:r>
            <a:r>
              <a:rPr sz="2400" spc="-45" dirty="0">
                <a:latin typeface="Arial"/>
                <a:cs typeface="Arial"/>
              </a:rPr>
              <a:t> </a:t>
            </a:r>
            <a:r>
              <a:rPr sz="2400" spc="-5" dirty="0">
                <a:latin typeface="Arial"/>
                <a:cs typeface="Arial"/>
              </a:rPr>
              <a:t>berlalu</a:t>
            </a:r>
            <a:endParaRPr sz="2400">
              <a:latin typeface="Arial"/>
              <a:cs typeface="Arial"/>
            </a:endParaRPr>
          </a:p>
        </p:txBody>
      </p:sp>
      <p:sp>
        <p:nvSpPr>
          <p:cNvPr id="5" name="object 5"/>
          <p:cNvSpPr txBox="1"/>
          <p:nvPr/>
        </p:nvSpPr>
        <p:spPr>
          <a:xfrm>
            <a:off x="674623" y="6211220"/>
            <a:ext cx="2096135" cy="330200"/>
          </a:xfrm>
          <a:prstGeom prst="rect">
            <a:avLst/>
          </a:prstGeom>
        </p:spPr>
        <p:txBody>
          <a:bodyPr vert="horz" wrap="square" lIns="0" tIns="0" rIns="0" bIns="0" rtlCol="0">
            <a:spAutoFit/>
          </a:bodyPr>
          <a:lstStyle/>
          <a:p>
            <a:pPr marL="12700">
              <a:lnSpc>
                <a:spcPts val="2525"/>
              </a:lnSpc>
            </a:pPr>
            <a:r>
              <a:rPr sz="2400" spc="-5" dirty="0">
                <a:latin typeface="Arial"/>
                <a:cs typeface="Arial"/>
              </a:rPr>
              <a:t>lalangnya</a:t>
            </a:r>
            <a:r>
              <a:rPr sz="2400" spc="-30" dirty="0">
                <a:latin typeface="Arial"/>
                <a:cs typeface="Arial"/>
              </a:rPr>
              <a:t> </a:t>
            </a:r>
            <a:r>
              <a:rPr sz="2400" spc="-5" dirty="0">
                <a:latin typeface="Arial"/>
                <a:cs typeface="Arial"/>
              </a:rPr>
              <a:t>data.</a:t>
            </a:r>
            <a:endParaRPr sz="2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11</a:t>
            </a:fld>
            <a:endParaRPr dirty="0"/>
          </a:p>
        </p:txBody>
      </p:sp>
      <p:sp>
        <p:nvSpPr>
          <p:cNvPr id="4" name="object 4"/>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4671060">
              <a:lnSpc>
                <a:spcPct val="100000"/>
              </a:lnSpc>
              <a:spcBef>
                <a:spcPts val="1515"/>
              </a:spcBef>
            </a:pPr>
            <a:r>
              <a:rPr sz="4400" dirty="0"/>
              <a:t>The System</a:t>
            </a:r>
            <a:r>
              <a:rPr sz="4400" spc="-90" dirty="0"/>
              <a:t> </a:t>
            </a:r>
            <a:r>
              <a:rPr sz="4400" dirty="0"/>
              <a:t>Unit</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0200" y="1909572"/>
            <a:ext cx="7352664" cy="4867999"/>
          </a:xfrm>
          <a:prstGeom prst="rect">
            <a:avLst/>
          </a:prstGeom>
        </p:spPr>
        <p:txBody>
          <a:bodyPr vert="horz" wrap="square" lIns="0" tIns="0" rIns="0" bIns="0" rtlCol="0">
            <a:spAutoFit/>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2941320">
              <a:lnSpc>
                <a:spcPct val="100000"/>
              </a:lnSpc>
              <a:spcBef>
                <a:spcPts val="1030"/>
              </a:spcBef>
              <a:tabLst>
                <a:tab pos="7648575" algn="r"/>
              </a:tabLst>
            </a:pPr>
            <a:endParaRPr sz="1400" dirty="0">
              <a:latin typeface="Arial"/>
              <a:cs typeface="Arial"/>
            </a:endParaRPr>
          </a:p>
        </p:txBody>
      </p:sp>
      <p:sp>
        <p:nvSpPr>
          <p:cNvPr id="3" name="object 3"/>
          <p:cNvSpPr/>
          <p:nvPr/>
        </p:nvSpPr>
        <p:spPr>
          <a:xfrm>
            <a:off x="990600" y="1912620"/>
            <a:ext cx="7584948" cy="510997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685800"/>
            <a:ext cx="9142730" cy="1181100"/>
          </a:xfrm>
          <a:prstGeom prst="rect">
            <a:avLst/>
          </a:prstGeom>
          <a:solidFill>
            <a:srgbClr val="336600"/>
          </a:solidFill>
        </p:spPr>
        <p:txBody>
          <a:bodyPr vert="horz" wrap="square" lIns="0" tIns="254635" rIns="0" bIns="0" rtlCol="0">
            <a:spAutoFit/>
          </a:bodyPr>
          <a:lstStyle/>
          <a:p>
            <a:pPr marL="1536065">
              <a:lnSpc>
                <a:spcPct val="100000"/>
              </a:lnSpc>
              <a:spcBef>
                <a:spcPts val="2005"/>
              </a:spcBef>
            </a:pPr>
            <a:r>
              <a:rPr sz="3600" spc="-5" dirty="0"/>
              <a:t>Lebih </a:t>
            </a:r>
            <a:r>
              <a:rPr sz="3600" dirty="0"/>
              <a:t>Dekat </a:t>
            </a:r>
            <a:r>
              <a:rPr sz="3600" spc="-5" dirty="0"/>
              <a:t>dengan</a:t>
            </a:r>
            <a:r>
              <a:rPr sz="3600" spc="-35" dirty="0"/>
              <a:t> </a:t>
            </a:r>
            <a:r>
              <a:rPr sz="3600" spc="-5" dirty="0"/>
              <a:t>Motherboard..</a:t>
            </a:r>
            <a:endParaRPr sz="3600"/>
          </a:p>
        </p:txBody>
      </p:sp>
      <p:sp>
        <p:nvSpPr>
          <p:cNvPr id="5" name="object 5"/>
          <p:cNvSpPr txBox="1"/>
          <p:nvPr/>
        </p:nvSpPr>
        <p:spPr>
          <a:xfrm>
            <a:off x="8939365" y="6763298"/>
            <a:ext cx="125095" cy="203835"/>
          </a:xfrm>
          <a:prstGeom prst="rect">
            <a:avLst/>
          </a:prstGeom>
        </p:spPr>
        <p:txBody>
          <a:bodyPr vert="horz" wrap="square" lIns="0" tIns="0" rIns="0" bIns="0" rtlCol="0">
            <a:spAutoFit/>
          </a:bodyPr>
          <a:lstStyle/>
          <a:p>
            <a:pPr marL="12700">
              <a:lnSpc>
                <a:spcPts val="1520"/>
              </a:lnSpc>
            </a:pPr>
            <a:r>
              <a:rPr sz="1400" dirty="0">
                <a:latin typeface="Arial"/>
                <a:cs typeface="Arial"/>
              </a:rPr>
              <a:t>2</a:t>
            </a:r>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9055" y="838200"/>
            <a:ext cx="8343900" cy="59436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14</a:t>
            </a:fld>
            <a:endParaRPr dirty="0"/>
          </a:p>
        </p:txBody>
      </p:sp>
      <p:sp>
        <p:nvSpPr>
          <p:cNvPr id="2" name="object 2"/>
          <p:cNvSpPr txBox="1"/>
          <p:nvPr/>
        </p:nvSpPr>
        <p:spPr>
          <a:xfrm>
            <a:off x="993139" y="2090928"/>
            <a:ext cx="8032750" cy="4234815"/>
          </a:xfrm>
          <a:prstGeom prst="rect">
            <a:avLst/>
          </a:prstGeom>
        </p:spPr>
        <p:txBody>
          <a:bodyPr vert="horz" wrap="square" lIns="0" tIns="0" rIns="0" bIns="0" rtlCol="0">
            <a:spAutoFit/>
          </a:bodyPr>
          <a:lstStyle/>
          <a:p>
            <a:pPr marL="12700">
              <a:lnSpc>
                <a:spcPct val="100000"/>
              </a:lnSpc>
            </a:pPr>
            <a:r>
              <a:rPr sz="3600" b="1" spc="-5" dirty="0">
                <a:latin typeface="Arial"/>
                <a:cs typeface="Arial"/>
              </a:rPr>
              <a:t>Apakah chip</a:t>
            </a:r>
            <a:r>
              <a:rPr sz="3600" b="1" spc="-50" dirty="0">
                <a:latin typeface="Arial"/>
                <a:cs typeface="Arial"/>
              </a:rPr>
              <a:t> </a:t>
            </a:r>
            <a:r>
              <a:rPr sz="3600" b="1" spc="-5" dirty="0">
                <a:latin typeface="Arial"/>
                <a:cs typeface="Arial"/>
              </a:rPr>
              <a:t>itu?</a:t>
            </a:r>
            <a:endParaRPr sz="3600">
              <a:latin typeface="Arial"/>
              <a:cs typeface="Arial"/>
            </a:endParaRPr>
          </a:p>
          <a:p>
            <a:pPr marL="355600" marR="741045" indent="-342900">
              <a:lnSpc>
                <a:spcPct val="100200"/>
              </a:lnSpc>
              <a:spcBef>
                <a:spcPts val="695"/>
              </a:spcBef>
              <a:buChar char="•"/>
              <a:tabLst>
                <a:tab pos="354965" algn="l"/>
                <a:tab pos="355600" algn="l"/>
              </a:tabLst>
            </a:pPr>
            <a:r>
              <a:rPr sz="2800" spc="-5" dirty="0">
                <a:latin typeface="Arial"/>
                <a:cs typeface="Arial"/>
              </a:rPr>
              <a:t>Potongan </a:t>
            </a:r>
            <a:r>
              <a:rPr sz="2800" dirty="0">
                <a:latin typeface="Arial"/>
                <a:cs typeface="Arial"/>
              </a:rPr>
              <a:t>kecil dari </a:t>
            </a:r>
            <a:r>
              <a:rPr sz="2800" spc="-5" dirty="0">
                <a:latin typeface="Arial"/>
                <a:cs typeface="Arial"/>
              </a:rPr>
              <a:t>material </a:t>
            </a:r>
            <a:r>
              <a:rPr sz="2800" dirty="0">
                <a:latin typeface="Arial"/>
                <a:cs typeface="Arial"/>
              </a:rPr>
              <a:t>semi-conductor  yang </a:t>
            </a:r>
            <a:r>
              <a:rPr sz="2800" spc="-5" dirty="0">
                <a:latin typeface="Arial"/>
                <a:cs typeface="Arial"/>
              </a:rPr>
              <a:t>tertanam </a:t>
            </a:r>
            <a:r>
              <a:rPr sz="2800" dirty="0">
                <a:latin typeface="Arial"/>
                <a:cs typeface="Arial"/>
              </a:rPr>
              <a:t>circuit yang terintegrasi  </a:t>
            </a:r>
            <a:r>
              <a:rPr sz="2800" spc="-5" dirty="0">
                <a:latin typeface="Arial"/>
                <a:cs typeface="Arial"/>
              </a:rPr>
              <a:t>(</a:t>
            </a:r>
            <a:r>
              <a:rPr sz="2800" i="1" spc="-5" dirty="0">
                <a:latin typeface="Arial"/>
                <a:cs typeface="Arial"/>
              </a:rPr>
              <a:t>Integrated</a:t>
            </a:r>
            <a:r>
              <a:rPr sz="2800" i="1" spc="-55" dirty="0">
                <a:latin typeface="Arial"/>
                <a:cs typeface="Arial"/>
              </a:rPr>
              <a:t> </a:t>
            </a:r>
            <a:r>
              <a:rPr sz="2800" i="1" spc="5" dirty="0">
                <a:latin typeface="Arial"/>
                <a:cs typeface="Arial"/>
              </a:rPr>
              <a:t>circuits</a:t>
            </a:r>
            <a:r>
              <a:rPr sz="2800" spc="5" dirty="0">
                <a:latin typeface="Arial"/>
                <a:cs typeface="Arial"/>
              </a:rPr>
              <a:t>)</a:t>
            </a:r>
            <a:endParaRPr sz="2800">
              <a:latin typeface="Arial"/>
              <a:cs typeface="Arial"/>
            </a:endParaRPr>
          </a:p>
          <a:p>
            <a:pPr marL="355600" marR="202565" indent="-342900" algn="just">
              <a:lnSpc>
                <a:spcPct val="100000"/>
              </a:lnSpc>
              <a:spcBef>
                <a:spcPts val="670"/>
              </a:spcBef>
              <a:buChar char="•"/>
              <a:tabLst>
                <a:tab pos="355600" algn="l"/>
              </a:tabLst>
            </a:pPr>
            <a:r>
              <a:rPr sz="2800" spc="-5" dirty="0">
                <a:latin typeface="Arial"/>
                <a:cs typeface="Arial"/>
              </a:rPr>
              <a:t>Integrated </a:t>
            </a:r>
            <a:r>
              <a:rPr sz="2800" dirty="0">
                <a:latin typeface="Arial"/>
                <a:cs typeface="Arial"/>
              </a:rPr>
              <a:t>circuits </a:t>
            </a:r>
            <a:r>
              <a:rPr sz="2800" spc="-5" dirty="0">
                <a:latin typeface="Arial"/>
                <a:cs typeface="Arial"/>
              </a:rPr>
              <a:t>terdiri </a:t>
            </a:r>
            <a:r>
              <a:rPr sz="2800" dirty="0">
                <a:latin typeface="Arial"/>
                <a:cs typeface="Arial"/>
              </a:rPr>
              <a:t>dari banyak jalan-jalan  yang sangat kecil </a:t>
            </a:r>
            <a:r>
              <a:rPr sz="2800" spc="-5" dirty="0">
                <a:latin typeface="Arial"/>
                <a:cs typeface="Arial"/>
              </a:rPr>
              <a:t>(</a:t>
            </a:r>
            <a:r>
              <a:rPr sz="2800" i="1" spc="-5" dirty="0">
                <a:latin typeface="Arial"/>
                <a:cs typeface="Arial"/>
              </a:rPr>
              <a:t>microscopic </a:t>
            </a:r>
            <a:r>
              <a:rPr sz="2800" i="1" dirty="0">
                <a:latin typeface="Arial"/>
                <a:cs typeface="Arial"/>
              </a:rPr>
              <a:t>pathways</a:t>
            </a:r>
            <a:r>
              <a:rPr sz="2800" dirty="0">
                <a:latin typeface="Arial"/>
                <a:cs typeface="Arial"/>
              </a:rPr>
              <a:t>) yang  mampu membawa arus</a:t>
            </a:r>
            <a:r>
              <a:rPr sz="2800" spc="-35" dirty="0">
                <a:latin typeface="Arial"/>
                <a:cs typeface="Arial"/>
              </a:rPr>
              <a:t> </a:t>
            </a:r>
            <a:r>
              <a:rPr sz="2800" spc="-5" dirty="0">
                <a:latin typeface="Arial"/>
                <a:cs typeface="Arial"/>
              </a:rPr>
              <a:t>listrik</a:t>
            </a:r>
            <a:endParaRPr sz="2800">
              <a:latin typeface="Arial"/>
              <a:cs typeface="Arial"/>
            </a:endParaRPr>
          </a:p>
          <a:p>
            <a:pPr marL="355600" marR="5080" indent="-342900">
              <a:lnSpc>
                <a:spcPct val="100000"/>
              </a:lnSpc>
              <a:spcBef>
                <a:spcPts val="685"/>
              </a:spcBef>
              <a:buChar char="•"/>
              <a:tabLst>
                <a:tab pos="354965" algn="l"/>
                <a:tab pos="355600" algn="l"/>
              </a:tabLst>
            </a:pPr>
            <a:r>
              <a:rPr sz="2800" spc="-5" dirty="0">
                <a:latin typeface="Arial"/>
                <a:cs typeface="Arial"/>
              </a:rPr>
              <a:t>Chips </a:t>
            </a:r>
            <a:r>
              <a:rPr sz="2800" dirty="0">
                <a:latin typeface="Arial"/>
                <a:cs typeface="Arial"/>
              </a:rPr>
              <a:t>dipaket supaya masing-masing chip dapat  ditanamkan pada circuit</a:t>
            </a:r>
            <a:r>
              <a:rPr sz="2800" spc="-55" dirty="0">
                <a:latin typeface="Arial"/>
                <a:cs typeface="Arial"/>
              </a:rPr>
              <a:t> </a:t>
            </a:r>
            <a:r>
              <a:rPr sz="2800" spc="-5" dirty="0">
                <a:latin typeface="Arial"/>
                <a:cs typeface="Arial"/>
              </a:rPr>
              <a:t>board</a:t>
            </a:r>
            <a:endParaRPr sz="2800">
              <a:latin typeface="Arial"/>
              <a:cs typeface="Arial"/>
            </a:endParaRPr>
          </a:p>
        </p:txBody>
      </p:sp>
      <p:sp>
        <p:nvSpPr>
          <p:cNvPr id="3" name="object 3"/>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4671060">
              <a:lnSpc>
                <a:spcPct val="100000"/>
              </a:lnSpc>
              <a:spcBef>
                <a:spcPts val="1515"/>
              </a:spcBef>
            </a:pPr>
            <a:r>
              <a:rPr sz="4400" dirty="0"/>
              <a:t>The System</a:t>
            </a:r>
            <a:r>
              <a:rPr sz="4400" spc="-90" dirty="0"/>
              <a:t> </a:t>
            </a:r>
            <a:r>
              <a:rPr sz="4400" dirty="0"/>
              <a:t>Unit</a:t>
            </a:r>
            <a:endParaRPr sz="4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15</a:t>
            </a:fld>
            <a:endParaRPr dirty="0"/>
          </a:p>
        </p:txBody>
      </p:sp>
      <p:sp>
        <p:nvSpPr>
          <p:cNvPr id="2" name="object 2"/>
          <p:cNvSpPr txBox="1"/>
          <p:nvPr/>
        </p:nvSpPr>
        <p:spPr>
          <a:xfrm>
            <a:off x="993139" y="2092959"/>
            <a:ext cx="7787005" cy="3876040"/>
          </a:xfrm>
          <a:prstGeom prst="rect">
            <a:avLst/>
          </a:prstGeom>
        </p:spPr>
        <p:txBody>
          <a:bodyPr vert="horz" wrap="square" lIns="0" tIns="0" rIns="0" bIns="0" rtlCol="0">
            <a:spAutoFit/>
          </a:bodyPr>
          <a:lstStyle/>
          <a:p>
            <a:pPr marL="12700">
              <a:lnSpc>
                <a:spcPct val="100000"/>
              </a:lnSpc>
            </a:pPr>
            <a:r>
              <a:rPr sz="3200" u="heavy" spc="-5" dirty="0">
                <a:latin typeface="Arial"/>
                <a:cs typeface="Arial"/>
              </a:rPr>
              <a:t>Apakah Central Processing </a:t>
            </a:r>
            <a:r>
              <a:rPr sz="3200" u="heavy" dirty="0">
                <a:latin typeface="Arial"/>
                <a:cs typeface="Arial"/>
              </a:rPr>
              <a:t>Unit (CPU)</a:t>
            </a:r>
            <a:r>
              <a:rPr sz="3200" u="heavy" spc="-65" dirty="0">
                <a:latin typeface="Arial"/>
                <a:cs typeface="Arial"/>
              </a:rPr>
              <a:t> </a:t>
            </a:r>
            <a:r>
              <a:rPr sz="3200" u="heavy" spc="-10" dirty="0">
                <a:latin typeface="Arial"/>
                <a:cs typeface="Arial"/>
              </a:rPr>
              <a:t>itu?</a:t>
            </a:r>
            <a:endParaRPr sz="3200">
              <a:latin typeface="Arial"/>
              <a:cs typeface="Arial"/>
            </a:endParaRPr>
          </a:p>
          <a:p>
            <a:pPr marL="355600" marR="27940" indent="-342900">
              <a:lnSpc>
                <a:spcPct val="100000"/>
              </a:lnSpc>
              <a:spcBef>
                <a:spcPts val="755"/>
              </a:spcBef>
              <a:buChar char="•"/>
              <a:tabLst>
                <a:tab pos="354965" algn="l"/>
                <a:tab pos="355600" algn="l"/>
              </a:tabLst>
            </a:pPr>
            <a:r>
              <a:rPr sz="3200" spc="-5" dirty="0">
                <a:latin typeface="Arial"/>
                <a:cs typeface="Arial"/>
              </a:rPr>
              <a:t>Menterjemahkan dan membawa</a:t>
            </a:r>
            <a:r>
              <a:rPr sz="3200" spc="-100" dirty="0">
                <a:latin typeface="Arial"/>
                <a:cs typeface="Arial"/>
              </a:rPr>
              <a:t> </a:t>
            </a:r>
            <a:r>
              <a:rPr sz="3200" spc="-5" dirty="0">
                <a:latin typeface="Arial"/>
                <a:cs typeface="Arial"/>
              </a:rPr>
              <a:t>instruksi  dasar yang dioperasikan oleh</a:t>
            </a:r>
            <a:r>
              <a:rPr sz="3200" spc="-95" dirty="0">
                <a:latin typeface="Arial"/>
                <a:cs typeface="Arial"/>
              </a:rPr>
              <a:t> </a:t>
            </a:r>
            <a:r>
              <a:rPr sz="3200" spc="-5" dirty="0">
                <a:latin typeface="Arial"/>
                <a:cs typeface="Arial"/>
              </a:rPr>
              <a:t>komputer</a:t>
            </a:r>
            <a:endParaRPr sz="3200">
              <a:latin typeface="Arial"/>
              <a:cs typeface="Arial"/>
            </a:endParaRPr>
          </a:p>
          <a:p>
            <a:pPr marL="756285" marR="187325" lvl="1" indent="-286385" algn="just">
              <a:lnSpc>
                <a:spcPct val="100000"/>
              </a:lnSpc>
              <a:spcBef>
                <a:spcPts val="685"/>
              </a:spcBef>
              <a:buFont typeface="Arial"/>
              <a:buChar char="–"/>
              <a:tabLst>
                <a:tab pos="756920" algn="l"/>
              </a:tabLst>
            </a:pPr>
            <a:r>
              <a:rPr sz="2800" b="1" spc="-5" dirty="0">
                <a:latin typeface="Arial"/>
                <a:cs typeface="Arial"/>
              </a:rPr>
              <a:t>Control </a:t>
            </a:r>
            <a:r>
              <a:rPr sz="2800" b="1" spc="-10" dirty="0">
                <a:latin typeface="Arial"/>
                <a:cs typeface="Arial"/>
              </a:rPr>
              <a:t>unit </a:t>
            </a:r>
            <a:r>
              <a:rPr sz="2800" dirty="0">
                <a:latin typeface="Arial"/>
                <a:cs typeface="Arial"/>
              </a:rPr>
              <a:t>mengatur dan </a:t>
            </a:r>
            <a:r>
              <a:rPr sz="2800" spc="-5" dirty="0">
                <a:latin typeface="Arial"/>
                <a:cs typeface="Arial"/>
              </a:rPr>
              <a:t>melakukan  </a:t>
            </a:r>
            <a:r>
              <a:rPr sz="2800" dirty="0">
                <a:latin typeface="Arial"/>
                <a:cs typeface="Arial"/>
              </a:rPr>
              <a:t>koordinasi operasi-operasi dalam</a:t>
            </a:r>
            <a:r>
              <a:rPr sz="2800" spc="-15" dirty="0">
                <a:latin typeface="Arial"/>
                <a:cs typeface="Arial"/>
              </a:rPr>
              <a:t> </a:t>
            </a:r>
            <a:r>
              <a:rPr sz="2800" dirty="0">
                <a:latin typeface="Arial"/>
                <a:cs typeface="Arial"/>
              </a:rPr>
              <a:t>komputer</a:t>
            </a:r>
            <a:endParaRPr sz="2800">
              <a:latin typeface="Arial"/>
              <a:cs typeface="Arial"/>
            </a:endParaRPr>
          </a:p>
          <a:p>
            <a:pPr marL="756285" marR="238125" lvl="1" indent="-286385" algn="just">
              <a:lnSpc>
                <a:spcPct val="100200"/>
              </a:lnSpc>
              <a:spcBef>
                <a:spcPts val="665"/>
              </a:spcBef>
              <a:buFont typeface="Arial"/>
              <a:buChar char="–"/>
              <a:tabLst>
                <a:tab pos="756920" algn="l"/>
              </a:tabLst>
            </a:pPr>
            <a:r>
              <a:rPr sz="2800" b="1" spc="-5" dirty="0">
                <a:latin typeface="Arial"/>
                <a:cs typeface="Arial"/>
              </a:rPr>
              <a:t>Arithmetic </a:t>
            </a:r>
            <a:r>
              <a:rPr sz="2800" b="1" spc="-10" dirty="0">
                <a:latin typeface="Arial"/>
                <a:cs typeface="Arial"/>
              </a:rPr>
              <a:t>Logic Unit </a:t>
            </a:r>
            <a:r>
              <a:rPr sz="2800" b="1" spc="-5" dirty="0">
                <a:latin typeface="Arial"/>
                <a:cs typeface="Arial"/>
              </a:rPr>
              <a:t>(ALU) </a:t>
            </a:r>
            <a:r>
              <a:rPr sz="2800" dirty="0">
                <a:latin typeface="Arial"/>
                <a:cs typeface="Arial"/>
              </a:rPr>
              <a:t>menjalankan  operasi-operasi arithmatika, perbandingan,  dan</a:t>
            </a:r>
            <a:r>
              <a:rPr sz="2800" spc="-95" dirty="0">
                <a:latin typeface="Arial"/>
                <a:cs typeface="Arial"/>
              </a:rPr>
              <a:t> </a:t>
            </a:r>
            <a:r>
              <a:rPr sz="2800" dirty="0">
                <a:latin typeface="Arial"/>
                <a:cs typeface="Arial"/>
              </a:rPr>
              <a:t>logical.</a:t>
            </a:r>
            <a:endParaRPr sz="2800">
              <a:latin typeface="Arial"/>
              <a:cs typeface="Arial"/>
            </a:endParaRPr>
          </a:p>
        </p:txBody>
      </p:sp>
      <p:sp>
        <p:nvSpPr>
          <p:cNvPr id="3" name="object 3"/>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5788025">
              <a:lnSpc>
                <a:spcPct val="100000"/>
              </a:lnSpc>
              <a:spcBef>
                <a:spcPts val="1515"/>
              </a:spcBef>
            </a:pPr>
            <a:r>
              <a:rPr sz="4400" spc="-5" dirty="0"/>
              <a:t>*Prosessor..</a:t>
            </a:r>
            <a:endParaRPr sz="4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04872" y="2068067"/>
            <a:ext cx="5428487" cy="4590287"/>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3177540">
              <a:lnSpc>
                <a:spcPct val="100000"/>
              </a:lnSpc>
              <a:spcBef>
                <a:spcPts val="1515"/>
              </a:spcBef>
            </a:pPr>
            <a:r>
              <a:rPr sz="4400" dirty="0"/>
              <a:t>Alur Kerja</a:t>
            </a:r>
            <a:r>
              <a:rPr sz="4400" spc="-90" dirty="0"/>
              <a:t> </a:t>
            </a:r>
            <a:r>
              <a:rPr sz="4400" dirty="0"/>
              <a:t>Prosessor..</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1868" y="2206752"/>
            <a:ext cx="6115685" cy="3957320"/>
          </a:xfrm>
          <a:prstGeom prst="rect">
            <a:avLst/>
          </a:prstGeom>
        </p:spPr>
        <p:txBody>
          <a:bodyPr vert="horz" wrap="square" lIns="0" tIns="0" rIns="0" bIns="0" rtlCol="0">
            <a:spAutoFit/>
          </a:bodyPr>
          <a:lstStyle/>
          <a:p>
            <a:pPr marL="12700">
              <a:lnSpc>
                <a:spcPct val="100000"/>
              </a:lnSpc>
            </a:pPr>
            <a:r>
              <a:rPr sz="2400" spc="-5" dirty="0">
                <a:latin typeface="Arial"/>
                <a:cs typeface="Arial"/>
              </a:rPr>
              <a:t>Ada </a:t>
            </a:r>
            <a:r>
              <a:rPr sz="2400" dirty="0">
                <a:latin typeface="Arial"/>
                <a:cs typeface="Arial"/>
              </a:rPr>
              <a:t>dua fungsi utama </a:t>
            </a:r>
            <a:r>
              <a:rPr sz="2400" spc="-5" dirty="0">
                <a:latin typeface="Arial"/>
                <a:cs typeface="Arial"/>
              </a:rPr>
              <a:t>dari </a:t>
            </a:r>
            <a:r>
              <a:rPr sz="2400" dirty="0">
                <a:latin typeface="Arial"/>
                <a:cs typeface="Arial"/>
              </a:rPr>
              <a:t>processor </a:t>
            </a:r>
            <a:r>
              <a:rPr sz="2400" spc="-5" dirty="0">
                <a:latin typeface="Arial"/>
                <a:cs typeface="Arial"/>
              </a:rPr>
              <a:t>yaitu</a:t>
            </a:r>
            <a:r>
              <a:rPr sz="2400" spc="-35" dirty="0">
                <a:latin typeface="Arial"/>
                <a:cs typeface="Arial"/>
              </a:rPr>
              <a:t> </a:t>
            </a:r>
            <a:r>
              <a:rPr sz="2400" dirty="0">
                <a:latin typeface="Arial"/>
                <a:cs typeface="Arial"/>
              </a:rPr>
              <a:t>:</a:t>
            </a:r>
            <a:endParaRPr sz="2400">
              <a:latin typeface="Arial"/>
              <a:cs typeface="Arial"/>
            </a:endParaRPr>
          </a:p>
          <a:p>
            <a:pPr marL="355600" marR="190500" indent="-342900">
              <a:lnSpc>
                <a:spcPct val="89900"/>
              </a:lnSpc>
              <a:spcBef>
                <a:spcPts val="565"/>
              </a:spcBef>
              <a:buFont typeface="Arial"/>
              <a:buChar char="•"/>
              <a:tabLst>
                <a:tab pos="354965" algn="l"/>
                <a:tab pos="355600" algn="l"/>
                <a:tab pos="1606550" algn="l"/>
                <a:tab pos="1900555" algn="l"/>
                <a:tab pos="2889885" algn="l"/>
                <a:tab pos="3089275" algn="l"/>
                <a:tab pos="4058285" algn="l"/>
                <a:tab pos="5125085" algn="l"/>
              </a:tabLst>
            </a:pPr>
            <a:r>
              <a:rPr sz="2400" b="1" spc="-5" dirty="0">
                <a:latin typeface="Arial"/>
                <a:cs typeface="Arial"/>
              </a:rPr>
              <a:t>Fungsi	kontrol	</a:t>
            </a:r>
            <a:r>
              <a:rPr sz="2400" spc="-5" dirty="0">
                <a:latin typeface="Arial"/>
                <a:cs typeface="Arial"/>
              </a:rPr>
              <a:t>adalah	fungsi	dari  processor untuk </a:t>
            </a:r>
            <a:r>
              <a:rPr sz="2400" dirty="0">
                <a:latin typeface="Arial"/>
                <a:cs typeface="Arial"/>
              </a:rPr>
              <a:t>menterjemahkan  instruksi-instruksi </a:t>
            </a:r>
            <a:r>
              <a:rPr sz="2400" spc="-5" dirty="0">
                <a:latin typeface="Arial"/>
                <a:cs typeface="Arial"/>
              </a:rPr>
              <a:t>program dan </a:t>
            </a:r>
            <a:r>
              <a:rPr sz="2400" dirty="0">
                <a:latin typeface="Arial"/>
                <a:cs typeface="Arial"/>
              </a:rPr>
              <a:t>menjamin  bahwa </a:t>
            </a:r>
            <a:r>
              <a:rPr sz="2400" spc="-5" dirty="0">
                <a:latin typeface="Arial"/>
                <a:cs typeface="Arial"/>
              </a:rPr>
              <a:t>instruksi-instruksi tersebut  dijalankan	dengan	urutan yang</a:t>
            </a:r>
            <a:r>
              <a:rPr sz="2400" spc="-65" dirty="0">
                <a:latin typeface="Arial"/>
                <a:cs typeface="Arial"/>
              </a:rPr>
              <a:t> </a:t>
            </a:r>
            <a:r>
              <a:rPr sz="2400" dirty="0">
                <a:latin typeface="Arial"/>
                <a:cs typeface="Arial"/>
              </a:rPr>
              <a:t>benar.</a:t>
            </a:r>
            <a:endParaRPr sz="2400">
              <a:latin typeface="Arial"/>
              <a:cs typeface="Arial"/>
            </a:endParaRPr>
          </a:p>
          <a:p>
            <a:pPr marL="355600" marR="5080" indent="-342900">
              <a:lnSpc>
                <a:spcPct val="89900"/>
              </a:lnSpc>
              <a:spcBef>
                <a:spcPts val="1739"/>
              </a:spcBef>
              <a:buFont typeface="Arial"/>
              <a:buChar char="•"/>
              <a:tabLst>
                <a:tab pos="354965" algn="l"/>
                <a:tab pos="355600" algn="l"/>
                <a:tab pos="1522730" algn="l"/>
                <a:tab pos="2305685" algn="l"/>
                <a:tab pos="2978150" algn="l"/>
                <a:tab pos="4063365" algn="l"/>
              </a:tabLst>
            </a:pPr>
            <a:r>
              <a:rPr sz="2400" b="1" spc="-5" dirty="0">
                <a:latin typeface="Arial"/>
                <a:cs typeface="Arial"/>
              </a:rPr>
              <a:t>Fungsi	eksekusi	</a:t>
            </a:r>
            <a:r>
              <a:rPr sz="2400" spc="-5" dirty="0">
                <a:latin typeface="Arial"/>
                <a:cs typeface="Arial"/>
              </a:rPr>
              <a:t>adalah	fungsi</a:t>
            </a:r>
            <a:r>
              <a:rPr sz="2400" spc="-60" dirty="0">
                <a:latin typeface="Arial"/>
                <a:cs typeface="Arial"/>
              </a:rPr>
              <a:t> </a:t>
            </a:r>
            <a:r>
              <a:rPr sz="2400" spc="-5" dirty="0">
                <a:latin typeface="Arial"/>
                <a:cs typeface="Arial"/>
              </a:rPr>
              <a:t>dari </a:t>
            </a:r>
            <a:r>
              <a:rPr sz="2400" dirty="0">
                <a:latin typeface="Arial"/>
                <a:cs typeface="Arial"/>
              </a:rPr>
              <a:t> </a:t>
            </a:r>
            <a:r>
              <a:rPr sz="2400" spc="-5" dirty="0">
                <a:latin typeface="Arial"/>
                <a:cs typeface="Arial"/>
              </a:rPr>
              <a:t>processor untuk menjalankan tugas- tugas  perhitungan	yang</a:t>
            </a:r>
            <a:r>
              <a:rPr sz="2400" spc="-25" dirty="0">
                <a:latin typeface="Arial"/>
                <a:cs typeface="Arial"/>
              </a:rPr>
              <a:t> </a:t>
            </a:r>
            <a:r>
              <a:rPr sz="2400" spc="-5" dirty="0">
                <a:latin typeface="Arial"/>
                <a:cs typeface="Arial"/>
              </a:rPr>
              <a:t>spesifik</a:t>
            </a:r>
            <a:r>
              <a:rPr sz="2400" spc="-20" dirty="0">
                <a:latin typeface="Arial"/>
                <a:cs typeface="Arial"/>
              </a:rPr>
              <a:t> </a:t>
            </a:r>
            <a:r>
              <a:rPr sz="2400" dirty="0">
                <a:latin typeface="Arial"/>
                <a:cs typeface="Arial"/>
              </a:rPr>
              <a:t>seperti  penjumlahan, </a:t>
            </a:r>
            <a:r>
              <a:rPr sz="2400" spc="-5" dirty="0">
                <a:latin typeface="Arial"/>
                <a:cs typeface="Arial"/>
              </a:rPr>
              <a:t>pengurangan, perkalian  </a:t>
            </a:r>
            <a:r>
              <a:rPr sz="2400" dirty="0">
                <a:latin typeface="Arial"/>
                <a:cs typeface="Arial"/>
              </a:rPr>
              <a:t>serta</a:t>
            </a:r>
            <a:r>
              <a:rPr sz="2400" spc="-55" dirty="0">
                <a:latin typeface="Arial"/>
                <a:cs typeface="Arial"/>
              </a:rPr>
              <a:t> </a:t>
            </a:r>
            <a:r>
              <a:rPr sz="2400" spc="-5" dirty="0">
                <a:latin typeface="Arial"/>
                <a:cs typeface="Arial"/>
              </a:rPr>
              <a:t>pembagian.</a:t>
            </a:r>
            <a:endParaRPr sz="2400">
              <a:latin typeface="Arial"/>
              <a:cs typeface="Arial"/>
            </a:endParaRPr>
          </a:p>
        </p:txBody>
      </p:sp>
      <p:sp>
        <p:nvSpPr>
          <p:cNvPr id="3" name="object 3"/>
          <p:cNvSpPr/>
          <p:nvPr/>
        </p:nvSpPr>
        <p:spPr>
          <a:xfrm>
            <a:off x="6949440" y="2941320"/>
            <a:ext cx="2481072" cy="272796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2153285">
              <a:lnSpc>
                <a:spcPct val="100000"/>
              </a:lnSpc>
              <a:spcBef>
                <a:spcPts val="1515"/>
              </a:spcBef>
            </a:pPr>
            <a:r>
              <a:rPr sz="4400" spc="-5" dirty="0"/>
              <a:t>Fungsi </a:t>
            </a:r>
            <a:r>
              <a:rPr sz="4400" dirty="0"/>
              <a:t>Utama</a:t>
            </a:r>
            <a:r>
              <a:rPr sz="4400" spc="-55" dirty="0"/>
              <a:t> </a:t>
            </a:r>
            <a:r>
              <a:rPr sz="4400" dirty="0"/>
              <a:t>Proseseor..</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151792"/>
            <a:ext cx="8411210" cy="4554220"/>
          </a:xfrm>
          <a:prstGeom prst="rect">
            <a:avLst/>
          </a:prstGeom>
        </p:spPr>
        <p:txBody>
          <a:bodyPr vert="horz" wrap="square" lIns="0" tIns="0" rIns="0" bIns="0" rtlCol="0">
            <a:spAutoFit/>
          </a:bodyPr>
          <a:lstStyle/>
          <a:p>
            <a:pPr marL="15240">
              <a:lnSpc>
                <a:spcPts val="2420"/>
              </a:lnSpc>
              <a:tabLst>
                <a:tab pos="357505" algn="l"/>
              </a:tabLst>
            </a:pPr>
            <a:r>
              <a:rPr sz="2400" dirty="0">
                <a:solidFill>
                  <a:srgbClr val="333399"/>
                </a:solidFill>
                <a:latin typeface="Arial"/>
                <a:cs typeface="Arial"/>
              </a:rPr>
              <a:t>•	</a:t>
            </a:r>
            <a:r>
              <a:rPr sz="2400" spc="-5" dirty="0">
                <a:solidFill>
                  <a:srgbClr val="333399"/>
                </a:solidFill>
                <a:latin typeface="Arial"/>
                <a:cs typeface="Arial"/>
              </a:rPr>
              <a:t>Processor </a:t>
            </a:r>
            <a:r>
              <a:rPr sz="2400" dirty="0">
                <a:latin typeface="Arial"/>
                <a:cs typeface="Arial"/>
              </a:rPr>
              <a:t>mana</a:t>
            </a:r>
            <a:r>
              <a:rPr sz="2400" spc="-55" dirty="0">
                <a:latin typeface="Arial"/>
                <a:cs typeface="Arial"/>
              </a:rPr>
              <a:t> </a:t>
            </a:r>
            <a:r>
              <a:rPr sz="2400" dirty="0">
                <a:latin typeface="Arial"/>
                <a:cs typeface="Arial"/>
              </a:rPr>
              <a:t>yang</a:t>
            </a:r>
            <a:endParaRPr sz="2400">
              <a:latin typeface="Arial"/>
              <a:cs typeface="Arial"/>
            </a:endParaRPr>
          </a:p>
          <a:p>
            <a:pPr marL="358140">
              <a:lnSpc>
                <a:spcPts val="2875"/>
              </a:lnSpc>
            </a:pPr>
            <a:r>
              <a:rPr sz="2400" dirty="0">
                <a:latin typeface="Arial"/>
                <a:cs typeface="Arial"/>
              </a:rPr>
              <a:t>seharusnya </a:t>
            </a:r>
            <a:r>
              <a:rPr sz="2400" spc="-5" dirty="0">
                <a:latin typeface="Arial"/>
                <a:cs typeface="Arial"/>
              </a:rPr>
              <a:t>digunakan</a:t>
            </a:r>
            <a:r>
              <a:rPr sz="2400" spc="-55" dirty="0">
                <a:latin typeface="Arial"/>
                <a:cs typeface="Arial"/>
              </a:rPr>
              <a:t> </a:t>
            </a:r>
            <a:r>
              <a:rPr sz="2400" dirty="0">
                <a:latin typeface="Arial"/>
                <a:cs typeface="Arial"/>
              </a:rPr>
              <a:t>?</a:t>
            </a:r>
            <a:endParaRPr sz="2400">
              <a:latin typeface="Arial"/>
              <a:cs typeface="Arial"/>
            </a:endParaRPr>
          </a:p>
          <a:p>
            <a:pPr marL="358140" marR="4907280" indent="-342900">
              <a:lnSpc>
                <a:spcPct val="99800"/>
              </a:lnSpc>
              <a:spcBef>
                <a:spcPts val="580"/>
              </a:spcBef>
              <a:tabLst>
                <a:tab pos="357505" algn="l"/>
              </a:tabLst>
            </a:pPr>
            <a:r>
              <a:rPr sz="2400" dirty="0">
                <a:latin typeface="Arial"/>
                <a:cs typeface="Arial"/>
              </a:rPr>
              <a:t>•	</a:t>
            </a:r>
            <a:r>
              <a:rPr sz="2400" spc="-5" dirty="0">
                <a:latin typeface="Arial"/>
                <a:cs typeface="Arial"/>
              </a:rPr>
              <a:t>Semakin</a:t>
            </a:r>
            <a:r>
              <a:rPr sz="2400" spc="-50" dirty="0">
                <a:latin typeface="Arial"/>
                <a:cs typeface="Arial"/>
              </a:rPr>
              <a:t> </a:t>
            </a:r>
            <a:r>
              <a:rPr sz="2400" spc="-5" dirty="0">
                <a:latin typeface="Arial"/>
                <a:cs typeface="Arial"/>
              </a:rPr>
              <a:t>cepat </a:t>
            </a:r>
            <a:r>
              <a:rPr sz="2400" dirty="0">
                <a:latin typeface="Arial"/>
                <a:cs typeface="Arial"/>
              </a:rPr>
              <a:t> processor, semakin  mahal harga</a:t>
            </a:r>
            <a:r>
              <a:rPr sz="2400" spc="-95" dirty="0">
                <a:latin typeface="Arial"/>
                <a:cs typeface="Arial"/>
              </a:rPr>
              <a:t> </a:t>
            </a:r>
            <a:r>
              <a:rPr sz="2400" dirty="0">
                <a:latin typeface="Arial"/>
                <a:cs typeface="Arial"/>
              </a:rPr>
              <a:t>komputer.</a:t>
            </a:r>
            <a:endParaRPr sz="2400">
              <a:latin typeface="Arial"/>
              <a:cs typeface="Arial"/>
            </a:endParaRPr>
          </a:p>
        </p:txBody>
      </p:sp>
      <p:sp>
        <p:nvSpPr>
          <p:cNvPr id="3" name="object 3"/>
          <p:cNvSpPr/>
          <p:nvPr/>
        </p:nvSpPr>
        <p:spPr>
          <a:xfrm>
            <a:off x="990600" y="2185416"/>
            <a:ext cx="8410956" cy="452018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4417695">
              <a:lnSpc>
                <a:spcPct val="100000"/>
              </a:lnSpc>
              <a:spcBef>
                <a:spcPts val="1515"/>
              </a:spcBef>
            </a:pPr>
            <a:r>
              <a:rPr sz="4400" dirty="0"/>
              <a:t>Jenis</a:t>
            </a:r>
            <a:r>
              <a:rPr sz="4400" spc="-80" dirty="0"/>
              <a:t> </a:t>
            </a:r>
            <a:r>
              <a:rPr sz="4400" dirty="0"/>
              <a:t>Prosessor..</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140" y="2463800"/>
            <a:ext cx="4592320" cy="4102100"/>
          </a:xfrm>
          <a:prstGeom prst="rect">
            <a:avLst/>
          </a:prstGeom>
        </p:spPr>
        <p:txBody>
          <a:bodyPr vert="horz" wrap="square" lIns="0" tIns="0" rIns="0" bIns="0" rtlCol="0">
            <a:spAutoFit/>
          </a:bodyPr>
          <a:lstStyle/>
          <a:p>
            <a:pPr marL="355600" marR="1449705" indent="-342900">
              <a:lnSpc>
                <a:spcPts val="2300"/>
              </a:lnSpc>
              <a:buChar char="•"/>
              <a:tabLst>
                <a:tab pos="354965" algn="l"/>
                <a:tab pos="355600" algn="l"/>
              </a:tabLst>
            </a:pPr>
            <a:r>
              <a:rPr sz="2400" spc="-5" dirty="0">
                <a:latin typeface="Arial"/>
                <a:cs typeface="Arial"/>
              </a:rPr>
              <a:t>Bagimana</a:t>
            </a:r>
            <a:r>
              <a:rPr sz="2400" spc="-35" dirty="0">
                <a:latin typeface="Arial"/>
                <a:cs typeface="Arial"/>
              </a:rPr>
              <a:t> </a:t>
            </a:r>
            <a:r>
              <a:rPr sz="2400" spc="-5" dirty="0">
                <a:latin typeface="Arial"/>
                <a:cs typeface="Arial"/>
              </a:rPr>
              <a:t>Komputer  </a:t>
            </a:r>
            <a:r>
              <a:rPr sz="2400" dirty="0">
                <a:latin typeface="Arial"/>
                <a:cs typeface="Arial"/>
              </a:rPr>
              <a:t>menampilkan</a:t>
            </a:r>
            <a:r>
              <a:rPr sz="2400" spc="-80" dirty="0">
                <a:latin typeface="Arial"/>
                <a:cs typeface="Arial"/>
              </a:rPr>
              <a:t> </a:t>
            </a:r>
            <a:r>
              <a:rPr sz="2400" spc="-5" dirty="0">
                <a:latin typeface="Arial"/>
                <a:cs typeface="Arial"/>
              </a:rPr>
              <a:t>data?</a:t>
            </a:r>
            <a:endParaRPr sz="2400">
              <a:latin typeface="Arial"/>
              <a:cs typeface="Arial"/>
            </a:endParaRPr>
          </a:p>
          <a:p>
            <a:pPr marL="355600" indent="-342900">
              <a:lnSpc>
                <a:spcPts val="2585"/>
              </a:lnSpc>
              <a:spcBef>
                <a:spcPts val="20"/>
              </a:spcBef>
              <a:buChar char="•"/>
              <a:tabLst>
                <a:tab pos="354965" algn="l"/>
                <a:tab pos="355600" algn="l"/>
              </a:tabLst>
            </a:pPr>
            <a:r>
              <a:rPr sz="2400" spc="-5" dirty="0">
                <a:latin typeface="Arial"/>
                <a:cs typeface="Arial"/>
              </a:rPr>
              <a:t>Umumnya komputer</a:t>
            </a:r>
            <a:r>
              <a:rPr sz="2400" spc="20" dirty="0">
                <a:latin typeface="Arial"/>
                <a:cs typeface="Arial"/>
              </a:rPr>
              <a:t> </a:t>
            </a:r>
            <a:r>
              <a:rPr sz="2400" spc="-5" dirty="0">
                <a:latin typeface="Arial"/>
                <a:cs typeface="Arial"/>
              </a:rPr>
              <a:t>adalah</a:t>
            </a:r>
            <a:endParaRPr sz="2400">
              <a:latin typeface="Arial"/>
              <a:cs typeface="Arial"/>
            </a:endParaRPr>
          </a:p>
          <a:p>
            <a:pPr marL="355600">
              <a:lnSpc>
                <a:spcPts val="2585"/>
              </a:lnSpc>
            </a:pPr>
            <a:r>
              <a:rPr sz="2400" b="1" spc="-10" dirty="0">
                <a:solidFill>
                  <a:srgbClr val="333399"/>
                </a:solidFill>
                <a:latin typeface="Arial"/>
                <a:cs typeface="Arial"/>
              </a:rPr>
              <a:t>digital</a:t>
            </a:r>
            <a:endParaRPr sz="2400">
              <a:latin typeface="Arial"/>
              <a:cs typeface="Arial"/>
            </a:endParaRPr>
          </a:p>
          <a:p>
            <a:pPr marL="355600" marR="5080" indent="-342900">
              <a:lnSpc>
                <a:spcPct val="79600"/>
              </a:lnSpc>
              <a:spcBef>
                <a:spcPts val="585"/>
              </a:spcBef>
              <a:buChar char="•"/>
              <a:tabLst>
                <a:tab pos="354965" algn="l"/>
                <a:tab pos="355600" algn="l"/>
              </a:tabLst>
            </a:pPr>
            <a:r>
              <a:rPr sz="2400" spc="-5" dirty="0">
                <a:latin typeface="Arial"/>
                <a:cs typeface="Arial"/>
              </a:rPr>
              <a:t>Hanya mengenali </a:t>
            </a:r>
            <a:r>
              <a:rPr sz="2400" dirty="0">
                <a:latin typeface="Arial"/>
                <a:cs typeface="Arial"/>
              </a:rPr>
              <a:t>dua </a:t>
            </a:r>
            <a:r>
              <a:rPr sz="2400" spc="-5" dirty="0">
                <a:latin typeface="Arial"/>
                <a:cs typeface="Arial"/>
              </a:rPr>
              <a:t>keadaan  yang </a:t>
            </a:r>
            <a:r>
              <a:rPr sz="2400" dirty="0">
                <a:latin typeface="Arial"/>
                <a:cs typeface="Arial"/>
              </a:rPr>
              <a:t>berbeda: </a:t>
            </a:r>
            <a:r>
              <a:rPr sz="2400" b="1" spc="-5" dirty="0">
                <a:solidFill>
                  <a:srgbClr val="333399"/>
                </a:solidFill>
                <a:latin typeface="Arial"/>
                <a:cs typeface="Arial"/>
              </a:rPr>
              <a:t>on atau</a:t>
            </a:r>
            <a:r>
              <a:rPr sz="2400" b="1" spc="-55" dirty="0">
                <a:solidFill>
                  <a:srgbClr val="333399"/>
                </a:solidFill>
                <a:latin typeface="Arial"/>
                <a:cs typeface="Arial"/>
              </a:rPr>
              <a:t> </a:t>
            </a:r>
            <a:r>
              <a:rPr sz="2400" b="1" spc="-5" dirty="0">
                <a:solidFill>
                  <a:srgbClr val="333399"/>
                </a:solidFill>
                <a:latin typeface="Arial"/>
                <a:cs typeface="Arial"/>
              </a:rPr>
              <a:t>off</a:t>
            </a:r>
            <a:endParaRPr sz="2400">
              <a:latin typeface="Arial"/>
              <a:cs typeface="Arial"/>
            </a:endParaRPr>
          </a:p>
          <a:p>
            <a:pPr marL="355600" indent="-342900">
              <a:lnSpc>
                <a:spcPts val="2590"/>
              </a:lnSpc>
              <a:buChar char="•"/>
              <a:tabLst>
                <a:tab pos="354965" algn="l"/>
                <a:tab pos="355600" algn="l"/>
              </a:tabLst>
            </a:pPr>
            <a:r>
              <a:rPr sz="2400" dirty="0">
                <a:latin typeface="Arial"/>
                <a:cs typeface="Arial"/>
              </a:rPr>
              <a:t>Menggunakan </a:t>
            </a:r>
            <a:r>
              <a:rPr sz="2400" b="1" dirty="0">
                <a:solidFill>
                  <a:srgbClr val="333399"/>
                </a:solidFill>
                <a:latin typeface="Arial"/>
                <a:cs typeface="Arial"/>
              </a:rPr>
              <a:t>binary</a:t>
            </a:r>
            <a:r>
              <a:rPr sz="2400" b="1" spc="-100" dirty="0">
                <a:solidFill>
                  <a:srgbClr val="333399"/>
                </a:solidFill>
                <a:latin typeface="Arial"/>
                <a:cs typeface="Arial"/>
              </a:rPr>
              <a:t> </a:t>
            </a:r>
            <a:r>
              <a:rPr sz="2400" b="1" spc="-5" dirty="0">
                <a:solidFill>
                  <a:srgbClr val="333399"/>
                </a:solidFill>
                <a:latin typeface="Arial"/>
                <a:cs typeface="Arial"/>
              </a:rPr>
              <a:t>system</a:t>
            </a:r>
            <a:endParaRPr sz="2400">
              <a:latin typeface="Arial"/>
              <a:cs typeface="Arial"/>
            </a:endParaRPr>
          </a:p>
          <a:p>
            <a:pPr marL="355600">
              <a:lnSpc>
                <a:spcPts val="2585"/>
              </a:lnSpc>
            </a:pPr>
            <a:r>
              <a:rPr sz="2400" spc="-5" dirty="0">
                <a:latin typeface="Arial"/>
                <a:cs typeface="Arial"/>
              </a:rPr>
              <a:t>untuk mengenali </a:t>
            </a:r>
            <a:r>
              <a:rPr sz="2400" dirty="0">
                <a:latin typeface="Arial"/>
                <a:cs typeface="Arial"/>
              </a:rPr>
              <a:t>dua</a:t>
            </a:r>
            <a:r>
              <a:rPr sz="2400" spc="10" dirty="0">
                <a:latin typeface="Arial"/>
                <a:cs typeface="Arial"/>
              </a:rPr>
              <a:t> </a:t>
            </a:r>
            <a:r>
              <a:rPr sz="2400" spc="-5" dirty="0">
                <a:latin typeface="Arial"/>
                <a:cs typeface="Arial"/>
              </a:rPr>
              <a:t>keadaan.</a:t>
            </a:r>
            <a:endParaRPr sz="2400">
              <a:latin typeface="Arial"/>
              <a:cs typeface="Arial"/>
            </a:endParaRPr>
          </a:p>
          <a:p>
            <a:pPr marL="355600" marR="342900" indent="-342900">
              <a:lnSpc>
                <a:spcPct val="79900"/>
              </a:lnSpc>
              <a:spcBef>
                <a:spcPts val="570"/>
              </a:spcBef>
              <a:buChar char="•"/>
              <a:tabLst>
                <a:tab pos="354965" algn="l"/>
                <a:tab pos="355600" algn="l"/>
              </a:tabLst>
            </a:pPr>
            <a:r>
              <a:rPr sz="2400" dirty="0">
                <a:latin typeface="Arial"/>
                <a:cs typeface="Arial"/>
              </a:rPr>
              <a:t>Menggunakan sistem  penomoran </a:t>
            </a:r>
            <a:r>
              <a:rPr sz="2400" spc="-5" dirty="0">
                <a:latin typeface="Arial"/>
                <a:cs typeface="Arial"/>
              </a:rPr>
              <a:t>dengan </a:t>
            </a:r>
            <a:r>
              <a:rPr sz="2400" dirty="0">
                <a:latin typeface="Arial"/>
                <a:cs typeface="Arial"/>
              </a:rPr>
              <a:t>dua </a:t>
            </a:r>
            <a:r>
              <a:rPr sz="2400" spc="-5" dirty="0">
                <a:latin typeface="Arial"/>
                <a:cs typeface="Arial"/>
              </a:rPr>
              <a:t>digit  yang unik </a:t>
            </a:r>
            <a:r>
              <a:rPr sz="2400" dirty="0">
                <a:latin typeface="Arial"/>
                <a:cs typeface="Arial"/>
              </a:rPr>
              <a:t>: 0 </a:t>
            </a:r>
            <a:r>
              <a:rPr sz="2400" spc="-5" dirty="0">
                <a:latin typeface="Arial"/>
                <a:cs typeface="Arial"/>
              </a:rPr>
              <a:t>dan 1, yang  disebut </a:t>
            </a:r>
            <a:r>
              <a:rPr sz="2400" b="1" spc="-10" dirty="0">
                <a:solidFill>
                  <a:srgbClr val="333399"/>
                </a:solidFill>
                <a:latin typeface="Arial"/>
                <a:cs typeface="Arial"/>
              </a:rPr>
              <a:t>bits </a:t>
            </a:r>
            <a:r>
              <a:rPr sz="2400" dirty="0">
                <a:latin typeface="Arial"/>
                <a:cs typeface="Arial"/>
              </a:rPr>
              <a:t>(singkatan </a:t>
            </a:r>
            <a:r>
              <a:rPr sz="2400" spc="-5" dirty="0">
                <a:latin typeface="Arial"/>
                <a:cs typeface="Arial"/>
              </a:rPr>
              <a:t>dari  binary</a:t>
            </a:r>
            <a:r>
              <a:rPr sz="2400" spc="-75" dirty="0">
                <a:latin typeface="Arial"/>
                <a:cs typeface="Arial"/>
              </a:rPr>
              <a:t> </a:t>
            </a:r>
            <a:r>
              <a:rPr sz="2400" dirty="0">
                <a:latin typeface="Arial"/>
                <a:cs typeface="Arial"/>
              </a:rPr>
              <a:t>digits)</a:t>
            </a:r>
            <a:endParaRPr sz="2400">
              <a:latin typeface="Arial"/>
              <a:cs typeface="Arial"/>
            </a:endParaRPr>
          </a:p>
        </p:txBody>
      </p:sp>
      <p:sp>
        <p:nvSpPr>
          <p:cNvPr id="3" name="object 3"/>
          <p:cNvSpPr/>
          <p:nvPr/>
        </p:nvSpPr>
        <p:spPr>
          <a:xfrm>
            <a:off x="5410200" y="2747772"/>
            <a:ext cx="4047744" cy="281025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685800"/>
            <a:ext cx="9142730" cy="1181100"/>
          </a:xfrm>
          <a:prstGeom prst="rect">
            <a:avLst/>
          </a:prstGeom>
          <a:solidFill>
            <a:srgbClr val="336600"/>
          </a:solidFill>
        </p:spPr>
        <p:txBody>
          <a:bodyPr vert="horz" wrap="square" lIns="0" tIns="192405" rIns="0" bIns="0" rtlCol="0">
            <a:spAutoFit/>
          </a:bodyPr>
          <a:lstStyle/>
          <a:p>
            <a:pPr marL="3305175">
              <a:lnSpc>
                <a:spcPct val="100000"/>
              </a:lnSpc>
              <a:spcBef>
                <a:spcPts val="1515"/>
              </a:spcBef>
            </a:pPr>
            <a:r>
              <a:rPr sz="4400" dirty="0"/>
              <a:t>Data</a:t>
            </a:r>
            <a:r>
              <a:rPr sz="4400" spc="-20" dirty="0"/>
              <a:t> </a:t>
            </a:r>
            <a:r>
              <a:rPr sz="4400" spc="-5" dirty="0"/>
              <a:t>Representation..</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2</a:t>
            </a:fld>
            <a:endParaRPr dirty="0"/>
          </a:p>
        </p:txBody>
      </p:sp>
      <p:sp>
        <p:nvSpPr>
          <p:cNvPr id="2" name="object 2"/>
          <p:cNvSpPr txBox="1">
            <a:spLocks noGrp="1"/>
          </p:cNvSpPr>
          <p:nvPr>
            <p:ph type="title"/>
          </p:nvPr>
        </p:nvSpPr>
        <p:spPr>
          <a:xfrm>
            <a:off x="457200" y="685800"/>
            <a:ext cx="9133840" cy="1181100"/>
          </a:xfrm>
          <a:prstGeom prst="rect">
            <a:avLst/>
          </a:prstGeom>
          <a:solidFill>
            <a:srgbClr val="336600"/>
          </a:solidFill>
        </p:spPr>
        <p:txBody>
          <a:bodyPr vert="horz" wrap="square" lIns="0" tIns="75565" rIns="0" bIns="0" rtlCol="0">
            <a:spAutoFit/>
          </a:bodyPr>
          <a:lstStyle/>
          <a:p>
            <a:pPr marL="5113020">
              <a:lnSpc>
                <a:spcPct val="100000"/>
              </a:lnSpc>
              <a:spcBef>
                <a:spcPts val="595"/>
              </a:spcBef>
            </a:pPr>
            <a:r>
              <a:rPr sz="5500" spc="-185" dirty="0">
                <a:latin typeface="Tahoma"/>
                <a:cs typeface="Tahoma"/>
              </a:rPr>
              <a:t>Terminologi</a:t>
            </a:r>
            <a:endParaRPr sz="5500">
              <a:latin typeface="Tahoma"/>
              <a:cs typeface="Tahoma"/>
            </a:endParaRPr>
          </a:p>
        </p:txBody>
      </p:sp>
      <p:sp>
        <p:nvSpPr>
          <p:cNvPr id="3" name="object 3"/>
          <p:cNvSpPr txBox="1"/>
          <p:nvPr/>
        </p:nvSpPr>
        <p:spPr>
          <a:xfrm>
            <a:off x="993139" y="2093447"/>
            <a:ext cx="7895590" cy="3420745"/>
          </a:xfrm>
          <a:prstGeom prst="rect">
            <a:avLst/>
          </a:prstGeom>
        </p:spPr>
        <p:txBody>
          <a:bodyPr vert="horz" wrap="square" lIns="0" tIns="0" rIns="0" bIns="0" rtlCol="0">
            <a:spAutoFit/>
          </a:bodyPr>
          <a:lstStyle/>
          <a:p>
            <a:pPr marL="12700" marR="5080">
              <a:lnSpc>
                <a:spcPct val="99900"/>
              </a:lnSpc>
            </a:pPr>
            <a:r>
              <a:rPr sz="3200" b="1" spc="-5" dirty="0">
                <a:latin typeface="Arial"/>
                <a:cs typeface="Arial"/>
              </a:rPr>
              <a:t>Sistem komputer </a:t>
            </a:r>
            <a:r>
              <a:rPr sz="3200" spc="-5" dirty="0">
                <a:latin typeface="Arial"/>
                <a:cs typeface="Arial"/>
              </a:rPr>
              <a:t>adalah suatu jaringan  elektronik yang terdiri dari perangkat lunak  dan perangkat keras yang melakukan </a:t>
            </a:r>
            <a:r>
              <a:rPr sz="3200" spc="-10" dirty="0">
                <a:latin typeface="Arial"/>
                <a:cs typeface="Arial"/>
              </a:rPr>
              <a:t>tugas  </a:t>
            </a:r>
            <a:r>
              <a:rPr sz="3200" spc="-5" dirty="0">
                <a:latin typeface="Arial"/>
                <a:cs typeface="Arial"/>
              </a:rPr>
              <a:t>tertentu (menerima </a:t>
            </a:r>
            <a:r>
              <a:rPr sz="3200" i="1" spc="-5" dirty="0">
                <a:latin typeface="Arial"/>
                <a:cs typeface="Arial"/>
              </a:rPr>
              <a:t>input</a:t>
            </a:r>
            <a:r>
              <a:rPr sz="3200" spc="-5" dirty="0">
                <a:latin typeface="Arial"/>
                <a:cs typeface="Arial"/>
              </a:rPr>
              <a:t>, memproses </a:t>
            </a:r>
            <a:r>
              <a:rPr sz="3200" i="1" spc="-5" dirty="0">
                <a:latin typeface="Arial"/>
                <a:cs typeface="Arial"/>
              </a:rPr>
              <a:t>input</a:t>
            </a:r>
            <a:r>
              <a:rPr sz="3200" spc="-5" dirty="0">
                <a:latin typeface="Arial"/>
                <a:cs typeface="Arial"/>
              </a:rPr>
              <a:t>,  menyimpan </a:t>
            </a:r>
            <a:r>
              <a:rPr sz="3200" spc="-10" dirty="0">
                <a:latin typeface="Arial"/>
                <a:cs typeface="Arial"/>
              </a:rPr>
              <a:t>perintah-perintah, </a:t>
            </a:r>
            <a:r>
              <a:rPr sz="3200" spc="-5" dirty="0">
                <a:latin typeface="Arial"/>
                <a:cs typeface="Arial"/>
              </a:rPr>
              <a:t>dan  menyediakan </a:t>
            </a:r>
            <a:r>
              <a:rPr sz="3200" i="1" spc="-10" dirty="0">
                <a:latin typeface="Arial"/>
                <a:cs typeface="Arial"/>
              </a:rPr>
              <a:t>output </a:t>
            </a:r>
            <a:r>
              <a:rPr sz="3200" spc="-5" dirty="0">
                <a:latin typeface="Arial"/>
                <a:cs typeface="Arial"/>
              </a:rPr>
              <a:t>dalam </a:t>
            </a:r>
            <a:r>
              <a:rPr sz="3200" spc="-10" dirty="0">
                <a:latin typeface="Arial"/>
                <a:cs typeface="Arial"/>
              </a:rPr>
              <a:t>bentuk  </a:t>
            </a:r>
            <a:r>
              <a:rPr sz="3200" spc="-5" dirty="0">
                <a:latin typeface="Arial"/>
                <a:cs typeface="Arial"/>
              </a:rPr>
              <a:t>informasi).</a:t>
            </a:r>
            <a:endParaRPr sz="3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54167" y="3665220"/>
            <a:ext cx="2438399" cy="204977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21791" y="2622804"/>
            <a:ext cx="2895599" cy="958596"/>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752600" y="3808476"/>
            <a:ext cx="1905000" cy="1650492"/>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8574023" y="4818888"/>
            <a:ext cx="0" cy="62865"/>
          </a:xfrm>
          <a:custGeom>
            <a:avLst/>
            <a:gdLst/>
            <a:ahLst/>
            <a:cxnLst/>
            <a:rect l="l" t="t" r="r" b="b"/>
            <a:pathLst>
              <a:path h="62864">
                <a:moveTo>
                  <a:pt x="0" y="0"/>
                </a:moveTo>
                <a:lnTo>
                  <a:pt x="0" y="62484"/>
                </a:lnTo>
              </a:path>
            </a:pathLst>
          </a:custGeom>
          <a:ln w="3175">
            <a:solidFill>
              <a:srgbClr val="7C9CE8"/>
            </a:solidFill>
          </a:ln>
        </p:spPr>
        <p:txBody>
          <a:bodyPr wrap="square" lIns="0" tIns="0" rIns="0" bIns="0" rtlCol="0"/>
          <a:lstStyle/>
          <a:p>
            <a:endParaRPr/>
          </a:p>
        </p:txBody>
      </p:sp>
      <p:sp>
        <p:nvSpPr>
          <p:cNvPr id="6" name="object 6"/>
          <p:cNvSpPr/>
          <p:nvPr/>
        </p:nvSpPr>
        <p:spPr>
          <a:xfrm>
            <a:off x="8508492" y="3860291"/>
            <a:ext cx="323215" cy="1812289"/>
          </a:xfrm>
          <a:custGeom>
            <a:avLst/>
            <a:gdLst/>
            <a:ahLst/>
            <a:cxnLst/>
            <a:rect l="l" t="t" r="r" b="b"/>
            <a:pathLst>
              <a:path w="323215" h="1812289">
                <a:moveTo>
                  <a:pt x="292725" y="574548"/>
                </a:moveTo>
                <a:lnTo>
                  <a:pt x="33527" y="574548"/>
                </a:lnTo>
                <a:lnTo>
                  <a:pt x="41148" y="611124"/>
                </a:lnTo>
                <a:lnTo>
                  <a:pt x="54863" y="705612"/>
                </a:lnTo>
                <a:lnTo>
                  <a:pt x="62483" y="768096"/>
                </a:lnTo>
                <a:lnTo>
                  <a:pt x="67055" y="832104"/>
                </a:lnTo>
                <a:lnTo>
                  <a:pt x="68579" y="894588"/>
                </a:lnTo>
                <a:lnTo>
                  <a:pt x="79248" y="1812036"/>
                </a:lnTo>
                <a:lnTo>
                  <a:pt x="112775" y="1754124"/>
                </a:lnTo>
                <a:lnTo>
                  <a:pt x="143255" y="1696212"/>
                </a:lnTo>
                <a:lnTo>
                  <a:pt x="172211" y="1635252"/>
                </a:lnTo>
                <a:lnTo>
                  <a:pt x="198119" y="1572768"/>
                </a:lnTo>
                <a:lnTo>
                  <a:pt x="222503" y="1510284"/>
                </a:lnTo>
                <a:lnTo>
                  <a:pt x="243839" y="1444752"/>
                </a:lnTo>
                <a:lnTo>
                  <a:pt x="262127" y="1379220"/>
                </a:lnTo>
                <a:lnTo>
                  <a:pt x="278891" y="1313688"/>
                </a:lnTo>
                <a:lnTo>
                  <a:pt x="292607" y="1245108"/>
                </a:lnTo>
                <a:lnTo>
                  <a:pt x="303275" y="1176528"/>
                </a:lnTo>
                <a:lnTo>
                  <a:pt x="312419" y="1106424"/>
                </a:lnTo>
                <a:lnTo>
                  <a:pt x="318515" y="1036320"/>
                </a:lnTo>
                <a:lnTo>
                  <a:pt x="321563" y="966216"/>
                </a:lnTo>
                <a:lnTo>
                  <a:pt x="323087" y="894588"/>
                </a:lnTo>
                <a:lnTo>
                  <a:pt x="320039" y="821436"/>
                </a:lnTo>
                <a:lnTo>
                  <a:pt x="315467" y="749808"/>
                </a:lnTo>
                <a:lnTo>
                  <a:pt x="307848" y="676656"/>
                </a:lnTo>
                <a:lnTo>
                  <a:pt x="297179" y="603504"/>
                </a:lnTo>
                <a:lnTo>
                  <a:pt x="292725" y="574548"/>
                </a:lnTo>
                <a:close/>
              </a:path>
              <a:path w="323215" h="1812289">
                <a:moveTo>
                  <a:pt x="89915" y="0"/>
                </a:moveTo>
                <a:lnTo>
                  <a:pt x="25907" y="542544"/>
                </a:lnTo>
                <a:lnTo>
                  <a:pt x="33527" y="576072"/>
                </a:lnTo>
                <a:lnTo>
                  <a:pt x="33527" y="574548"/>
                </a:lnTo>
                <a:lnTo>
                  <a:pt x="292725" y="574548"/>
                </a:lnTo>
                <a:lnTo>
                  <a:pt x="291083" y="563880"/>
                </a:lnTo>
                <a:lnTo>
                  <a:pt x="281939" y="524256"/>
                </a:lnTo>
                <a:lnTo>
                  <a:pt x="274319" y="484632"/>
                </a:lnTo>
                <a:lnTo>
                  <a:pt x="265175" y="445008"/>
                </a:lnTo>
                <a:lnTo>
                  <a:pt x="254507" y="406908"/>
                </a:lnTo>
                <a:lnTo>
                  <a:pt x="243839" y="367284"/>
                </a:lnTo>
                <a:lnTo>
                  <a:pt x="231648" y="329184"/>
                </a:lnTo>
                <a:lnTo>
                  <a:pt x="204215" y="252984"/>
                </a:lnTo>
                <a:lnTo>
                  <a:pt x="190500" y="216408"/>
                </a:lnTo>
                <a:lnTo>
                  <a:pt x="175259" y="178308"/>
                </a:lnTo>
                <a:lnTo>
                  <a:pt x="160019" y="141732"/>
                </a:lnTo>
                <a:lnTo>
                  <a:pt x="143255" y="105156"/>
                </a:lnTo>
                <a:lnTo>
                  <a:pt x="126491" y="70104"/>
                </a:lnTo>
                <a:lnTo>
                  <a:pt x="89915" y="0"/>
                </a:lnTo>
                <a:close/>
              </a:path>
              <a:path w="323215" h="1812289">
                <a:moveTo>
                  <a:pt x="0" y="438912"/>
                </a:moveTo>
                <a:lnTo>
                  <a:pt x="9143" y="473963"/>
                </a:lnTo>
                <a:lnTo>
                  <a:pt x="18287" y="505968"/>
                </a:lnTo>
                <a:lnTo>
                  <a:pt x="25907" y="542544"/>
                </a:lnTo>
                <a:lnTo>
                  <a:pt x="25907" y="539496"/>
                </a:lnTo>
                <a:lnTo>
                  <a:pt x="33863" y="472440"/>
                </a:lnTo>
                <a:lnTo>
                  <a:pt x="9143" y="472440"/>
                </a:lnTo>
                <a:lnTo>
                  <a:pt x="0" y="438912"/>
                </a:lnTo>
                <a:close/>
              </a:path>
              <a:path w="323215" h="1812289">
                <a:moveTo>
                  <a:pt x="89915" y="0"/>
                </a:moveTo>
                <a:lnTo>
                  <a:pt x="9143" y="472440"/>
                </a:lnTo>
                <a:lnTo>
                  <a:pt x="33863" y="472440"/>
                </a:lnTo>
                <a:lnTo>
                  <a:pt x="89915" y="0"/>
                </a:lnTo>
                <a:close/>
              </a:path>
            </a:pathLst>
          </a:custGeom>
          <a:solidFill>
            <a:srgbClr val="7C9CE8"/>
          </a:solidFill>
        </p:spPr>
        <p:txBody>
          <a:bodyPr wrap="square" lIns="0" tIns="0" rIns="0" bIns="0" rtlCol="0"/>
          <a:lstStyle/>
          <a:p>
            <a:endParaRPr/>
          </a:p>
        </p:txBody>
      </p:sp>
      <p:sp>
        <p:nvSpPr>
          <p:cNvPr id="7" name="object 7"/>
          <p:cNvSpPr/>
          <p:nvPr/>
        </p:nvSpPr>
        <p:spPr>
          <a:xfrm>
            <a:off x="8406383" y="3860291"/>
            <a:ext cx="192405" cy="472440"/>
          </a:xfrm>
          <a:custGeom>
            <a:avLst/>
            <a:gdLst/>
            <a:ahLst/>
            <a:cxnLst/>
            <a:rect l="l" t="t" r="r" b="b"/>
            <a:pathLst>
              <a:path w="192404" h="472439">
                <a:moveTo>
                  <a:pt x="116984" y="438912"/>
                </a:moveTo>
                <a:lnTo>
                  <a:pt x="102108" y="438912"/>
                </a:lnTo>
                <a:lnTo>
                  <a:pt x="111251" y="472440"/>
                </a:lnTo>
                <a:lnTo>
                  <a:pt x="116984" y="438912"/>
                </a:lnTo>
                <a:close/>
              </a:path>
              <a:path w="192404" h="472439">
                <a:moveTo>
                  <a:pt x="122716" y="405384"/>
                </a:moveTo>
                <a:lnTo>
                  <a:pt x="91440" y="405384"/>
                </a:lnTo>
                <a:lnTo>
                  <a:pt x="102108" y="441960"/>
                </a:lnTo>
                <a:lnTo>
                  <a:pt x="102108" y="438912"/>
                </a:lnTo>
                <a:lnTo>
                  <a:pt x="116984" y="438912"/>
                </a:lnTo>
                <a:lnTo>
                  <a:pt x="122716" y="405384"/>
                </a:lnTo>
                <a:close/>
              </a:path>
              <a:path w="192404" h="472439">
                <a:moveTo>
                  <a:pt x="192024" y="0"/>
                </a:moveTo>
                <a:lnTo>
                  <a:pt x="68580" y="342900"/>
                </a:lnTo>
                <a:lnTo>
                  <a:pt x="80772" y="373380"/>
                </a:lnTo>
                <a:lnTo>
                  <a:pt x="91440" y="408432"/>
                </a:lnTo>
                <a:lnTo>
                  <a:pt x="91440" y="405384"/>
                </a:lnTo>
                <a:lnTo>
                  <a:pt x="122716" y="405384"/>
                </a:lnTo>
                <a:lnTo>
                  <a:pt x="192024" y="0"/>
                </a:lnTo>
                <a:close/>
              </a:path>
              <a:path w="192404" h="472439">
                <a:moveTo>
                  <a:pt x="192024" y="0"/>
                </a:moveTo>
                <a:lnTo>
                  <a:pt x="0" y="181356"/>
                </a:lnTo>
                <a:lnTo>
                  <a:pt x="1524" y="184404"/>
                </a:lnTo>
                <a:lnTo>
                  <a:pt x="15240" y="213360"/>
                </a:lnTo>
                <a:lnTo>
                  <a:pt x="192024" y="0"/>
                </a:lnTo>
                <a:close/>
              </a:path>
            </a:pathLst>
          </a:custGeom>
          <a:solidFill>
            <a:srgbClr val="7C9CE8"/>
          </a:solidFill>
        </p:spPr>
        <p:txBody>
          <a:bodyPr wrap="square" lIns="0" tIns="0" rIns="0" bIns="0" rtlCol="0"/>
          <a:lstStyle/>
          <a:p>
            <a:endParaRPr/>
          </a:p>
        </p:txBody>
      </p:sp>
      <p:sp>
        <p:nvSpPr>
          <p:cNvPr id="8" name="object 8"/>
          <p:cNvSpPr/>
          <p:nvPr/>
        </p:nvSpPr>
        <p:spPr>
          <a:xfrm>
            <a:off x="8577833" y="4882896"/>
            <a:ext cx="0" cy="789940"/>
          </a:xfrm>
          <a:custGeom>
            <a:avLst/>
            <a:gdLst/>
            <a:ahLst/>
            <a:cxnLst/>
            <a:rect l="l" t="t" r="r" b="b"/>
            <a:pathLst>
              <a:path h="789939">
                <a:moveTo>
                  <a:pt x="0" y="0"/>
                </a:moveTo>
                <a:lnTo>
                  <a:pt x="0" y="789431"/>
                </a:lnTo>
              </a:path>
            </a:pathLst>
          </a:custGeom>
          <a:ln w="19812">
            <a:solidFill>
              <a:srgbClr val="7C9CE8"/>
            </a:solidFill>
          </a:ln>
        </p:spPr>
        <p:txBody>
          <a:bodyPr wrap="square" lIns="0" tIns="0" rIns="0" bIns="0" rtlCol="0"/>
          <a:lstStyle/>
          <a:p>
            <a:endParaRPr/>
          </a:p>
        </p:txBody>
      </p:sp>
      <p:sp>
        <p:nvSpPr>
          <p:cNvPr id="9" name="object 9"/>
          <p:cNvSpPr/>
          <p:nvPr/>
        </p:nvSpPr>
        <p:spPr>
          <a:xfrm>
            <a:off x="8554211" y="4501896"/>
            <a:ext cx="33655" cy="1170940"/>
          </a:xfrm>
          <a:custGeom>
            <a:avLst/>
            <a:gdLst/>
            <a:ahLst/>
            <a:cxnLst/>
            <a:rect l="l" t="t" r="r" b="b"/>
            <a:pathLst>
              <a:path w="33654" h="1170939">
                <a:moveTo>
                  <a:pt x="22860" y="257555"/>
                </a:moveTo>
                <a:lnTo>
                  <a:pt x="22860" y="313943"/>
                </a:lnTo>
                <a:lnTo>
                  <a:pt x="33528" y="1170431"/>
                </a:lnTo>
                <a:lnTo>
                  <a:pt x="22860" y="257555"/>
                </a:lnTo>
                <a:close/>
              </a:path>
              <a:path w="33654" h="1170939">
                <a:moveTo>
                  <a:pt x="7112" y="43688"/>
                </a:moveTo>
                <a:lnTo>
                  <a:pt x="10668" y="68579"/>
                </a:lnTo>
                <a:lnTo>
                  <a:pt x="16764" y="132587"/>
                </a:lnTo>
                <a:lnTo>
                  <a:pt x="21336" y="195071"/>
                </a:lnTo>
                <a:lnTo>
                  <a:pt x="22860" y="257555"/>
                </a:lnTo>
                <a:lnTo>
                  <a:pt x="22860" y="252983"/>
                </a:lnTo>
                <a:lnTo>
                  <a:pt x="21336" y="192023"/>
                </a:lnTo>
                <a:lnTo>
                  <a:pt x="16764" y="129539"/>
                </a:lnTo>
                <a:lnTo>
                  <a:pt x="10668" y="65531"/>
                </a:lnTo>
                <a:lnTo>
                  <a:pt x="7112" y="43688"/>
                </a:lnTo>
                <a:close/>
              </a:path>
              <a:path w="33654" h="1170939">
                <a:moveTo>
                  <a:pt x="0" y="0"/>
                </a:moveTo>
                <a:lnTo>
                  <a:pt x="7112" y="43688"/>
                </a:lnTo>
                <a:lnTo>
                  <a:pt x="1524" y="4571"/>
                </a:lnTo>
                <a:lnTo>
                  <a:pt x="0" y="0"/>
                </a:lnTo>
                <a:close/>
              </a:path>
            </a:pathLst>
          </a:custGeom>
          <a:solidFill>
            <a:srgbClr val="7C9CE8"/>
          </a:solidFill>
        </p:spPr>
        <p:txBody>
          <a:bodyPr wrap="square" lIns="0" tIns="0" rIns="0" bIns="0" rtlCol="0"/>
          <a:lstStyle/>
          <a:p>
            <a:endParaRPr/>
          </a:p>
        </p:txBody>
      </p:sp>
      <p:sp>
        <p:nvSpPr>
          <p:cNvPr id="10" name="object 10"/>
          <p:cNvSpPr/>
          <p:nvPr/>
        </p:nvSpPr>
        <p:spPr>
          <a:xfrm>
            <a:off x="8545830" y="5061203"/>
            <a:ext cx="0" cy="666115"/>
          </a:xfrm>
          <a:custGeom>
            <a:avLst/>
            <a:gdLst/>
            <a:ahLst/>
            <a:cxnLst/>
            <a:rect l="l" t="t" r="r" b="b"/>
            <a:pathLst>
              <a:path h="666114">
                <a:moveTo>
                  <a:pt x="0" y="0"/>
                </a:moveTo>
                <a:lnTo>
                  <a:pt x="0" y="665988"/>
                </a:lnTo>
              </a:path>
            </a:pathLst>
          </a:custGeom>
          <a:ln w="13716">
            <a:solidFill>
              <a:srgbClr val="7C9CE8"/>
            </a:solidFill>
          </a:ln>
        </p:spPr>
        <p:txBody>
          <a:bodyPr wrap="square" lIns="0" tIns="0" rIns="0" bIns="0" rtlCol="0"/>
          <a:lstStyle/>
          <a:p>
            <a:endParaRPr/>
          </a:p>
        </p:txBody>
      </p:sp>
      <p:sp>
        <p:nvSpPr>
          <p:cNvPr id="11" name="object 11"/>
          <p:cNvSpPr/>
          <p:nvPr/>
        </p:nvSpPr>
        <p:spPr>
          <a:xfrm>
            <a:off x="8517635" y="4334255"/>
            <a:ext cx="9525" cy="35560"/>
          </a:xfrm>
          <a:custGeom>
            <a:avLst/>
            <a:gdLst/>
            <a:ahLst/>
            <a:cxnLst/>
            <a:rect l="l" t="t" r="r" b="b"/>
            <a:pathLst>
              <a:path w="9525" h="35560">
                <a:moveTo>
                  <a:pt x="3048" y="11684"/>
                </a:moveTo>
                <a:lnTo>
                  <a:pt x="9144" y="35052"/>
                </a:lnTo>
                <a:lnTo>
                  <a:pt x="9144" y="32004"/>
                </a:lnTo>
                <a:lnTo>
                  <a:pt x="3048" y="11684"/>
                </a:lnTo>
                <a:close/>
              </a:path>
              <a:path w="9525" h="35560">
                <a:moveTo>
                  <a:pt x="0" y="0"/>
                </a:moveTo>
                <a:lnTo>
                  <a:pt x="0" y="1524"/>
                </a:lnTo>
                <a:lnTo>
                  <a:pt x="3048" y="11684"/>
                </a:lnTo>
                <a:lnTo>
                  <a:pt x="0" y="0"/>
                </a:lnTo>
                <a:close/>
              </a:path>
            </a:pathLst>
          </a:custGeom>
          <a:solidFill>
            <a:srgbClr val="7C9CE8"/>
          </a:solidFill>
        </p:spPr>
        <p:txBody>
          <a:bodyPr wrap="square" lIns="0" tIns="0" rIns="0" bIns="0" rtlCol="0"/>
          <a:lstStyle/>
          <a:p>
            <a:endParaRPr/>
          </a:p>
        </p:txBody>
      </p:sp>
      <p:sp>
        <p:nvSpPr>
          <p:cNvPr id="12" name="object 12"/>
          <p:cNvSpPr/>
          <p:nvPr/>
        </p:nvSpPr>
        <p:spPr>
          <a:xfrm>
            <a:off x="8496300" y="5233415"/>
            <a:ext cx="0" cy="600710"/>
          </a:xfrm>
          <a:custGeom>
            <a:avLst/>
            <a:gdLst/>
            <a:ahLst/>
            <a:cxnLst/>
            <a:rect l="l" t="t" r="r" b="b"/>
            <a:pathLst>
              <a:path h="600710">
                <a:moveTo>
                  <a:pt x="0" y="0"/>
                </a:moveTo>
                <a:lnTo>
                  <a:pt x="0" y="600455"/>
                </a:lnTo>
              </a:path>
            </a:pathLst>
          </a:custGeom>
          <a:ln w="39623">
            <a:solidFill>
              <a:srgbClr val="7C9CE8"/>
            </a:solidFill>
          </a:ln>
        </p:spPr>
        <p:txBody>
          <a:bodyPr wrap="square" lIns="0" tIns="0" rIns="0" bIns="0" rtlCol="0"/>
          <a:lstStyle/>
          <a:p>
            <a:endParaRPr/>
          </a:p>
        </p:txBody>
      </p:sp>
      <p:sp>
        <p:nvSpPr>
          <p:cNvPr id="13" name="object 13"/>
          <p:cNvSpPr/>
          <p:nvPr/>
        </p:nvSpPr>
        <p:spPr>
          <a:xfrm>
            <a:off x="8382000" y="5445252"/>
            <a:ext cx="52069" cy="495300"/>
          </a:xfrm>
          <a:custGeom>
            <a:avLst/>
            <a:gdLst/>
            <a:ahLst/>
            <a:cxnLst/>
            <a:rect l="l" t="t" r="r" b="b"/>
            <a:pathLst>
              <a:path w="52070" h="495300">
                <a:moveTo>
                  <a:pt x="41148" y="0"/>
                </a:moveTo>
                <a:lnTo>
                  <a:pt x="18288" y="45720"/>
                </a:lnTo>
                <a:lnTo>
                  <a:pt x="15240" y="50292"/>
                </a:lnTo>
                <a:lnTo>
                  <a:pt x="0" y="495300"/>
                </a:lnTo>
                <a:lnTo>
                  <a:pt x="51816" y="438912"/>
                </a:lnTo>
                <a:lnTo>
                  <a:pt x="41148" y="0"/>
                </a:lnTo>
                <a:close/>
              </a:path>
            </a:pathLst>
          </a:custGeom>
          <a:solidFill>
            <a:srgbClr val="7C9CE8"/>
          </a:solidFill>
        </p:spPr>
        <p:txBody>
          <a:bodyPr wrap="square" lIns="0" tIns="0" rIns="0" bIns="0" rtlCol="0"/>
          <a:lstStyle/>
          <a:p>
            <a:endParaRPr/>
          </a:p>
        </p:txBody>
      </p:sp>
      <p:sp>
        <p:nvSpPr>
          <p:cNvPr id="14" name="object 14"/>
          <p:cNvSpPr/>
          <p:nvPr/>
        </p:nvSpPr>
        <p:spPr>
          <a:xfrm>
            <a:off x="8275319" y="5634228"/>
            <a:ext cx="79375" cy="326390"/>
          </a:xfrm>
          <a:custGeom>
            <a:avLst/>
            <a:gdLst/>
            <a:ahLst/>
            <a:cxnLst/>
            <a:rect l="l" t="t" r="r" b="b"/>
            <a:pathLst>
              <a:path w="79375" h="326389">
                <a:moveTo>
                  <a:pt x="33527" y="0"/>
                </a:moveTo>
                <a:lnTo>
                  <a:pt x="3048" y="38100"/>
                </a:lnTo>
                <a:lnTo>
                  <a:pt x="0" y="42672"/>
                </a:lnTo>
                <a:lnTo>
                  <a:pt x="79248" y="326136"/>
                </a:lnTo>
                <a:lnTo>
                  <a:pt x="33527" y="0"/>
                </a:lnTo>
                <a:close/>
              </a:path>
            </a:pathLst>
          </a:custGeom>
          <a:solidFill>
            <a:srgbClr val="7C9CE8"/>
          </a:solidFill>
        </p:spPr>
        <p:txBody>
          <a:bodyPr wrap="square" lIns="0" tIns="0" rIns="0" bIns="0" rtlCol="0"/>
          <a:lstStyle/>
          <a:p>
            <a:endParaRPr/>
          </a:p>
        </p:txBody>
      </p:sp>
      <p:sp>
        <p:nvSpPr>
          <p:cNvPr id="15" name="object 15"/>
          <p:cNvSpPr/>
          <p:nvPr/>
        </p:nvSpPr>
        <p:spPr>
          <a:xfrm>
            <a:off x="8421623" y="4073652"/>
            <a:ext cx="15240" cy="33655"/>
          </a:xfrm>
          <a:custGeom>
            <a:avLst/>
            <a:gdLst/>
            <a:ahLst/>
            <a:cxnLst/>
            <a:rect l="l" t="t" r="r" b="b"/>
            <a:pathLst>
              <a:path w="15240" h="33654">
                <a:moveTo>
                  <a:pt x="0" y="0"/>
                </a:moveTo>
                <a:lnTo>
                  <a:pt x="15240" y="33527"/>
                </a:lnTo>
                <a:lnTo>
                  <a:pt x="1524" y="1524"/>
                </a:lnTo>
                <a:lnTo>
                  <a:pt x="0" y="0"/>
                </a:lnTo>
                <a:close/>
              </a:path>
            </a:pathLst>
          </a:custGeom>
          <a:solidFill>
            <a:srgbClr val="7C9CE8"/>
          </a:solidFill>
        </p:spPr>
        <p:txBody>
          <a:bodyPr wrap="square" lIns="0" tIns="0" rIns="0" bIns="0" rtlCol="0"/>
          <a:lstStyle/>
          <a:p>
            <a:endParaRPr/>
          </a:p>
        </p:txBody>
      </p:sp>
      <p:sp>
        <p:nvSpPr>
          <p:cNvPr id="16" name="object 16"/>
          <p:cNvSpPr/>
          <p:nvPr/>
        </p:nvSpPr>
        <p:spPr>
          <a:xfrm>
            <a:off x="8424671" y="5388864"/>
            <a:ext cx="24765" cy="53340"/>
          </a:xfrm>
          <a:custGeom>
            <a:avLst/>
            <a:gdLst/>
            <a:ahLst/>
            <a:cxnLst/>
            <a:rect l="l" t="t" r="r" b="b"/>
            <a:pathLst>
              <a:path w="24765" h="53339">
                <a:moveTo>
                  <a:pt x="24383" y="0"/>
                </a:moveTo>
                <a:lnTo>
                  <a:pt x="0" y="53340"/>
                </a:lnTo>
                <a:lnTo>
                  <a:pt x="1524" y="51816"/>
                </a:lnTo>
                <a:lnTo>
                  <a:pt x="24383" y="0"/>
                </a:lnTo>
                <a:close/>
              </a:path>
            </a:pathLst>
          </a:custGeom>
          <a:solidFill>
            <a:srgbClr val="7C9CE8"/>
          </a:solidFill>
        </p:spPr>
        <p:txBody>
          <a:bodyPr wrap="square" lIns="0" tIns="0" rIns="0" bIns="0" rtlCol="0"/>
          <a:lstStyle/>
          <a:p>
            <a:endParaRPr/>
          </a:p>
        </p:txBody>
      </p:sp>
      <p:sp>
        <p:nvSpPr>
          <p:cNvPr id="17" name="object 17"/>
          <p:cNvSpPr/>
          <p:nvPr/>
        </p:nvSpPr>
        <p:spPr>
          <a:xfrm>
            <a:off x="8449056" y="3860291"/>
            <a:ext cx="149860" cy="542925"/>
          </a:xfrm>
          <a:custGeom>
            <a:avLst/>
            <a:gdLst/>
            <a:ahLst/>
            <a:cxnLst/>
            <a:rect l="l" t="t" r="r" b="b"/>
            <a:pathLst>
              <a:path w="149859" h="542925">
                <a:moveTo>
                  <a:pt x="149351" y="0"/>
                </a:moveTo>
                <a:lnTo>
                  <a:pt x="85344" y="539496"/>
                </a:lnTo>
                <a:lnTo>
                  <a:pt x="85344" y="542544"/>
                </a:lnTo>
                <a:lnTo>
                  <a:pt x="149351" y="0"/>
                </a:lnTo>
                <a:close/>
              </a:path>
              <a:path w="149859" h="542925">
                <a:moveTo>
                  <a:pt x="149351" y="0"/>
                </a:moveTo>
                <a:lnTo>
                  <a:pt x="0" y="275844"/>
                </a:lnTo>
                <a:lnTo>
                  <a:pt x="1524" y="278892"/>
                </a:lnTo>
                <a:lnTo>
                  <a:pt x="149351" y="0"/>
                </a:lnTo>
                <a:close/>
              </a:path>
            </a:pathLst>
          </a:custGeom>
          <a:solidFill>
            <a:srgbClr val="7C9CE8"/>
          </a:solidFill>
        </p:spPr>
        <p:txBody>
          <a:bodyPr wrap="square" lIns="0" tIns="0" rIns="0" bIns="0" rtlCol="0"/>
          <a:lstStyle/>
          <a:p>
            <a:endParaRPr/>
          </a:p>
        </p:txBody>
      </p:sp>
      <p:sp>
        <p:nvSpPr>
          <p:cNvPr id="18" name="object 18"/>
          <p:cNvSpPr/>
          <p:nvPr/>
        </p:nvSpPr>
        <p:spPr>
          <a:xfrm>
            <a:off x="7860792" y="5285232"/>
            <a:ext cx="629920" cy="850900"/>
          </a:xfrm>
          <a:custGeom>
            <a:avLst/>
            <a:gdLst/>
            <a:ahLst/>
            <a:cxnLst/>
            <a:rect l="l" t="t" r="r" b="b"/>
            <a:pathLst>
              <a:path w="629920" h="850900">
                <a:moveTo>
                  <a:pt x="284987" y="359664"/>
                </a:moveTo>
                <a:lnTo>
                  <a:pt x="0" y="850392"/>
                </a:lnTo>
                <a:lnTo>
                  <a:pt x="246887" y="536448"/>
                </a:lnTo>
                <a:lnTo>
                  <a:pt x="344424" y="472440"/>
                </a:lnTo>
                <a:lnTo>
                  <a:pt x="353567" y="463296"/>
                </a:lnTo>
                <a:lnTo>
                  <a:pt x="355345" y="461772"/>
                </a:lnTo>
                <a:lnTo>
                  <a:pt x="353567" y="461772"/>
                </a:lnTo>
                <a:lnTo>
                  <a:pt x="284987" y="359664"/>
                </a:lnTo>
                <a:close/>
              </a:path>
              <a:path w="629920" h="850900">
                <a:moveTo>
                  <a:pt x="431996" y="454152"/>
                </a:moveTo>
                <a:lnTo>
                  <a:pt x="364235" y="454152"/>
                </a:lnTo>
                <a:lnTo>
                  <a:pt x="493775" y="675132"/>
                </a:lnTo>
                <a:lnTo>
                  <a:pt x="431996" y="454152"/>
                </a:lnTo>
                <a:close/>
              </a:path>
              <a:path w="629920" h="850900">
                <a:moveTo>
                  <a:pt x="531698" y="348996"/>
                </a:moveTo>
                <a:lnTo>
                  <a:pt x="448055" y="348996"/>
                </a:lnTo>
                <a:lnTo>
                  <a:pt x="493775" y="675132"/>
                </a:lnTo>
                <a:lnTo>
                  <a:pt x="521207" y="655320"/>
                </a:lnTo>
                <a:lnTo>
                  <a:pt x="531698" y="348996"/>
                </a:lnTo>
                <a:close/>
              </a:path>
              <a:path w="629920" h="850900">
                <a:moveTo>
                  <a:pt x="629411" y="0"/>
                </a:moveTo>
                <a:lnTo>
                  <a:pt x="609600" y="54864"/>
                </a:lnTo>
                <a:lnTo>
                  <a:pt x="588263" y="103632"/>
                </a:lnTo>
                <a:lnTo>
                  <a:pt x="565403" y="155448"/>
                </a:lnTo>
                <a:lnTo>
                  <a:pt x="562380" y="161018"/>
                </a:lnTo>
                <a:lnTo>
                  <a:pt x="573024" y="598932"/>
                </a:lnTo>
                <a:lnTo>
                  <a:pt x="615696" y="548640"/>
                </a:lnTo>
                <a:lnTo>
                  <a:pt x="611124" y="51816"/>
                </a:lnTo>
                <a:lnTo>
                  <a:pt x="629411" y="0"/>
                </a:lnTo>
                <a:close/>
              </a:path>
              <a:path w="629920" h="850900">
                <a:moveTo>
                  <a:pt x="414672" y="392183"/>
                </a:moveTo>
                <a:lnTo>
                  <a:pt x="384048" y="429768"/>
                </a:lnTo>
                <a:lnTo>
                  <a:pt x="379475" y="432816"/>
                </a:lnTo>
                <a:lnTo>
                  <a:pt x="353567" y="461772"/>
                </a:lnTo>
                <a:lnTo>
                  <a:pt x="355345" y="461772"/>
                </a:lnTo>
                <a:lnTo>
                  <a:pt x="364235" y="454152"/>
                </a:lnTo>
                <a:lnTo>
                  <a:pt x="431996" y="454152"/>
                </a:lnTo>
                <a:lnTo>
                  <a:pt x="414672" y="392183"/>
                </a:lnTo>
                <a:close/>
              </a:path>
              <a:path w="629920" h="850900">
                <a:moveTo>
                  <a:pt x="439928" y="359155"/>
                </a:moveTo>
                <a:lnTo>
                  <a:pt x="417575" y="387096"/>
                </a:lnTo>
                <a:lnTo>
                  <a:pt x="414527" y="391668"/>
                </a:lnTo>
                <a:lnTo>
                  <a:pt x="414672" y="392183"/>
                </a:lnTo>
                <a:lnTo>
                  <a:pt x="417575" y="388620"/>
                </a:lnTo>
                <a:lnTo>
                  <a:pt x="439928" y="359155"/>
                </a:lnTo>
                <a:close/>
              </a:path>
              <a:path w="629920" h="850900">
                <a:moveTo>
                  <a:pt x="555751" y="173228"/>
                </a:moveTo>
                <a:lnTo>
                  <a:pt x="536448" y="208788"/>
                </a:lnTo>
                <a:lnTo>
                  <a:pt x="512063" y="252984"/>
                </a:lnTo>
                <a:lnTo>
                  <a:pt x="488466" y="289560"/>
                </a:lnTo>
                <a:lnTo>
                  <a:pt x="480059" y="303276"/>
                </a:lnTo>
                <a:lnTo>
                  <a:pt x="451103" y="344424"/>
                </a:lnTo>
                <a:lnTo>
                  <a:pt x="439928" y="359155"/>
                </a:lnTo>
                <a:lnTo>
                  <a:pt x="448055" y="348996"/>
                </a:lnTo>
                <a:lnTo>
                  <a:pt x="531698" y="348996"/>
                </a:lnTo>
                <a:lnTo>
                  <a:pt x="536448" y="210312"/>
                </a:lnTo>
                <a:lnTo>
                  <a:pt x="539496" y="205740"/>
                </a:lnTo>
                <a:lnTo>
                  <a:pt x="555751" y="173228"/>
                </a:lnTo>
                <a:close/>
              </a:path>
              <a:path w="629920" h="850900">
                <a:moveTo>
                  <a:pt x="509015" y="256032"/>
                </a:moveTo>
                <a:lnTo>
                  <a:pt x="481583" y="300228"/>
                </a:lnTo>
                <a:lnTo>
                  <a:pt x="488466" y="289560"/>
                </a:lnTo>
                <a:lnTo>
                  <a:pt x="509015" y="256032"/>
                </a:lnTo>
                <a:close/>
              </a:path>
              <a:path w="629920" h="850900">
                <a:moveTo>
                  <a:pt x="562355" y="160020"/>
                </a:moveTo>
                <a:lnTo>
                  <a:pt x="555751" y="173228"/>
                </a:lnTo>
                <a:lnTo>
                  <a:pt x="562380" y="161018"/>
                </a:lnTo>
                <a:lnTo>
                  <a:pt x="562355" y="160020"/>
                </a:lnTo>
                <a:close/>
              </a:path>
            </a:pathLst>
          </a:custGeom>
          <a:solidFill>
            <a:srgbClr val="7C9CE8"/>
          </a:solidFill>
        </p:spPr>
        <p:txBody>
          <a:bodyPr wrap="square" lIns="0" tIns="0" rIns="0" bIns="0" rtlCol="0"/>
          <a:lstStyle/>
          <a:p>
            <a:endParaRPr/>
          </a:p>
        </p:txBody>
      </p:sp>
      <p:sp>
        <p:nvSpPr>
          <p:cNvPr id="19" name="object 19"/>
          <p:cNvSpPr/>
          <p:nvPr/>
        </p:nvSpPr>
        <p:spPr>
          <a:xfrm>
            <a:off x="8214359" y="5673852"/>
            <a:ext cx="64135" cy="73660"/>
          </a:xfrm>
          <a:custGeom>
            <a:avLst/>
            <a:gdLst/>
            <a:ahLst/>
            <a:cxnLst/>
            <a:rect l="l" t="t" r="r" b="b"/>
            <a:pathLst>
              <a:path w="64134" h="73660">
                <a:moveTo>
                  <a:pt x="26289" y="43942"/>
                </a:moveTo>
                <a:lnTo>
                  <a:pt x="25908" y="44196"/>
                </a:lnTo>
                <a:lnTo>
                  <a:pt x="0" y="73152"/>
                </a:lnTo>
                <a:lnTo>
                  <a:pt x="26289" y="43942"/>
                </a:lnTo>
                <a:close/>
              </a:path>
              <a:path w="64134" h="73660">
                <a:moveTo>
                  <a:pt x="64008" y="0"/>
                </a:moveTo>
                <a:lnTo>
                  <a:pt x="27432" y="42672"/>
                </a:lnTo>
                <a:lnTo>
                  <a:pt x="26289" y="43942"/>
                </a:lnTo>
                <a:lnTo>
                  <a:pt x="30480" y="41148"/>
                </a:lnTo>
                <a:lnTo>
                  <a:pt x="64008" y="0"/>
                </a:lnTo>
                <a:close/>
              </a:path>
            </a:pathLst>
          </a:custGeom>
          <a:solidFill>
            <a:srgbClr val="7C9CE8"/>
          </a:solidFill>
        </p:spPr>
        <p:txBody>
          <a:bodyPr wrap="square" lIns="0" tIns="0" rIns="0" bIns="0" rtlCol="0"/>
          <a:lstStyle/>
          <a:p>
            <a:endParaRPr/>
          </a:p>
        </p:txBody>
      </p:sp>
      <p:sp>
        <p:nvSpPr>
          <p:cNvPr id="20" name="object 20"/>
          <p:cNvSpPr/>
          <p:nvPr/>
        </p:nvSpPr>
        <p:spPr>
          <a:xfrm>
            <a:off x="7860792" y="5739384"/>
            <a:ext cx="565785" cy="396240"/>
          </a:xfrm>
          <a:custGeom>
            <a:avLst/>
            <a:gdLst/>
            <a:ahLst/>
            <a:cxnLst/>
            <a:rect l="l" t="t" r="r" b="b"/>
            <a:pathLst>
              <a:path w="565784" h="396239">
                <a:moveTo>
                  <a:pt x="364235" y="0"/>
                </a:moveTo>
                <a:lnTo>
                  <a:pt x="353567" y="9144"/>
                </a:lnTo>
                <a:lnTo>
                  <a:pt x="344424" y="18288"/>
                </a:lnTo>
                <a:lnTo>
                  <a:pt x="246887" y="82296"/>
                </a:lnTo>
                <a:lnTo>
                  <a:pt x="0" y="396240"/>
                </a:lnTo>
                <a:lnTo>
                  <a:pt x="565403" y="329184"/>
                </a:lnTo>
                <a:lnTo>
                  <a:pt x="493775" y="220980"/>
                </a:lnTo>
                <a:lnTo>
                  <a:pt x="364235" y="0"/>
                </a:lnTo>
                <a:close/>
              </a:path>
            </a:pathLst>
          </a:custGeom>
          <a:solidFill>
            <a:srgbClr val="7C9CE8"/>
          </a:solidFill>
        </p:spPr>
        <p:txBody>
          <a:bodyPr wrap="square" lIns="0" tIns="0" rIns="0" bIns="0" rtlCol="0"/>
          <a:lstStyle/>
          <a:p>
            <a:endParaRPr/>
          </a:p>
        </p:txBody>
      </p:sp>
      <p:sp>
        <p:nvSpPr>
          <p:cNvPr id="21" name="object 21"/>
          <p:cNvSpPr/>
          <p:nvPr/>
        </p:nvSpPr>
        <p:spPr>
          <a:xfrm>
            <a:off x="8310371" y="5588508"/>
            <a:ext cx="30480" cy="43180"/>
          </a:xfrm>
          <a:custGeom>
            <a:avLst/>
            <a:gdLst/>
            <a:ahLst/>
            <a:cxnLst/>
            <a:rect l="l" t="t" r="r" b="b"/>
            <a:pathLst>
              <a:path w="30479" h="43179">
                <a:moveTo>
                  <a:pt x="15239" y="21336"/>
                </a:moveTo>
                <a:lnTo>
                  <a:pt x="0" y="42672"/>
                </a:lnTo>
                <a:lnTo>
                  <a:pt x="1524" y="41148"/>
                </a:lnTo>
                <a:lnTo>
                  <a:pt x="15239" y="21336"/>
                </a:lnTo>
                <a:close/>
              </a:path>
              <a:path w="30479" h="43179">
                <a:moveTo>
                  <a:pt x="30479" y="0"/>
                </a:moveTo>
                <a:lnTo>
                  <a:pt x="28955" y="1524"/>
                </a:lnTo>
                <a:lnTo>
                  <a:pt x="15239" y="21336"/>
                </a:lnTo>
                <a:lnTo>
                  <a:pt x="30479" y="0"/>
                </a:lnTo>
                <a:close/>
              </a:path>
            </a:pathLst>
          </a:custGeom>
          <a:solidFill>
            <a:srgbClr val="7C9CE8"/>
          </a:solidFill>
        </p:spPr>
        <p:txBody>
          <a:bodyPr wrap="square" lIns="0" tIns="0" rIns="0" bIns="0" rtlCol="0"/>
          <a:lstStyle/>
          <a:p>
            <a:endParaRPr/>
          </a:p>
        </p:txBody>
      </p:sp>
      <p:sp>
        <p:nvSpPr>
          <p:cNvPr id="22" name="object 22"/>
          <p:cNvSpPr/>
          <p:nvPr/>
        </p:nvSpPr>
        <p:spPr>
          <a:xfrm>
            <a:off x="8342376" y="5494020"/>
            <a:ext cx="55244" cy="91440"/>
          </a:xfrm>
          <a:custGeom>
            <a:avLst/>
            <a:gdLst/>
            <a:ahLst/>
            <a:cxnLst/>
            <a:rect l="l" t="t" r="r" b="b"/>
            <a:pathLst>
              <a:path w="55245" h="91439">
                <a:moveTo>
                  <a:pt x="54864" y="0"/>
                </a:moveTo>
                <a:lnTo>
                  <a:pt x="27431" y="47243"/>
                </a:lnTo>
                <a:lnTo>
                  <a:pt x="0" y="91439"/>
                </a:lnTo>
                <a:lnTo>
                  <a:pt x="27431" y="48767"/>
                </a:lnTo>
                <a:lnTo>
                  <a:pt x="30479" y="44195"/>
                </a:lnTo>
                <a:lnTo>
                  <a:pt x="54864" y="0"/>
                </a:lnTo>
                <a:close/>
              </a:path>
            </a:pathLst>
          </a:custGeom>
          <a:solidFill>
            <a:srgbClr val="7C9CE8"/>
          </a:solidFill>
        </p:spPr>
        <p:txBody>
          <a:bodyPr wrap="square" lIns="0" tIns="0" rIns="0" bIns="0" rtlCol="0"/>
          <a:lstStyle/>
          <a:p>
            <a:endParaRPr/>
          </a:p>
        </p:txBody>
      </p:sp>
      <p:sp>
        <p:nvSpPr>
          <p:cNvPr id="23" name="object 23"/>
          <p:cNvSpPr/>
          <p:nvPr/>
        </p:nvSpPr>
        <p:spPr>
          <a:xfrm>
            <a:off x="8374380" y="3860291"/>
            <a:ext cx="224154" cy="375285"/>
          </a:xfrm>
          <a:custGeom>
            <a:avLst/>
            <a:gdLst/>
            <a:ahLst/>
            <a:cxnLst/>
            <a:rect l="l" t="t" r="r" b="b"/>
            <a:pathLst>
              <a:path w="224154" h="375285">
                <a:moveTo>
                  <a:pt x="106680" y="358140"/>
                </a:moveTo>
                <a:lnTo>
                  <a:pt x="112775" y="374904"/>
                </a:lnTo>
                <a:lnTo>
                  <a:pt x="112775" y="373380"/>
                </a:lnTo>
                <a:lnTo>
                  <a:pt x="106680" y="358140"/>
                </a:lnTo>
                <a:close/>
              </a:path>
              <a:path w="224154" h="375285">
                <a:moveTo>
                  <a:pt x="100859" y="342134"/>
                </a:moveTo>
                <a:lnTo>
                  <a:pt x="100584" y="342900"/>
                </a:lnTo>
                <a:lnTo>
                  <a:pt x="106680" y="358140"/>
                </a:lnTo>
                <a:lnTo>
                  <a:pt x="100859" y="342134"/>
                </a:lnTo>
                <a:close/>
              </a:path>
              <a:path w="224154" h="375285">
                <a:moveTo>
                  <a:pt x="224027" y="0"/>
                </a:moveTo>
                <a:lnTo>
                  <a:pt x="76528" y="278271"/>
                </a:lnTo>
                <a:lnTo>
                  <a:pt x="88392" y="310896"/>
                </a:lnTo>
                <a:lnTo>
                  <a:pt x="100584" y="339852"/>
                </a:lnTo>
                <a:lnTo>
                  <a:pt x="100584" y="341375"/>
                </a:lnTo>
                <a:lnTo>
                  <a:pt x="100859" y="342134"/>
                </a:lnTo>
                <a:lnTo>
                  <a:pt x="224027" y="0"/>
                </a:lnTo>
                <a:close/>
              </a:path>
              <a:path w="224154" h="375285">
                <a:moveTo>
                  <a:pt x="75127" y="275009"/>
                </a:moveTo>
                <a:lnTo>
                  <a:pt x="74675" y="275844"/>
                </a:lnTo>
                <a:lnTo>
                  <a:pt x="76200" y="278892"/>
                </a:lnTo>
                <a:lnTo>
                  <a:pt x="76528" y="278271"/>
                </a:lnTo>
                <a:lnTo>
                  <a:pt x="76200" y="277368"/>
                </a:lnTo>
                <a:lnTo>
                  <a:pt x="75127" y="275009"/>
                </a:lnTo>
                <a:close/>
              </a:path>
              <a:path w="224154" h="375285">
                <a:moveTo>
                  <a:pt x="60960" y="243840"/>
                </a:moveTo>
                <a:lnTo>
                  <a:pt x="75127" y="275009"/>
                </a:lnTo>
                <a:lnTo>
                  <a:pt x="90353" y="246887"/>
                </a:lnTo>
                <a:lnTo>
                  <a:pt x="62484" y="246887"/>
                </a:lnTo>
                <a:lnTo>
                  <a:pt x="60960" y="243840"/>
                </a:lnTo>
                <a:close/>
              </a:path>
              <a:path w="224154" h="375285">
                <a:moveTo>
                  <a:pt x="224027" y="0"/>
                </a:moveTo>
                <a:lnTo>
                  <a:pt x="47244" y="213360"/>
                </a:lnTo>
                <a:lnTo>
                  <a:pt x="48768" y="214884"/>
                </a:lnTo>
                <a:lnTo>
                  <a:pt x="62484" y="246887"/>
                </a:lnTo>
                <a:lnTo>
                  <a:pt x="90353" y="246887"/>
                </a:lnTo>
                <a:lnTo>
                  <a:pt x="224027" y="0"/>
                </a:lnTo>
                <a:close/>
              </a:path>
              <a:path w="224154" h="375285">
                <a:moveTo>
                  <a:pt x="64276" y="150875"/>
                </a:moveTo>
                <a:lnTo>
                  <a:pt x="16764" y="150875"/>
                </a:lnTo>
                <a:lnTo>
                  <a:pt x="18288" y="153924"/>
                </a:lnTo>
                <a:lnTo>
                  <a:pt x="32003" y="182880"/>
                </a:lnTo>
                <a:lnTo>
                  <a:pt x="47244" y="213360"/>
                </a:lnTo>
                <a:lnTo>
                  <a:pt x="33527" y="184404"/>
                </a:lnTo>
                <a:lnTo>
                  <a:pt x="32003" y="181356"/>
                </a:lnTo>
                <a:lnTo>
                  <a:pt x="64276" y="150875"/>
                </a:lnTo>
                <a:close/>
              </a:path>
              <a:path w="224154" h="375285">
                <a:moveTo>
                  <a:pt x="224027" y="0"/>
                </a:moveTo>
                <a:lnTo>
                  <a:pt x="0" y="121920"/>
                </a:lnTo>
                <a:lnTo>
                  <a:pt x="16764" y="152400"/>
                </a:lnTo>
                <a:lnTo>
                  <a:pt x="16764" y="150875"/>
                </a:lnTo>
                <a:lnTo>
                  <a:pt x="64276" y="150875"/>
                </a:lnTo>
                <a:lnTo>
                  <a:pt x="224027" y="0"/>
                </a:lnTo>
                <a:close/>
              </a:path>
            </a:pathLst>
          </a:custGeom>
          <a:solidFill>
            <a:srgbClr val="7C9CE8"/>
          </a:solidFill>
        </p:spPr>
        <p:txBody>
          <a:bodyPr wrap="square" lIns="0" tIns="0" rIns="0" bIns="0" rtlCol="0"/>
          <a:lstStyle/>
          <a:p>
            <a:endParaRPr/>
          </a:p>
        </p:txBody>
      </p:sp>
      <p:sp>
        <p:nvSpPr>
          <p:cNvPr id="24" name="object 24"/>
          <p:cNvSpPr/>
          <p:nvPr/>
        </p:nvSpPr>
        <p:spPr>
          <a:xfrm>
            <a:off x="8391143" y="4011167"/>
            <a:ext cx="15240" cy="32384"/>
          </a:xfrm>
          <a:custGeom>
            <a:avLst/>
            <a:gdLst/>
            <a:ahLst/>
            <a:cxnLst/>
            <a:rect l="l" t="t" r="r" b="b"/>
            <a:pathLst>
              <a:path w="15240" h="32385">
                <a:moveTo>
                  <a:pt x="0" y="0"/>
                </a:moveTo>
                <a:lnTo>
                  <a:pt x="0" y="1524"/>
                </a:lnTo>
                <a:lnTo>
                  <a:pt x="15239" y="32004"/>
                </a:lnTo>
                <a:lnTo>
                  <a:pt x="1524" y="3048"/>
                </a:lnTo>
                <a:lnTo>
                  <a:pt x="0" y="0"/>
                </a:lnTo>
                <a:close/>
              </a:path>
            </a:pathLst>
          </a:custGeom>
          <a:solidFill>
            <a:srgbClr val="7C9CE8"/>
          </a:solidFill>
        </p:spPr>
        <p:txBody>
          <a:bodyPr wrap="square" lIns="0" tIns="0" rIns="0" bIns="0" rtlCol="0"/>
          <a:lstStyle/>
          <a:p>
            <a:endParaRPr/>
          </a:p>
        </p:txBody>
      </p:sp>
      <p:sp>
        <p:nvSpPr>
          <p:cNvPr id="25" name="object 25"/>
          <p:cNvSpPr/>
          <p:nvPr/>
        </p:nvSpPr>
        <p:spPr>
          <a:xfrm>
            <a:off x="8447531" y="5340096"/>
            <a:ext cx="22860" cy="55244"/>
          </a:xfrm>
          <a:custGeom>
            <a:avLst/>
            <a:gdLst/>
            <a:ahLst/>
            <a:cxnLst/>
            <a:rect l="l" t="t" r="r" b="b"/>
            <a:pathLst>
              <a:path w="22859" h="55245">
                <a:moveTo>
                  <a:pt x="14653" y="19694"/>
                </a:moveTo>
                <a:lnTo>
                  <a:pt x="1524" y="48767"/>
                </a:lnTo>
                <a:lnTo>
                  <a:pt x="0" y="54863"/>
                </a:lnTo>
                <a:lnTo>
                  <a:pt x="14653" y="19694"/>
                </a:lnTo>
                <a:close/>
              </a:path>
              <a:path w="22859" h="55245">
                <a:moveTo>
                  <a:pt x="22860" y="0"/>
                </a:moveTo>
                <a:lnTo>
                  <a:pt x="14653" y="19694"/>
                </a:lnTo>
                <a:lnTo>
                  <a:pt x="22860" y="1523"/>
                </a:lnTo>
                <a:lnTo>
                  <a:pt x="22860" y="0"/>
                </a:lnTo>
                <a:close/>
              </a:path>
            </a:pathLst>
          </a:custGeom>
          <a:solidFill>
            <a:srgbClr val="7C9CE8"/>
          </a:solidFill>
        </p:spPr>
        <p:txBody>
          <a:bodyPr wrap="square" lIns="0" tIns="0" rIns="0" bIns="0" rtlCol="0"/>
          <a:lstStyle/>
          <a:p>
            <a:endParaRPr/>
          </a:p>
        </p:txBody>
      </p:sp>
      <p:sp>
        <p:nvSpPr>
          <p:cNvPr id="26" name="object 26"/>
          <p:cNvSpPr/>
          <p:nvPr/>
        </p:nvSpPr>
        <p:spPr>
          <a:xfrm>
            <a:off x="8462771" y="4168140"/>
            <a:ext cx="12700" cy="33655"/>
          </a:xfrm>
          <a:custGeom>
            <a:avLst/>
            <a:gdLst/>
            <a:ahLst/>
            <a:cxnLst/>
            <a:rect l="l" t="t" r="r" b="b"/>
            <a:pathLst>
              <a:path w="12700" h="33654">
                <a:moveTo>
                  <a:pt x="8128" y="22352"/>
                </a:moveTo>
                <a:lnTo>
                  <a:pt x="12192" y="33527"/>
                </a:lnTo>
                <a:lnTo>
                  <a:pt x="12192" y="32004"/>
                </a:lnTo>
                <a:lnTo>
                  <a:pt x="8128" y="22352"/>
                </a:lnTo>
                <a:close/>
              </a:path>
              <a:path w="12700" h="33654">
                <a:moveTo>
                  <a:pt x="0" y="0"/>
                </a:moveTo>
                <a:lnTo>
                  <a:pt x="0" y="3048"/>
                </a:lnTo>
                <a:lnTo>
                  <a:pt x="8128" y="22352"/>
                </a:lnTo>
                <a:lnTo>
                  <a:pt x="0" y="0"/>
                </a:lnTo>
                <a:close/>
              </a:path>
            </a:pathLst>
          </a:custGeom>
          <a:solidFill>
            <a:srgbClr val="7C9CE8"/>
          </a:solidFill>
        </p:spPr>
        <p:txBody>
          <a:bodyPr wrap="square" lIns="0" tIns="0" rIns="0" bIns="0" rtlCol="0"/>
          <a:lstStyle/>
          <a:p>
            <a:endParaRPr/>
          </a:p>
        </p:txBody>
      </p:sp>
      <p:sp>
        <p:nvSpPr>
          <p:cNvPr id="27" name="object 27"/>
          <p:cNvSpPr/>
          <p:nvPr/>
        </p:nvSpPr>
        <p:spPr>
          <a:xfrm>
            <a:off x="8471916" y="4754879"/>
            <a:ext cx="116205" cy="1079500"/>
          </a:xfrm>
          <a:custGeom>
            <a:avLst/>
            <a:gdLst/>
            <a:ahLst/>
            <a:cxnLst/>
            <a:rect l="l" t="t" r="r" b="b"/>
            <a:pathLst>
              <a:path w="116204" h="1079500">
                <a:moveTo>
                  <a:pt x="67055" y="359664"/>
                </a:moveTo>
                <a:lnTo>
                  <a:pt x="53339" y="417576"/>
                </a:lnTo>
                <a:lnTo>
                  <a:pt x="38100" y="473964"/>
                </a:lnTo>
                <a:lnTo>
                  <a:pt x="36575" y="477012"/>
                </a:lnTo>
                <a:lnTo>
                  <a:pt x="18287" y="530352"/>
                </a:lnTo>
                <a:lnTo>
                  <a:pt x="0" y="582168"/>
                </a:lnTo>
                <a:lnTo>
                  <a:pt x="4572" y="1078992"/>
                </a:lnTo>
                <a:lnTo>
                  <a:pt x="18287" y="533400"/>
                </a:lnTo>
                <a:lnTo>
                  <a:pt x="36575" y="478536"/>
                </a:lnTo>
                <a:lnTo>
                  <a:pt x="69606" y="478536"/>
                </a:lnTo>
                <a:lnTo>
                  <a:pt x="67055" y="365760"/>
                </a:lnTo>
                <a:lnTo>
                  <a:pt x="67055" y="359664"/>
                </a:lnTo>
                <a:close/>
              </a:path>
              <a:path w="116204" h="1079500">
                <a:moveTo>
                  <a:pt x="69606" y="478536"/>
                </a:moveTo>
                <a:lnTo>
                  <a:pt x="36575" y="478536"/>
                </a:lnTo>
                <a:lnTo>
                  <a:pt x="44195" y="1027176"/>
                </a:lnTo>
                <a:lnTo>
                  <a:pt x="80772" y="972312"/>
                </a:lnTo>
                <a:lnTo>
                  <a:pt x="69606" y="478536"/>
                </a:lnTo>
                <a:close/>
              </a:path>
              <a:path w="116204" h="1079500">
                <a:moveTo>
                  <a:pt x="99238" y="306324"/>
                </a:moveTo>
                <a:lnTo>
                  <a:pt x="79248" y="306324"/>
                </a:lnTo>
                <a:lnTo>
                  <a:pt x="80772" y="972312"/>
                </a:lnTo>
                <a:lnTo>
                  <a:pt x="115824" y="917448"/>
                </a:lnTo>
                <a:lnTo>
                  <a:pt x="99238" y="306324"/>
                </a:lnTo>
                <a:close/>
              </a:path>
              <a:path w="116204" h="1079500">
                <a:moveTo>
                  <a:pt x="105991" y="128016"/>
                </a:moveTo>
                <a:lnTo>
                  <a:pt x="100583" y="128016"/>
                </a:lnTo>
                <a:lnTo>
                  <a:pt x="115824" y="917448"/>
                </a:lnTo>
                <a:lnTo>
                  <a:pt x="105991" y="128016"/>
                </a:lnTo>
                <a:close/>
              </a:path>
              <a:path w="116204" h="1079500">
                <a:moveTo>
                  <a:pt x="96011" y="185928"/>
                </a:moveTo>
                <a:lnTo>
                  <a:pt x="88391" y="243840"/>
                </a:lnTo>
                <a:lnTo>
                  <a:pt x="79248" y="301752"/>
                </a:lnTo>
                <a:lnTo>
                  <a:pt x="67055" y="359664"/>
                </a:lnTo>
                <a:lnTo>
                  <a:pt x="79248" y="306324"/>
                </a:lnTo>
                <a:lnTo>
                  <a:pt x="99238" y="306324"/>
                </a:lnTo>
                <a:lnTo>
                  <a:pt x="96011" y="187452"/>
                </a:lnTo>
                <a:lnTo>
                  <a:pt x="96011" y="185928"/>
                </a:lnTo>
                <a:close/>
              </a:path>
              <a:path w="116204" h="1079500">
                <a:moveTo>
                  <a:pt x="99059" y="146303"/>
                </a:moveTo>
                <a:lnTo>
                  <a:pt x="96011" y="182880"/>
                </a:lnTo>
                <a:lnTo>
                  <a:pt x="96011" y="185928"/>
                </a:lnTo>
                <a:lnTo>
                  <a:pt x="99059" y="146303"/>
                </a:lnTo>
                <a:close/>
              </a:path>
              <a:path w="116204" h="1079500">
                <a:moveTo>
                  <a:pt x="105155" y="0"/>
                </a:moveTo>
                <a:lnTo>
                  <a:pt x="103704" y="60960"/>
                </a:lnTo>
                <a:lnTo>
                  <a:pt x="103631" y="65532"/>
                </a:lnTo>
                <a:lnTo>
                  <a:pt x="102107" y="121920"/>
                </a:lnTo>
                <a:lnTo>
                  <a:pt x="100583" y="126492"/>
                </a:lnTo>
                <a:lnTo>
                  <a:pt x="99059" y="146303"/>
                </a:lnTo>
                <a:lnTo>
                  <a:pt x="100583" y="128016"/>
                </a:lnTo>
                <a:lnTo>
                  <a:pt x="105991" y="128016"/>
                </a:lnTo>
                <a:lnTo>
                  <a:pt x="105212" y="65532"/>
                </a:lnTo>
                <a:lnTo>
                  <a:pt x="105155" y="0"/>
                </a:lnTo>
                <a:close/>
              </a:path>
            </a:pathLst>
          </a:custGeom>
          <a:solidFill>
            <a:srgbClr val="7C9CE8"/>
          </a:solidFill>
        </p:spPr>
        <p:txBody>
          <a:bodyPr wrap="square" lIns="0" tIns="0" rIns="0" bIns="0" rtlCol="0"/>
          <a:lstStyle/>
          <a:p>
            <a:endParaRPr/>
          </a:p>
        </p:txBody>
      </p:sp>
      <p:sp>
        <p:nvSpPr>
          <p:cNvPr id="28" name="object 28"/>
          <p:cNvSpPr/>
          <p:nvPr/>
        </p:nvSpPr>
        <p:spPr>
          <a:xfrm>
            <a:off x="8508492" y="5114544"/>
            <a:ext cx="30480" cy="117475"/>
          </a:xfrm>
          <a:custGeom>
            <a:avLst/>
            <a:gdLst/>
            <a:ahLst/>
            <a:cxnLst/>
            <a:rect l="l" t="t" r="r" b="b"/>
            <a:pathLst>
              <a:path w="30479" h="117475">
                <a:moveTo>
                  <a:pt x="8381" y="88392"/>
                </a:moveTo>
                <a:lnTo>
                  <a:pt x="0" y="117347"/>
                </a:lnTo>
                <a:lnTo>
                  <a:pt x="1524" y="114299"/>
                </a:lnTo>
                <a:lnTo>
                  <a:pt x="8381" y="88392"/>
                </a:lnTo>
                <a:close/>
              </a:path>
              <a:path w="30479" h="117475">
                <a:moveTo>
                  <a:pt x="30479" y="0"/>
                </a:moveTo>
                <a:lnTo>
                  <a:pt x="16763" y="57911"/>
                </a:lnTo>
                <a:lnTo>
                  <a:pt x="15239" y="62483"/>
                </a:lnTo>
                <a:lnTo>
                  <a:pt x="8381" y="88392"/>
                </a:lnTo>
                <a:lnTo>
                  <a:pt x="16763" y="59435"/>
                </a:lnTo>
                <a:lnTo>
                  <a:pt x="30479" y="0"/>
                </a:lnTo>
                <a:close/>
              </a:path>
            </a:pathLst>
          </a:custGeom>
          <a:solidFill>
            <a:srgbClr val="7C9CE8"/>
          </a:solidFill>
        </p:spPr>
        <p:txBody>
          <a:bodyPr wrap="square" lIns="0" tIns="0" rIns="0" bIns="0" rtlCol="0"/>
          <a:lstStyle/>
          <a:p>
            <a:endParaRPr/>
          </a:p>
        </p:txBody>
      </p:sp>
      <p:sp>
        <p:nvSpPr>
          <p:cNvPr id="29" name="object 29"/>
          <p:cNvSpPr/>
          <p:nvPr/>
        </p:nvSpPr>
        <p:spPr>
          <a:xfrm>
            <a:off x="8551164" y="4998720"/>
            <a:ext cx="9525" cy="60960"/>
          </a:xfrm>
          <a:custGeom>
            <a:avLst/>
            <a:gdLst/>
            <a:ahLst/>
            <a:cxnLst/>
            <a:rect l="l" t="t" r="r" b="b"/>
            <a:pathLst>
              <a:path w="9525" h="60960">
                <a:moveTo>
                  <a:pt x="3657" y="36575"/>
                </a:moveTo>
                <a:lnTo>
                  <a:pt x="0" y="57911"/>
                </a:lnTo>
                <a:lnTo>
                  <a:pt x="0" y="60959"/>
                </a:lnTo>
                <a:lnTo>
                  <a:pt x="3657" y="36575"/>
                </a:lnTo>
                <a:close/>
              </a:path>
              <a:path w="9525" h="60960">
                <a:moveTo>
                  <a:pt x="9143" y="0"/>
                </a:moveTo>
                <a:lnTo>
                  <a:pt x="3657" y="36575"/>
                </a:lnTo>
                <a:lnTo>
                  <a:pt x="9143" y="4571"/>
                </a:lnTo>
                <a:lnTo>
                  <a:pt x="9143" y="0"/>
                </a:lnTo>
                <a:close/>
              </a:path>
            </a:pathLst>
          </a:custGeom>
          <a:solidFill>
            <a:srgbClr val="7C9CE8"/>
          </a:solidFill>
        </p:spPr>
        <p:txBody>
          <a:bodyPr wrap="square" lIns="0" tIns="0" rIns="0" bIns="0" rtlCol="0"/>
          <a:lstStyle/>
          <a:p>
            <a:endParaRPr/>
          </a:p>
        </p:txBody>
      </p:sp>
      <p:sp>
        <p:nvSpPr>
          <p:cNvPr id="30" name="object 30"/>
          <p:cNvSpPr/>
          <p:nvPr/>
        </p:nvSpPr>
        <p:spPr>
          <a:xfrm>
            <a:off x="3848100" y="6341364"/>
            <a:ext cx="99060" cy="44450"/>
          </a:xfrm>
          <a:custGeom>
            <a:avLst/>
            <a:gdLst/>
            <a:ahLst/>
            <a:cxnLst/>
            <a:rect l="l" t="t" r="r" b="b"/>
            <a:pathLst>
              <a:path w="99060" h="44450">
                <a:moveTo>
                  <a:pt x="48767" y="22859"/>
                </a:moveTo>
                <a:lnTo>
                  <a:pt x="51815" y="24384"/>
                </a:lnTo>
                <a:lnTo>
                  <a:pt x="99060" y="44196"/>
                </a:lnTo>
                <a:lnTo>
                  <a:pt x="48767" y="22859"/>
                </a:lnTo>
                <a:close/>
              </a:path>
              <a:path w="99060" h="44450">
                <a:moveTo>
                  <a:pt x="1524" y="0"/>
                </a:moveTo>
                <a:lnTo>
                  <a:pt x="0" y="0"/>
                </a:lnTo>
                <a:lnTo>
                  <a:pt x="48767" y="22859"/>
                </a:lnTo>
                <a:lnTo>
                  <a:pt x="45720" y="21336"/>
                </a:lnTo>
                <a:lnTo>
                  <a:pt x="1524" y="0"/>
                </a:lnTo>
                <a:close/>
              </a:path>
            </a:pathLst>
          </a:custGeom>
          <a:solidFill>
            <a:srgbClr val="7C9CE8"/>
          </a:solidFill>
        </p:spPr>
        <p:txBody>
          <a:bodyPr wrap="square" lIns="0" tIns="0" rIns="0" bIns="0" rtlCol="0"/>
          <a:lstStyle/>
          <a:p>
            <a:endParaRPr/>
          </a:p>
        </p:txBody>
      </p:sp>
      <p:sp>
        <p:nvSpPr>
          <p:cNvPr id="31" name="object 31"/>
          <p:cNvSpPr/>
          <p:nvPr/>
        </p:nvSpPr>
        <p:spPr>
          <a:xfrm>
            <a:off x="3915155" y="6384035"/>
            <a:ext cx="127000" cy="299085"/>
          </a:xfrm>
          <a:custGeom>
            <a:avLst/>
            <a:gdLst/>
            <a:ahLst/>
            <a:cxnLst/>
            <a:rect l="l" t="t" r="r" b="b"/>
            <a:pathLst>
              <a:path w="127000" h="299084">
                <a:moveTo>
                  <a:pt x="28956" y="0"/>
                </a:moveTo>
                <a:lnTo>
                  <a:pt x="0" y="260603"/>
                </a:lnTo>
                <a:lnTo>
                  <a:pt x="62484" y="280416"/>
                </a:lnTo>
                <a:lnTo>
                  <a:pt x="126492" y="298703"/>
                </a:lnTo>
                <a:lnTo>
                  <a:pt x="80772" y="19811"/>
                </a:lnTo>
                <a:lnTo>
                  <a:pt x="35052" y="3047"/>
                </a:lnTo>
                <a:lnTo>
                  <a:pt x="28956" y="0"/>
                </a:lnTo>
                <a:close/>
              </a:path>
            </a:pathLst>
          </a:custGeom>
          <a:solidFill>
            <a:srgbClr val="7C9CE8"/>
          </a:solidFill>
        </p:spPr>
        <p:txBody>
          <a:bodyPr wrap="square" lIns="0" tIns="0" rIns="0" bIns="0" rtlCol="0"/>
          <a:lstStyle/>
          <a:p>
            <a:endParaRPr/>
          </a:p>
        </p:txBody>
      </p:sp>
      <p:sp>
        <p:nvSpPr>
          <p:cNvPr id="32" name="object 32"/>
          <p:cNvSpPr/>
          <p:nvPr/>
        </p:nvSpPr>
        <p:spPr>
          <a:xfrm>
            <a:off x="3998976" y="6405371"/>
            <a:ext cx="105410" cy="32384"/>
          </a:xfrm>
          <a:custGeom>
            <a:avLst/>
            <a:gdLst/>
            <a:ahLst/>
            <a:cxnLst/>
            <a:rect l="l" t="t" r="r" b="b"/>
            <a:pathLst>
              <a:path w="105410" h="32385">
                <a:moveTo>
                  <a:pt x="1524" y="0"/>
                </a:moveTo>
                <a:lnTo>
                  <a:pt x="0" y="0"/>
                </a:lnTo>
                <a:lnTo>
                  <a:pt x="51815" y="16763"/>
                </a:lnTo>
                <a:lnTo>
                  <a:pt x="105156" y="32003"/>
                </a:lnTo>
                <a:lnTo>
                  <a:pt x="54863" y="16763"/>
                </a:lnTo>
                <a:lnTo>
                  <a:pt x="50291" y="15239"/>
                </a:lnTo>
                <a:lnTo>
                  <a:pt x="1524" y="0"/>
                </a:lnTo>
                <a:close/>
              </a:path>
            </a:pathLst>
          </a:custGeom>
          <a:solidFill>
            <a:srgbClr val="7C9CE8"/>
          </a:solidFill>
        </p:spPr>
        <p:txBody>
          <a:bodyPr wrap="square" lIns="0" tIns="0" rIns="0" bIns="0" rtlCol="0"/>
          <a:lstStyle/>
          <a:p>
            <a:endParaRPr/>
          </a:p>
        </p:txBody>
      </p:sp>
      <p:sp>
        <p:nvSpPr>
          <p:cNvPr id="33" name="object 33"/>
          <p:cNvSpPr/>
          <p:nvPr/>
        </p:nvSpPr>
        <p:spPr>
          <a:xfrm>
            <a:off x="4157471" y="6449567"/>
            <a:ext cx="111760" cy="18415"/>
          </a:xfrm>
          <a:custGeom>
            <a:avLst/>
            <a:gdLst/>
            <a:ahLst/>
            <a:cxnLst/>
            <a:rect l="l" t="t" r="r" b="b"/>
            <a:pathLst>
              <a:path w="111760" h="18414">
                <a:moveTo>
                  <a:pt x="3048" y="0"/>
                </a:moveTo>
                <a:lnTo>
                  <a:pt x="0" y="0"/>
                </a:lnTo>
                <a:lnTo>
                  <a:pt x="54863" y="10667"/>
                </a:lnTo>
                <a:lnTo>
                  <a:pt x="111251" y="18287"/>
                </a:lnTo>
                <a:lnTo>
                  <a:pt x="57912" y="10667"/>
                </a:lnTo>
                <a:lnTo>
                  <a:pt x="53339" y="9143"/>
                </a:lnTo>
                <a:lnTo>
                  <a:pt x="3048" y="0"/>
                </a:lnTo>
                <a:close/>
              </a:path>
            </a:pathLst>
          </a:custGeom>
          <a:solidFill>
            <a:srgbClr val="7C9CE8"/>
          </a:solidFill>
        </p:spPr>
        <p:txBody>
          <a:bodyPr wrap="square" lIns="0" tIns="0" rIns="0" bIns="0" rtlCol="0"/>
          <a:lstStyle/>
          <a:p>
            <a:endParaRPr/>
          </a:p>
        </p:txBody>
      </p:sp>
      <p:sp>
        <p:nvSpPr>
          <p:cNvPr id="34" name="object 34"/>
          <p:cNvSpPr/>
          <p:nvPr/>
        </p:nvSpPr>
        <p:spPr>
          <a:xfrm>
            <a:off x="4236720" y="6467855"/>
            <a:ext cx="132715" cy="264160"/>
          </a:xfrm>
          <a:custGeom>
            <a:avLst/>
            <a:gdLst/>
            <a:ahLst/>
            <a:cxnLst/>
            <a:rect l="l" t="t" r="r" b="b"/>
            <a:pathLst>
              <a:path w="132714" h="264159">
                <a:moveTo>
                  <a:pt x="33527" y="0"/>
                </a:moveTo>
                <a:lnTo>
                  <a:pt x="28955" y="0"/>
                </a:lnTo>
                <a:lnTo>
                  <a:pt x="0" y="251460"/>
                </a:lnTo>
                <a:lnTo>
                  <a:pt x="65531" y="259080"/>
                </a:lnTo>
                <a:lnTo>
                  <a:pt x="132587" y="263652"/>
                </a:lnTo>
                <a:lnTo>
                  <a:pt x="83819" y="6096"/>
                </a:lnTo>
                <a:lnTo>
                  <a:pt x="33527" y="0"/>
                </a:lnTo>
                <a:close/>
              </a:path>
            </a:pathLst>
          </a:custGeom>
          <a:solidFill>
            <a:srgbClr val="7C9CE8"/>
          </a:solidFill>
        </p:spPr>
        <p:txBody>
          <a:bodyPr wrap="square" lIns="0" tIns="0" rIns="0" bIns="0" rtlCol="0"/>
          <a:lstStyle/>
          <a:p>
            <a:endParaRPr/>
          </a:p>
        </p:txBody>
      </p:sp>
      <p:sp>
        <p:nvSpPr>
          <p:cNvPr id="35" name="object 35"/>
          <p:cNvSpPr/>
          <p:nvPr/>
        </p:nvSpPr>
        <p:spPr>
          <a:xfrm>
            <a:off x="4323588" y="6473952"/>
            <a:ext cx="113030" cy="5080"/>
          </a:xfrm>
          <a:custGeom>
            <a:avLst/>
            <a:gdLst/>
            <a:ahLst/>
            <a:cxnLst/>
            <a:rect l="l" t="t" r="r" b="b"/>
            <a:pathLst>
              <a:path w="113029" h="5079">
                <a:moveTo>
                  <a:pt x="59436" y="3048"/>
                </a:moveTo>
                <a:lnTo>
                  <a:pt x="56387" y="3048"/>
                </a:lnTo>
                <a:lnTo>
                  <a:pt x="112775" y="4572"/>
                </a:lnTo>
                <a:lnTo>
                  <a:pt x="59436" y="3048"/>
                </a:lnTo>
                <a:close/>
              </a:path>
              <a:path w="113029" h="5079">
                <a:moveTo>
                  <a:pt x="37591" y="2032"/>
                </a:moveTo>
                <a:lnTo>
                  <a:pt x="54863" y="3048"/>
                </a:lnTo>
                <a:lnTo>
                  <a:pt x="56387" y="3048"/>
                </a:lnTo>
                <a:lnTo>
                  <a:pt x="37591" y="2032"/>
                </a:lnTo>
                <a:close/>
              </a:path>
              <a:path w="113029" h="5079">
                <a:moveTo>
                  <a:pt x="3048" y="0"/>
                </a:moveTo>
                <a:lnTo>
                  <a:pt x="0" y="0"/>
                </a:lnTo>
                <a:lnTo>
                  <a:pt x="37591" y="2032"/>
                </a:lnTo>
                <a:lnTo>
                  <a:pt x="3048" y="0"/>
                </a:lnTo>
                <a:close/>
              </a:path>
            </a:pathLst>
          </a:custGeom>
          <a:solidFill>
            <a:srgbClr val="7C9CE8"/>
          </a:solidFill>
        </p:spPr>
        <p:txBody>
          <a:bodyPr wrap="square" lIns="0" tIns="0" rIns="0" bIns="0" rtlCol="0"/>
          <a:lstStyle/>
          <a:p>
            <a:endParaRPr/>
          </a:p>
        </p:txBody>
      </p:sp>
      <p:sp>
        <p:nvSpPr>
          <p:cNvPr id="36" name="object 36"/>
          <p:cNvSpPr/>
          <p:nvPr/>
        </p:nvSpPr>
        <p:spPr>
          <a:xfrm>
            <a:off x="4494276" y="6467855"/>
            <a:ext cx="114300" cy="9525"/>
          </a:xfrm>
          <a:custGeom>
            <a:avLst/>
            <a:gdLst/>
            <a:ahLst/>
            <a:cxnLst/>
            <a:rect l="l" t="t" r="r" b="b"/>
            <a:pathLst>
              <a:path w="114300" h="9525">
                <a:moveTo>
                  <a:pt x="37591" y="7112"/>
                </a:moveTo>
                <a:lnTo>
                  <a:pt x="0" y="9144"/>
                </a:lnTo>
                <a:lnTo>
                  <a:pt x="3048" y="9144"/>
                </a:lnTo>
                <a:lnTo>
                  <a:pt x="37591" y="7112"/>
                </a:lnTo>
                <a:close/>
              </a:path>
              <a:path w="114300" h="9525">
                <a:moveTo>
                  <a:pt x="56387" y="6096"/>
                </a:moveTo>
                <a:lnTo>
                  <a:pt x="54863" y="6096"/>
                </a:lnTo>
                <a:lnTo>
                  <a:pt x="37591" y="7112"/>
                </a:lnTo>
                <a:lnTo>
                  <a:pt x="56387" y="6096"/>
                </a:lnTo>
                <a:close/>
              </a:path>
              <a:path w="114300" h="9525">
                <a:moveTo>
                  <a:pt x="114300" y="0"/>
                </a:moveTo>
                <a:lnTo>
                  <a:pt x="56387" y="6096"/>
                </a:lnTo>
                <a:lnTo>
                  <a:pt x="59436" y="6096"/>
                </a:lnTo>
                <a:lnTo>
                  <a:pt x="114300" y="0"/>
                </a:lnTo>
                <a:close/>
              </a:path>
            </a:pathLst>
          </a:custGeom>
          <a:solidFill>
            <a:srgbClr val="7C9CE8"/>
          </a:solidFill>
        </p:spPr>
        <p:txBody>
          <a:bodyPr wrap="square" lIns="0" tIns="0" rIns="0" bIns="0" rtlCol="0"/>
          <a:lstStyle/>
          <a:p>
            <a:endParaRPr/>
          </a:p>
        </p:txBody>
      </p:sp>
      <p:sp>
        <p:nvSpPr>
          <p:cNvPr id="37" name="object 37"/>
          <p:cNvSpPr/>
          <p:nvPr/>
        </p:nvSpPr>
        <p:spPr>
          <a:xfrm>
            <a:off x="4572000" y="6460235"/>
            <a:ext cx="135890" cy="266700"/>
          </a:xfrm>
          <a:custGeom>
            <a:avLst/>
            <a:gdLst/>
            <a:ahLst/>
            <a:cxnLst/>
            <a:rect l="l" t="t" r="r" b="b"/>
            <a:pathLst>
              <a:path w="135889" h="266700">
                <a:moveTo>
                  <a:pt x="91439" y="0"/>
                </a:moveTo>
                <a:lnTo>
                  <a:pt x="39624" y="7619"/>
                </a:lnTo>
                <a:lnTo>
                  <a:pt x="33527" y="7619"/>
                </a:lnTo>
                <a:lnTo>
                  <a:pt x="0" y="266700"/>
                </a:lnTo>
                <a:lnTo>
                  <a:pt x="68579" y="259079"/>
                </a:lnTo>
                <a:lnTo>
                  <a:pt x="135636" y="249935"/>
                </a:lnTo>
                <a:lnTo>
                  <a:pt x="91439" y="0"/>
                </a:lnTo>
                <a:close/>
              </a:path>
            </a:pathLst>
          </a:custGeom>
          <a:solidFill>
            <a:srgbClr val="7C9CE8"/>
          </a:solidFill>
        </p:spPr>
        <p:txBody>
          <a:bodyPr wrap="square" lIns="0" tIns="0" rIns="0" bIns="0" rtlCol="0"/>
          <a:lstStyle/>
          <a:p>
            <a:endParaRPr/>
          </a:p>
        </p:txBody>
      </p:sp>
      <p:sp>
        <p:nvSpPr>
          <p:cNvPr id="38" name="object 38"/>
          <p:cNvSpPr/>
          <p:nvPr/>
        </p:nvSpPr>
        <p:spPr>
          <a:xfrm>
            <a:off x="4666488" y="6435852"/>
            <a:ext cx="114300" cy="24765"/>
          </a:xfrm>
          <a:custGeom>
            <a:avLst/>
            <a:gdLst/>
            <a:ahLst/>
            <a:cxnLst/>
            <a:rect l="l" t="t" r="r" b="b"/>
            <a:pathLst>
              <a:path w="114300" h="24764">
                <a:moveTo>
                  <a:pt x="31577" y="17556"/>
                </a:moveTo>
                <a:lnTo>
                  <a:pt x="1524" y="22860"/>
                </a:lnTo>
                <a:lnTo>
                  <a:pt x="0" y="24384"/>
                </a:lnTo>
                <a:lnTo>
                  <a:pt x="31577" y="17556"/>
                </a:lnTo>
                <a:close/>
              </a:path>
              <a:path w="114300" h="24764">
                <a:moveTo>
                  <a:pt x="114300" y="0"/>
                </a:moveTo>
                <a:lnTo>
                  <a:pt x="31577" y="17556"/>
                </a:lnTo>
                <a:lnTo>
                  <a:pt x="53339" y="13716"/>
                </a:lnTo>
                <a:lnTo>
                  <a:pt x="59436" y="12192"/>
                </a:lnTo>
                <a:lnTo>
                  <a:pt x="114300" y="0"/>
                </a:lnTo>
                <a:close/>
              </a:path>
            </a:pathLst>
          </a:custGeom>
          <a:solidFill>
            <a:srgbClr val="7C9CE8"/>
          </a:solidFill>
        </p:spPr>
        <p:txBody>
          <a:bodyPr wrap="square" lIns="0" tIns="0" rIns="0" bIns="0" rtlCol="0"/>
          <a:lstStyle/>
          <a:p>
            <a:endParaRPr/>
          </a:p>
        </p:txBody>
      </p:sp>
      <p:sp>
        <p:nvSpPr>
          <p:cNvPr id="39" name="object 39"/>
          <p:cNvSpPr/>
          <p:nvPr/>
        </p:nvSpPr>
        <p:spPr>
          <a:xfrm>
            <a:off x="4837176" y="6379464"/>
            <a:ext cx="114300" cy="40005"/>
          </a:xfrm>
          <a:custGeom>
            <a:avLst/>
            <a:gdLst/>
            <a:ahLst/>
            <a:cxnLst/>
            <a:rect l="l" t="t" r="r" b="b"/>
            <a:pathLst>
              <a:path w="114300" h="40004">
                <a:moveTo>
                  <a:pt x="114300" y="0"/>
                </a:moveTo>
                <a:lnTo>
                  <a:pt x="56387" y="21336"/>
                </a:lnTo>
                <a:lnTo>
                  <a:pt x="0" y="39624"/>
                </a:lnTo>
                <a:lnTo>
                  <a:pt x="3048" y="39624"/>
                </a:lnTo>
                <a:lnTo>
                  <a:pt x="53339" y="22860"/>
                </a:lnTo>
                <a:lnTo>
                  <a:pt x="59436" y="21336"/>
                </a:lnTo>
                <a:lnTo>
                  <a:pt x="114300" y="0"/>
                </a:lnTo>
                <a:close/>
              </a:path>
            </a:pathLst>
          </a:custGeom>
          <a:solidFill>
            <a:srgbClr val="7C9CE8"/>
          </a:solidFill>
        </p:spPr>
        <p:txBody>
          <a:bodyPr wrap="square" lIns="0" tIns="0" rIns="0" bIns="0" rtlCol="0"/>
          <a:lstStyle/>
          <a:p>
            <a:endParaRPr/>
          </a:p>
        </p:txBody>
      </p:sp>
      <p:sp>
        <p:nvSpPr>
          <p:cNvPr id="40" name="object 40"/>
          <p:cNvSpPr/>
          <p:nvPr/>
        </p:nvSpPr>
        <p:spPr>
          <a:xfrm>
            <a:off x="4910328" y="6367271"/>
            <a:ext cx="132715" cy="295910"/>
          </a:xfrm>
          <a:custGeom>
            <a:avLst/>
            <a:gdLst/>
            <a:ahLst/>
            <a:cxnLst/>
            <a:rect l="l" t="t" r="r" b="b"/>
            <a:pathLst>
              <a:path w="132714" h="295909">
                <a:moveTo>
                  <a:pt x="68580" y="0"/>
                </a:moveTo>
                <a:lnTo>
                  <a:pt x="42672" y="12191"/>
                </a:lnTo>
                <a:lnTo>
                  <a:pt x="38100" y="13715"/>
                </a:lnTo>
                <a:lnTo>
                  <a:pt x="0" y="295655"/>
                </a:lnTo>
                <a:lnTo>
                  <a:pt x="67056" y="272795"/>
                </a:lnTo>
                <a:lnTo>
                  <a:pt x="132587" y="248411"/>
                </a:lnTo>
                <a:lnTo>
                  <a:pt x="68580" y="0"/>
                </a:lnTo>
                <a:close/>
              </a:path>
            </a:pathLst>
          </a:custGeom>
          <a:solidFill>
            <a:srgbClr val="7C9CE8"/>
          </a:solidFill>
        </p:spPr>
        <p:txBody>
          <a:bodyPr wrap="square" lIns="0" tIns="0" rIns="0" bIns="0" rtlCol="0"/>
          <a:lstStyle/>
          <a:p>
            <a:endParaRPr/>
          </a:p>
        </p:txBody>
      </p:sp>
      <p:sp>
        <p:nvSpPr>
          <p:cNvPr id="41" name="object 41"/>
          <p:cNvSpPr/>
          <p:nvPr/>
        </p:nvSpPr>
        <p:spPr>
          <a:xfrm>
            <a:off x="4980432" y="6355079"/>
            <a:ext cx="30480" cy="12700"/>
          </a:xfrm>
          <a:custGeom>
            <a:avLst/>
            <a:gdLst/>
            <a:ahLst/>
            <a:cxnLst/>
            <a:rect l="l" t="t" r="r" b="b"/>
            <a:pathLst>
              <a:path w="30479" h="12700">
                <a:moveTo>
                  <a:pt x="15239" y="6096"/>
                </a:moveTo>
                <a:lnTo>
                  <a:pt x="0" y="12192"/>
                </a:lnTo>
                <a:lnTo>
                  <a:pt x="1523" y="12192"/>
                </a:lnTo>
                <a:lnTo>
                  <a:pt x="15239" y="6096"/>
                </a:lnTo>
                <a:close/>
              </a:path>
              <a:path w="30479" h="12700">
                <a:moveTo>
                  <a:pt x="30479" y="0"/>
                </a:moveTo>
                <a:lnTo>
                  <a:pt x="28955" y="0"/>
                </a:lnTo>
                <a:lnTo>
                  <a:pt x="15239" y="6096"/>
                </a:lnTo>
                <a:lnTo>
                  <a:pt x="30479" y="0"/>
                </a:lnTo>
                <a:close/>
              </a:path>
            </a:pathLst>
          </a:custGeom>
          <a:solidFill>
            <a:srgbClr val="7C9CE8"/>
          </a:solidFill>
        </p:spPr>
        <p:txBody>
          <a:bodyPr wrap="square" lIns="0" tIns="0" rIns="0" bIns="0" rtlCol="0"/>
          <a:lstStyle/>
          <a:p>
            <a:endParaRPr/>
          </a:p>
        </p:txBody>
      </p:sp>
      <p:sp>
        <p:nvSpPr>
          <p:cNvPr id="42" name="object 42"/>
          <p:cNvSpPr/>
          <p:nvPr/>
        </p:nvSpPr>
        <p:spPr>
          <a:xfrm>
            <a:off x="5039867" y="6326123"/>
            <a:ext cx="30480" cy="15240"/>
          </a:xfrm>
          <a:custGeom>
            <a:avLst/>
            <a:gdLst/>
            <a:ahLst/>
            <a:cxnLst/>
            <a:rect l="l" t="t" r="r" b="b"/>
            <a:pathLst>
              <a:path w="30479" h="15239">
                <a:moveTo>
                  <a:pt x="30480" y="0"/>
                </a:moveTo>
                <a:lnTo>
                  <a:pt x="1524" y="13715"/>
                </a:lnTo>
                <a:lnTo>
                  <a:pt x="0" y="15239"/>
                </a:lnTo>
                <a:lnTo>
                  <a:pt x="30480" y="0"/>
                </a:lnTo>
                <a:close/>
              </a:path>
            </a:pathLst>
          </a:custGeom>
          <a:solidFill>
            <a:srgbClr val="7C9CE8"/>
          </a:solidFill>
        </p:spPr>
        <p:txBody>
          <a:bodyPr wrap="square" lIns="0" tIns="0" rIns="0" bIns="0" rtlCol="0"/>
          <a:lstStyle/>
          <a:p>
            <a:endParaRPr/>
          </a:p>
        </p:txBody>
      </p:sp>
      <p:sp>
        <p:nvSpPr>
          <p:cNvPr id="43" name="object 43"/>
          <p:cNvSpPr/>
          <p:nvPr/>
        </p:nvSpPr>
        <p:spPr>
          <a:xfrm>
            <a:off x="5042915" y="6310884"/>
            <a:ext cx="73660" cy="304800"/>
          </a:xfrm>
          <a:custGeom>
            <a:avLst/>
            <a:gdLst/>
            <a:ahLst/>
            <a:cxnLst/>
            <a:rect l="l" t="t" r="r" b="b"/>
            <a:pathLst>
              <a:path w="73660" h="304800">
                <a:moveTo>
                  <a:pt x="54863" y="0"/>
                </a:moveTo>
                <a:lnTo>
                  <a:pt x="28956" y="13715"/>
                </a:lnTo>
                <a:lnTo>
                  <a:pt x="25908" y="15239"/>
                </a:lnTo>
                <a:lnTo>
                  <a:pt x="0" y="304799"/>
                </a:lnTo>
                <a:lnTo>
                  <a:pt x="73151" y="274319"/>
                </a:lnTo>
                <a:lnTo>
                  <a:pt x="54863" y="0"/>
                </a:lnTo>
                <a:close/>
              </a:path>
            </a:pathLst>
          </a:custGeom>
          <a:solidFill>
            <a:srgbClr val="7C9CE8"/>
          </a:solidFill>
        </p:spPr>
        <p:txBody>
          <a:bodyPr wrap="square" lIns="0" tIns="0" rIns="0" bIns="0" rtlCol="0"/>
          <a:lstStyle/>
          <a:p>
            <a:endParaRPr/>
          </a:p>
        </p:txBody>
      </p:sp>
      <p:sp>
        <p:nvSpPr>
          <p:cNvPr id="44" name="object 44"/>
          <p:cNvSpPr/>
          <p:nvPr/>
        </p:nvSpPr>
        <p:spPr>
          <a:xfrm>
            <a:off x="5099303" y="6277355"/>
            <a:ext cx="58419" cy="33655"/>
          </a:xfrm>
          <a:custGeom>
            <a:avLst/>
            <a:gdLst/>
            <a:ahLst/>
            <a:cxnLst/>
            <a:rect l="l" t="t" r="r" b="b"/>
            <a:pathLst>
              <a:path w="58420" h="33654">
                <a:moveTo>
                  <a:pt x="27432" y="18288"/>
                </a:moveTo>
                <a:lnTo>
                  <a:pt x="1524" y="32004"/>
                </a:lnTo>
                <a:lnTo>
                  <a:pt x="0" y="33528"/>
                </a:lnTo>
                <a:lnTo>
                  <a:pt x="27432" y="18288"/>
                </a:lnTo>
                <a:close/>
              </a:path>
              <a:path w="58420" h="33654">
                <a:moveTo>
                  <a:pt x="57912" y="0"/>
                </a:moveTo>
                <a:lnTo>
                  <a:pt x="27432" y="18288"/>
                </a:lnTo>
                <a:lnTo>
                  <a:pt x="30480" y="16764"/>
                </a:lnTo>
                <a:lnTo>
                  <a:pt x="57912" y="0"/>
                </a:lnTo>
                <a:close/>
              </a:path>
            </a:pathLst>
          </a:custGeom>
          <a:solidFill>
            <a:srgbClr val="7C9CE8"/>
          </a:solidFill>
        </p:spPr>
        <p:txBody>
          <a:bodyPr wrap="square" lIns="0" tIns="0" rIns="0" bIns="0" rtlCol="0"/>
          <a:lstStyle/>
          <a:p>
            <a:endParaRPr/>
          </a:p>
        </p:txBody>
      </p:sp>
      <p:sp>
        <p:nvSpPr>
          <p:cNvPr id="45" name="object 45"/>
          <p:cNvSpPr/>
          <p:nvPr/>
        </p:nvSpPr>
        <p:spPr>
          <a:xfrm>
            <a:off x="5210555" y="6224015"/>
            <a:ext cx="27940" cy="20320"/>
          </a:xfrm>
          <a:custGeom>
            <a:avLst/>
            <a:gdLst/>
            <a:ahLst/>
            <a:cxnLst/>
            <a:rect l="l" t="t" r="r" b="b"/>
            <a:pathLst>
              <a:path w="27939" h="20320">
                <a:moveTo>
                  <a:pt x="27432" y="0"/>
                </a:moveTo>
                <a:lnTo>
                  <a:pt x="1524" y="18288"/>
                </a:lnTo>
                <a:lnTo>
                  <a:pt x="0" y="19812"/>
                </a:lnTo>
                <a:lnTo>
                  <a:pt x="27432" y="0"/>
                </a:lnTo>
                <a:close/>
              </a:path>
            </a:pathLst>
          </a:custGeom>
          <a:solidFill>
            <a:srgbClr val="7C9CE8"/>
          </a:solidFill>
        </p:spPr>
        <p:txBody>
          <a:bodyPr wrap="square" lIns="0" tIns="0" rIns="0" bIns="0" rtlCol="0"/>
          <a:lstStyle/>
          <a:p>
            <a:endParaRPr/>
          </a:p>
        </p:txBody>
      </p:sp>
      <p:sp>
        <p:nvSpPr>
          <p:cNvPr id="46" name="object 46"/>
          <p:cNvSpPr/>
          <p:nvPr/>
        </p:nvSpPr>
        <p:spPr>
          <a:xfrm>
            <a:off x="5219700" y="6207252"/>
            <a:ext cx="67310" cy="326390"/>
          </a:xfrm>
          <a:custGeom>
            <a:avLst/>
            <a:gdLst/>
            <a:ahLst/>
            <a:cxnLst/>
            <a:rect l="l" t="t" r="r" b="b"/>
            <a:pathLst>
              <a:path w="67310" h="326390">
                <a:moveTo>
                  <a:pt x="44196" y="0"/>
                </a:moveTo>
                <a:lnTo>
                  <a:pt x="19812" y="16764"/>
                </a:lnTo>
                <a:lnTo>
                  <a:pt x="16763" y="18288"/>
                </a:lnTo>
                <a:lnTo>
                  <a:pt x="0" y="326136"/>
                </a:lnTo>
                <a:lnTo>
                  <a:pt x="33527" y="307848"/>
                </a:lnTo>
                <a:lnTo>
                  <a:pt x="67055" y="288036"/>
                </a:lnTo>
                <a:lnTo>
                  <a:pt x="44196" y="0"/>
                </a:lnTo>
                <a:close/>
              </a:path>
            </a:pathLst>
          </a:custGeom>
          <a:solidFill>
            <a:srgbClr val="7C9CE8"/>
          </a:solidFill>
        </p:spPr>
        <p:txBody>
          <a:bodyPr wrap="square" lIns="0" tIns="0" rIns="0" bIns="0" rtlCol="0"/>
          <a:lstStyle/>
          <a:p>
            <a:endParaRPr/>
          </a:p>
        </p:txBody>
      </p:sp>
      <p:sp>
        <p:nvSpPr>
          <p:cNvPr id="47" name="object 47"/>
          <p:cNvSpPr/>
          <p:nvPr/>
        </p:nvSpPr>
        <p:spPr>
          <a:xfrm>
            <a:off x="5263896" y="6184391"/>
            <a:ext cx="27940" cy="21590"/>
          </a:xfrm>
          <a:custGeom>
            <a:avLst/>
            <a:gdLst/>
            <a:ahLst/>
            <a:cxnLst/>
            <a:rect l="l" t="t" r="r" b="b"/>
            <a:pathLst>
              <a:path w="27939" h="21589">
                <a:moveTo>
                  <a:pt x="5275" y="17232"/>
                </a:moveTo>
                <a:lnTo>
                  <a:pt x="1524" y="19812"/>
                </a:lnTo>
                <a:lnTo>
                  <a:pt x="0" y="21336"/>
                </a:lnTo>
                <a:lnTo>
                  <a:pt x="5275" y="17232"/>
                </a:lnTo>
                <a:close/>
              </a:path>
              <a:path w="27939" h="21589">
                <a:moveTo>
                  <a:pt x="27431" y="0"/>
                </a:moveTo>
                <a:lnTo>
                  <a:pt x="5275" y="17232"/>
                </a:lnTo>
                <a:lnTo>
                  <a:pt x="25907" y="3048"/>
                </a:lnTo>
                <a:lnTo>
                  <a:pt x="27431" y="0"/>
                </a:lnTo>
                <a:close/>
              </a:path>
            </a:pathLst>
          </a:custGeom>
          <a:solidFill>
            <a:srgbClr val="7C9CE8"/>
          </a:solidFill>
        </p:spPr>
        <p:txBody>
          <a:bodyPr wrap="square" lIns="0" tIns="0" rIns="0" bIns="0" rtlCol="0"/>
          <a:lstStyle/>
          <a:p>
            <a:endParaRPr/>
          </a:p>
        </p:txBody>
      </p:sp>
      <p:sp>
        <p:nvSpPr>
          <p:cNvPr id="48" name="object 48"/>
          <p:cNvSpPr/>
          <p:nvPr/>
        </p:nvSpPr>
        <p:spPr>
          <a:xfrm>
            <a:off x="5012435" y="6100571"/>
            <a:ext cx="550545" cy="515620"/>
          </a:xfrm>
          <a:custGeom>
            <a:avLst/>
            <a:gdLst/>
            <a:ahLst/>
            <a:cxnLst/>
            <a:rect l="l" t="t" r="r" b="b"/>
            <a:pathLst>
              <a:path w="550545" h="515620">
                <a:moveTo>
                  <a:pt x="56320" y="226305"/>
                </a:moveTo>
                <a:lnTo>
                  <a:pt x="28955" y="239267"/>
                </a:lnTo>
                <a:lnTo>
                  <a:pt x="27431" y="240791"/>
                </a:lnTo>
                <a:lnTo>
                  <a:pt x="0" y="252983"/>
                </a:lnTo>
                <a:lnTo>
                  <a:pt x="30479" y="515111"/>
                </a:lnTo>
                <a:lnTo>
                  <a:pt x="56320" y="226305"/>
                </a:lnTo>
                <a:close/>
              </a:path>
              <a:path w="550545" h="515620">
                <a:moveTo>
                  <a:pt x="141728" y="178648"/>
                </a:moveTo>
                <a:lnTo>
                  <a:pt x="117348" y="193547"/>
                </a:lnTo>
                <a:lnTo>
                  <a:pt x="114300" y="195071"/>
                </a:lnTo>
                <a:lnTo>
                  <a:pt x="88391" y="208787"/>
                </a:lnTo>
                <a:lnTo>
                  <a:pt x="86867" y="210311"/>
                </a:lnTo>
                <a:lnTo>
                  <a:pt x="85395" y="211086"/>
                </a:lnTo>
                <a:lnTo>
                  <a:pt x="103631" y="484631"/>
                </a:lnTo>
                <a:lnTo>
                  <a:pt x="138684" y="467867"/>
                </a:lnTo>
                <a:lnTo>
                  <a:pt x="141728" y="178648"/>
                </a:lnTo>
                <a:close/>
              </a:path>
              <a:path w="550545" h="515620">
                <a:moveTo>
                  <a:pt x="222036" y="161543"/>
                </a:moveTo>
                <a:lnTo>
                  <a:pt x="170687" y="161543"/>
                </a:lnTo>
                <a:lnTo>
                  <a:pt x="172212" y="451103"/>
                </a:lnTo>
                <a:lnTo>
                  <a:pt x="207263" y="432815"/>
                </a:lnTo>
                <a:lnTo>
                  <a:pt x="222036" y="161543"/>
                </a:lnTo>
                <a:close/>
              </a:path>
              <a:path w="550545" h="515620">
                <a:moveTo>
                  <a:pt x="348996" y="106679"/>
                </a:moveTo>
                <a:lnTo>
                  <a:pt x="251460" y="106679"/>
                </a:lnTo>
                <a:lnTo>
                  <a:pt x="274319" y="394715"/>
                </a:lnTo>
                <a:lnTo>
                  <a:pt x="307848" y="374903"/>
                </a:lnTo>
                <a:lnTo>
                  <a:pt x="339851" y="353567"/>
                </a:lnTo>
                <a:lnTo>
                  <a:pt x="348996" y="106679"/>
                </a:lnTo>
                <a:close/>
              </a:path>
              <a:path w="550545" h="515620">
                <a:moveTo>
                  <a:pt x="377951" y="0"/>
                </a:moveTo>
                <a:lnTo>
                  <a:pt x="353652" y="22780"/>
                </a:lnTo>
                <a:lnTo>
                  <a:pt x="371855" y="332231"/>
                </a:lnTo>
                <a:lnTo>
                  <a:pt x="402336" y="309371"/>
                </a:lnTo>
                <a:lnTo>
                  <a:pt x="434339" y="286511"/>
                </a:lnTo>
                <a:lnTo>
                  <a:pt x="463296" y="262127"/>
                </a:lnTo>
                <a:lnTo>
                  <a:pt x="493775" y="237743"/>
                </a:lnTo>
                <a:lnTo>
                  <a:pt x="550163" y="187451"/>
                </a:lnTo>
                <a:lnTo>
                  <a:pt x="377951" y="0"/>
                </a:lnTo>
                <a:close/>
              </a:path>
              <a:path w="550545" h="515620">
                <a:moveTo>
                  <a:pt x="85343" y="210311"/>
                </a:moveTo>
                <a:lnTo>
                  <a:pt x="59436" y="224027"/>
                </a:lnTo>
                <a:lnTo>
                  <a:pt x="56387" y="225551"/>
                </a:lnTo>
                <a:lnTo>
                  <a:pt x="56320" y="226305"/>
                </a:lnTo>
                <a:lnTo>
                  <a:pt x="57912" y="225551"/>
                </a:lnTo>
                <a:lnTo>
                  <a:pt x="85395" y="211086"/>
                </a:lnTo>
                <a:lnTo>
                  <a:pt x="85343" y="210311"/>
                </a:lnTo>
                <a:close/>
              </a:path>
              <a:path w="550545" h="515620">
                <a:moveTo>
                  <a:pt x="144780" y="176783"/>
                </a:moveTo>
                <a:lnTo>
                  <a:pt x="141731" y="178307"/>
                </a:lnTo>
                <a:lnTo>
                  <a:pt x="141728" y="178648"/>
                </a:lnTo>
                <a:lnTo>
                  <a:pt x="144780" y="176783"/>
                </a:lnTo>
                <a:close/>
              </a:path>
              <a:path w="550545" h="515620">
                <a:moveTo>
                  <a:pt x="304800" y="64007"/>
                </a:moveTo>
                <a:lnTo>
                  <a:pt x="277367" y="86867"/>
                </a:lnTo>
                <a:lnTo>
                  <a:pt x="252984" y="103631"/>
                </a:lnTo>
                <a:lnTo>
                  <a:pt x="251460" y="105155"/>
                </a:lnTo>
                <a:lnTo>
                  <a:pt x="199643" y="141731"/>
                </a:lnTo>
                <a:lnTo>
                  <a:pt x="198119" y="143255"/>
                </a:lnTo>
                <a:lnTo>
                  <a:pt x="172212" y="160019"/>
                </a:lnTo>
                <a:lnTo>
                  <a:pt x="144780" y="176783"/>
                </a:lnTo>
                <a:lnTo>
                  <a:pt x="170687" y="161543"/>
                </a:lnTo>
                <a:lnTo>
                  <a:pt x="222036" y="161543"/>
                </a:lnTo>
                <a:lnTo>
                  <a:pt x="224027" y="124967"/>
                </a:lnTo>
                <a:lnTo>
                  <a:pt x="227075" y="123443"/>
                </a:lnTo>
                <a:lnTo>
                  <a:pt x="251460" y="106679"/>
                </a:lnTo>
                <a:lnTo>
                  <a:pt x="348996" y="106679"/>
                </a:lnTo>
                <a:lnTo>
                  <a:pt x="350520" y="65531"/>
                </a:lnTo>
                <a:lnTo>
                  <a:pt x="303275" y="65531"/>
                </a:lnTo>
                <a:lnTo>
                  <a:pt x="304800" y="64007"/>
                </a:lnTo>
                <a:close/>
              </a:path>
              <a:path w="550545" h="515620">
                <a:moveTo>
                  <a:pt x="330708" y="42671"/>
                </a:moveTo>
                <a:lnTo>
                  <a:pt x="303275" y="65531"/>
                </a:lnTo>
                <a:lnTo>
                  <a:pt x="350520" y="65531"/>
                </a:lnTo>
                <a:lnTo>
                  <a:pt x="351253" y="45719"/>
                </a:lnTo>
                <a:lnTo>
                  <a:pt x="327660" y="45719"/>
                </a:lnTo>
                <a:lnTo>
                  <a:pt x="330708" y="42671"/>
                </a:lnTo>
                <a:close/>
              </a:path>
              <a:path w="550545" h="515620">
                <a:moveTo>
                  <a:pt x="352204" y="24063"/>
                </a:moveTo>
                <a:lnTo>
                  <a:pt x="327660" y="45719"/>
                </a:lnTo>
                <a:lnTo>
                  <a:pt x="351253" y="45719"/>
                </a:lnTo>
                <a:lnTo>
                  <a:pt x="352043" y="24383"/>
                </a:lnTo>
                <a:lnTo>
                  <a:pt x="352204" y="24063"/>
                </a:lnTo>
                <a:close/>
              </a:path>
              <a:path w="550545" h="515620">
                <a:moveTo>
                  <a:pt x="353567" y="21335"/>
                </a:moveTo>
                <a:lnTo>
                  <a:pt x="352204" y="24063"/>
                </a:lnTo>
                <a:lnTo>
                  <a:pt x="353567" y="22859"/>
                </a:lnTo>
                <a:lnTo>
                  <a:pt x="353567" y="21335"/>
                </a:lnTo>
                <a:close/>
              </a:path>
            </a:pathLst>
          </a:custGeom>
          <a:solidFill>
            <a:srgbClr val="7C9CE8"/>
          </a:solidFill>
        </p:spPr>
        <p:txBody>
          <a:bodyPr wrap="square" lIns="0" tIns="0" rIns="0" bIns="0" rtlCol="0"/>
          <a:lstStyle/>
          <a:p>
            <a:endParaRPr/>
          </a:p>
        </p:txBody>
      </p:sp>
      <p:sp>
        <p:nvSpPr>
          <p:cNvPr id="49" name="object 49"/>
          <p:cNvSpPr/>
          <p:nvPr/>
        </p:nvSpPr>
        <p:spPr>
          <a:xfrm>
            <a:off x="5368290" y="6121908"/>
            <a:ext cx="0" cy="332740"/>
          </a:xfrm>
          <a:custGeom>
            <a:avLst/>
            <a:gdLst/>
            <a:ahLst/>
            <a:cxnLst/>
            <a:rect l="l" t="t" r="r" b="b"/>
            <a:pathLst>
              <a:path h="332739">
                <a:moveTo>
                  <a:pt x="0" y="0"/>
                </a:moveTo>
                <a:lnTo>
                  <a:pt x="0" y="332232"/>
                </a:lnTo>
              </a:path>
            </a:pathLst>
          </a:custGeom>
          <a:ln w="32003">
            <a:solidFill>
              <a:srgbClr val="7C9CE8"/>
            </a:solidFill>
          </a:ln>
        </p:spPr>
        <p:txBody>
          <a:bodyPr wrap="square" lIns="0" tIns="0" rIns="0" bIns="0" rtlCol="0"/>
          <a:lstStyle/>
          <a:p>
            <a:endParaRPr/>
          </a:p>
        </p:txBody>
      </p:sp>
      <p:sp>
        <p:nvSpPr>
          <p:cNvPr id="50" name="object 50"/>
          <p:cNvSpPr/>
          <p:nvPr/>
        </p:nvSpPr>
        <p:spPr>
          <a:xfrm>
            <a:off x="5151120" y="6262115"/>
            <a:ext cx="33655" cy="306705"/>
          </a:xfrm>
          <a:custGeom>
            <a:avLst/>
            <a:gdLst/>
            <a:ahLst/>
            <a:cxnLst/>
            <a:rect l="l" t="t" r="r" b="b"/>
            <a:pathLst>
              <a:path w="33654" h="306704">
                <a:moveTo>
                  <a:pt x="32003" y="0"/>
                </a:moveTo>
                <a:lnTo>
                  <a:pt x="6095" y="15240"/>
                </a:lnTo>
                <a:lnTo>
                  <a:pt x="3047" y="16764"/>
                </a:lnTo>
                <a:lnTo>
                  <a:pt x="0" y="306324"/>
                </a:lnTo>
                <a:lnTo>
                  <a:pt x="33527" y="289560"/>
                </a:lnTo>
                <a:lnTo>
                  <a:pt x="32003" y="0"/>
                </a:lnTo>
                <a:close/>
              </a:path>
            </a:pathLst>
          </a:custGeom>
          <a:solidFill>
            <a:srgbClr val="7C9CE8"/>
          </a:solidFill>
        </p:spPr>
        <p:txBody>
          <a:bodyPr wrap="square" lIns="0" tIns="0" rIns="0" bIns="0" rtlCol="0"/>
          <a:lstStyle/>
          <a:p>
            <a:endParaRPr/>
          </a:p>
        </p:txBody>
      </p:sp>
      <p:sp>
        <p:nvSpPr>
          <p:cNvPr id="51" name="object 51"/>
          <p:cNvSpPr/>
          <p:nvPr/>
        </p:nvSpPr>
        <p:spPr>
          <a:xfrm>
            <a:off x="4776215" y="6420611"/>
            <a:ext cx="67310" cy="276225"/>
          </a:xfrm>
          <a:custGeom>
            <a:avLst/>
            <a:gdLst/>
            <a:ahLst/>
            <a:cxnLst/>
            <a:rect l="l" t="t" r="r" b="b"/>
            <a:pathLst>
              <a:path w="67310" h="276225">
                <a:moveTo>
                  <a:pt x="57912" y="0"/>
                </a:moveTo>
                <a:lnTo>
                  <a:pt x="6096" y="13715"/>
                </a:lnTo>
                <a:lnTo>
                  <a:pt x="1524" y="15240"/>
                </a:lnTo>
                <a:lnTo>
                  <a:pt x="0" y="275844"/>
                </a:lnTo>
                <a:lnTo>
                  <a:pt x="67056" y="260603"/>
                </a:lnTo>
                <a:lnTo>
                  <a:pt x="57912" y="0"/>
                </a:lnTo>
                <a:close/>
              </a:path>
            </a:pathLst>
          </a:custGeom>
          <a:solidFill>
            <a:srgbClr val="7C9CE8"/>
          </a:solidFill>
        </p:spPr>
        <p:txBody>
          <a:bodyPr wrap="square" lIns="0" tIns="0" rIns="0" bIns="0" rtlCol="0"/>
          <a:lstStyle/>
          <a:p>
            <a:endParaRPr/>
          </a:p>
        </p:txBody>
      </p:sp>
      <p:sp>
        <p:nvSpPr>
          <p:cNvPr id="52" name="object 52"/>
          <p:cNvSpPr/>
          <p:nvPr/>
        </p:nvSpPr>
        <p:spPr>
          <a:xfrm>
            <a:off x="4434840" y="6477000"/>
            <a:ext cx="70485" cy="256540"/>
          </a:xfrm>
          <a:custGeom>
            <a:avLst/>
            <a:gdLst/>
            <a:ahLst/>
            <a:cxnLst/>
            <a:rect l="l" t="t" r="r" b="b"/>
            <a:pathLst>
              <a:path w="70485" h="256540">
                <a:moveTo>
                  <a:pt x="56387" y="0"/>
                </a:moveTo>
                <a:lnTo>
                  <a:pt x="4572" y="1524"/>
                </a:lnTo>
                <a:lnTo>
                  <a:pt x="0" y="1524"/>
                </a:lnTo>
                <a:lnTo>
                  <a:pt x="1524" y="256031"/>
                </a:lnTo>
                <a:lnTo>
                  <a:pt x="70104" y="254508"/>
                </a:lnTo>
                <a:lnTo>
                  <a:pt x="56387" y="0"/>
                </a:lnTo>
                <a:close/>
              </a:path>
            </a:pathLst>
          </a:custGeom>
          <a:solidFill>
            <a:srgbClr val="7C9CE8"/>
          </a:solidFill>
        </p:spPr>
        <p:txBody>
          <a:bodyPr wrap="square" lIns="0" tIns="0" rIns="0" bIns="0" rtlCol="0"/>
          <a:lstStyle/>
          <a:p>
            <a:endParaRPr/>
          </a:p>
        </p:txBody>
      </p:sp>
      <p:sp>
        <p:nvSpPr>
          <p:cNvPr id="53" name="object 53"/>
          <p:cNvSpPr/>
          <p:nvPr/>
        </p:nvSpPr>
        <p:spPr>
          <a:xfrm>
            <a:off x="4101084" y="6435852"/>
            <a:ext cx="70485" cy="274320"/>
          </a:xfrm>
          <a:custGeom>
            <a:avLst/>
            <a:gdLst/>
            <a:ahLst/>
            <a:cxnLst/>
            <a:rect l="l" t="t" r="r" b="b"/>
            <a:pathLst>
              <a:path w="70485" h="274320">
                <a:moveTo>
                  <a:pt x="0" y="0"/>
                </a:moveTo>
                <a:lnTo>
                  <a:pt x="4571" y="262128"/>
                </a:lnTo>
                <a:lnTo>
                  <a:pt x="70103" y="274320"/>
                </a:lnTo>
                <a:lnTo>
                  <a:pt x="54863" y="13716"/>
                </a:lnTo>
                <a:lnTo>
                  <a:pt x="0" y="0"/>
                </a:lnTo>
                <a:close/>
              </a:path>
            </a:pathLst>
          </a:custGeom>
          <a:solidFill>
            <a:srgbClr val="7C9CE8"/>
          </a:solidFill>
        </p:spPr>
        <p:txBody>
          <a:bodyPr wrap="square" lIns="0" tIns="0" rIns="0" bIns="0" rtlCol="0"/>
          <a:lstStyle/>
          <a:p>
            <a:endParaRPr/>
          </a:p>
        </p:txBody>
      </p:sp>
      <p:sp>
        <p:nvSpPr>
          <p:cNvPr id="54" name="object 54"/>
          <p:cNvSpPr/>
          <p:nvPr/>
        </p:nvSpPr>
        <p:spPr>
          <a:xfrm>
            <a:off x="3793235" y="6313932"/>
            <a:ext cx="59690" cy="307975"/>
          </a:xfrm>
          <a:custGeom>
            <a:avLst/>
            <a:gdLst/>
            <a:ahLst/>
            <a:cxnLst/>
            <a:rect l="l" t="t" r="r" b="b"/>
            <a:pathLst>
              <a:path w="59689" h="307975">
                <a:moveTo>
                  <a:pt x="3048" y="0"/>
                </a:moveTo>
                <a:lnTo>
                  <a:pt x="0" y="281940"/>
                </a:lnTo>
                <a:lnTo>
                  <a:pt x="59436" y="307848"/>
                </a:lnTo>
                <a:lnTo>
                  <a:pt x="51815" y="25908"/>
                </a:lnTo>
                <a:lnTo>
                  <a:pt x="7619" y="3048"/>
                </a:lnTo>
                <a:lnTo>
                  <a:pt x="3048" y="0"/>
                </a:lnTo>
                <a:close/>
              </a:path>
            </a:pathLst>
          </a:custGeom>
          <a:solidFill>
            <a:srgbClr val="7C9CE8"/>
          </a:solidFill>
        </p:spPr>
        <p:txBody>
          <a:bodyPr wrap="square" lIns="0" tIns="0" rIns="0" bIns="0" rtlCol="0"/>
          <a:lstStyle/>
          <a:p>
            <a:endParaRPr/>
          </a:p>
        </p:txBody>
      </p:sp>
      <p:sp>
        <p:nvSpPr>
          <p:cNvPr id="55" name="object 55"/>
          <p:cNvSpPr/>
          <p:nvPr/>
        </p:nvSpPr>
        <p:spPr>
          <a:xfrm>
            <a:off x="3256788" y="5972555"/>
            <a:ext cx="533400" cy="596265"/>
          </a:xfrm>
          <a:custGeom>
            <a:avLst/>
            <a:gdLst/>
            <a:ahLst/>
            <a:cxnLst/>
            <a:rect l="l" t="t" r="r" b="b"/>
            <a:pathLst>
              <a:path w="533400" h="596265">
                <a:moveTo>
                  <a:pt x="0" y="0"/>
                </a:moveTo>
                <a:lnTo>
                  <a:pt x="350520" y="185928"/>
                </a:lnTo>
                <a:lnTo>
                  <a:pt x="260603" y="452628"/>
                </a:lnTo>
                <a:lnTo>
                  <a:pt x="298703" y="490728"/>
                </a:lnTo>
                <a:lnTo>
                  <a:pt x="361188" y="531876"/>
                </a:lnTo>
                <a:lnTo>
                  <a:pt x="477012" y="595884"/>
                </a:lnTo>
                <a:lnTo>
                  <a:pt x="446532" y="283464"/>
                </a:lnTo>
                <a:lnTo>
                  <a:pt x="449580" y="283464"/>
                </a:lnTo>
                <a:lnTo>
                  <a:pt x="445008" y="278892"/>
                </a:lnTo>
                <a:lnTo>
                  <a:pt x="533400" y="195072"/>
                </a:lnTo>
                <a:lnTo>
                  <a:pt x="0" y="0"/>
                </a:lnTo>
                <a:close/>
              </a:path>
              <a:path w="533400" h="596265">
                <a:moveTo>
                  <a:pt x="449580" y="283464"/>
                </a:moveTo>
                <a:lnTo>
                  <a:pt x="446532" y="283464"/>
                </a:lnTo>
                <a:lnTo>
                  <a:pt x="457200" y="291084"/>
                </a:lnTo>
                <a:lnTo>
                  <a:pt x="449580" y="283464"/>
                </a:lnTo>
                <a:close/>
              </a:path>
            </a:pathLst>
          </a:custGeom>
          <a:solidFill>
            <a:srgbClr val="7C9CE8"/>
          </a:solidFill>
        </p:spPr>
        <p:txBody>
          <a:bodyPr wrap="square" lIns="0" tIns="0" rIns="0" bIns="0" rtlCol="0"/>
          <a:lstStyle/>
          <a:p>
            <a:endParaRPr/>
          </a:p>
        </p:txBody>
      </p:sp>
      <p:sp>
        <p:nvSpPr>
          <p:cNvPr id="56" name="object 56"/>
          <p:cNvSpPr/>
          <p:nvPr/>
        </p:nvSpPr>
        <p:spPr>
          <a:xfrm>
            <a:off x="3256788" y="5972555"/>
            <a:ext cx="350520" cy="544195"/>
          </a:xfrm>
          <a:custGeom>
            <a:avLst/>
            <a:gdLst/>
            <a:ahLst/>
            <a:cxnLst/>
            <a:rect l="l" t="t" r="r" b="b"/>
            <a:pathLst>
              <a:path w="350520" h="544195">
                <a:moveTo>
                  <a:pt x="0" y="0"/>
                </a:moveTo>
                <a:lnTo>
                  <a:pt x="163067" y="544068"/>
                </a:lnTo>
                <a:lnTo>
                  <a:pt x="260603" y="452628"/>
                </a:lnTo>
                <a:lnTo>
                  <a:pt x="350520" y="185928"/>
                </a:lnTo>
                <a:lnTo>
                  <a:pt x="0" y="0"/>
                </a:lnTo>
                <a:close/>
              </a:path>
            </a:pathLst>
          </a:custGeom>
          <a:solidFill>
            <a:srgbClr val="7C9CE8"/>
          </a:solidFill>
        </p:spPr>
        <p:txBody>
          <a:bodyPr wrap="square" lIns="0" tIns="0" rIns="0" bIns="0" rtlCol="0"/>
          <a:lstStyle/>
          <a:p>
            <a:endParaRPr/>
          </a:p>
        </p:txBody>
      </p:sp>
      <p:sp>
        <p:nvSpPr>
          <p:cNvPr id="57" name="object 57"/>
          <p:cNvSpPr/>
          <p:nvPr/>
        </p:nvSpPr>
        <p:spPr>
          <a:xfrm>
            <a:off x="3703320" y="6256020"/>
            <a:ext cx="1339850" cy="477520"/>
          </a:xfrm>
          <a:custGeom>
            <a:avLst/>
            <a:gdLst/>
            <a:ahLst/>
            <a:cxnLst/>
            <a:rect l="l" t="t" r="r" b="b"/>
            <a:pathLst>
              <a:path w="1339850" h="477520">
                <a:moveTo>
                  <a:pt x="576986" y="213055"/>
                </a:moveTo>
                <a:lnTo>
                  <a:pt x="617219" y="217931"/>
                </a:lnTo>
                <a:lnTo>
                  <a:pt x="665988" y="475487"/>
                </a:lnTo>
                <a:lnTo>
                  <a:pt x="733043" y="477011"/>
                </a:lnTo>
                <a:lnTo>
                  <a:pt x="731519" y="222503"/>
                </a:lnTo>
                <a:lnTo>
                  <a:pt x="733043" y="222503"/>
                </a:lnTo>
                <a:lnTo>
                  <a:pt x="679703" y="220979"/>
                </a:lnTo>
                <a:lnTo>
                  <a:pt x="623315" y="217931"/>
                </a:lnTo>
                <a:lnTo>
                  <a:pt x="576986" y="213055"/>
                </a:lnTo>
                <a:close/>
              </a:path>
              <a:path w="1339850" h="477520">
                <a:moveTo>
                  <a:pt x="902163" y="212179"/>
                </a:moveTo>
                <a:lnTo>
                  <a:pt x="850391" y="217931"/>
                </a:lnTo>
                <a:lnTo>
                  <a:pt x="794003" y="220979"/>
                </a:lnTo>
                <a:lnTo>
                  <a:pt x="787916" y="221132"/>
                </a:lnTo>
                <a:lnTo>
                  <a:pt x="801624" y="475487"/>
                </a:lnTo>
                <a:lnTo>
                  <a:pt x="868679" y="470915"/>
                </a:lnTo>
                <a:lnTo>
                  <a:pt x="902163" y="212179"/>
                </a:lnTo>
                <a:close/>
              </a:path>
              <a:path w="1339850" h="477520">
                <a:moveTo>
                  <a:pt x="423367" y="186232"/>
                </a:moveTo>
                <a:lnTo>
                  <a:pt x="452627" y="193547"/>
                </a:lnTo>
                <a:lnTo>
                  <a:pt x="467867" y="454151"/>
                </a:lnTo>
                <a:lnTo>
                  <a:pt x="533400" y="463295"/>
                </a:lnTo>
                <a:lnTo>
                  <a:pt x="562355" y="211835"/>
                </a:lnTo>
                <a:lnTo>
                  <a:pt x="565403" y="211835"/>
                </a:lnTo>
                <a:lnTo>
                  <a:pt x="512063" y="204215"/>
                </a:lnTo>
                <a:lnTo>
                  <a:pt x="457200" y="193547"/>
                </a:lnTo>
                <a:lnTo>
                  <a:pt x="423367" y="186232"/>
                </a:lnTo>
                <a:close/>
              </a:path>
              <a:path w="1339850" h="477520">
                <a:moveTo>
                  <a:pt x="1074277" y="204215"/>
                </a:moveTo>
                <a:lnTo>
                  <a:pt x="960119" y="204215"/>
                </a:lnTo>
                <a:lnTo>
                  <a:pt x="1004315" y="454151"/>
                </a:lnTo>
                <a:lnTo>
                  <a:pt x="1072895" y="440435"/>
                </a:lnTo>
                <a:lnTo>
                  <a:pt x="1074277" y="204215"/>
                </a:lnTo>
                <a:close/>
              </a:path>
              <a:path w="1339850" h="477520">
                <a:moveTo>
                  <a:pt x="292670" y="148210"/>
                </a:moveTo>
                <a:lnTo>
                  <a:pt x="338327" y="426719"/>
                </a:lnTo>
                <a:lnTo>
                  <a:pt x="402335" y="441959"/>
                </a:lnTo>
                <a:lnTo>
                  <a:pt x="397774" y="180435"/>
                </a:lnTo>
                <a:lnTo>
                  <a:pt x="350519" y="166115"/>
                </a:lnTo>
                <a:lnTo>
                  <a:pt x="297179" y="149351"/>
                </a:lnTo>
                <a:lnTo>
                  <a:pt x="295655" y="149351"/>
                </a:lnTo>
                <a:lnTo>
                  <a:pt x="292670" y="148210"/>
                </a:lnTo>
                <a:close/>
              </a:path>
              <a:path w="1339850" h="477520">
                <a:moveTo>
                  <a:pt x="1262633" y="117347"/>
                </a:moveTo>
                <a:lnTo>
                  <a:pt x="1248155" y="123443"/>
                </a:lnTo>
                <a:lnTo>
                  <a:pt x="1193291" y="144779"/>
                </a:lnTo>
                <a:lnTo>
                  <a:pt x="1136903" y="163067"/>
                </a:lnTo>
                <a:lnTo>
                  <a:pt x="1130814" y="164785"/>
                </a:lnTo>
                <a:lnTo>
                  <a:pt x="1139952" y="425195"/>
                </a:lnTo>
                <a:lnTo>
                  <a:pt x="1207007" y="406907"/>
                </a:lnTo>
                <a:lnTo>
                  <a:pt x="1245107" y="124967"/>
                </a:lnTo>
                <a:lnTo>
                  <a:pt x="1249679" y="123443"/>
                </a:lnTo>
                <a:lnTo>
                  <a:pt x="1262633" y="117347"/>
                </a:lnTo>
                <a:close/>
              </a:path>
              <a:path w="1339850" h="477520">
                <a:moveTo>
                  <a:pt x="93387" y="57911"/>
                </a:moveTo>
                <a:lnTo>
                  <a:pt x="92963" y="57911"/>
                </a:lnTo>
                <a:lnTo>
                  <a:pt x="97535" y="60959"/>
                </a:lnTo>
                <a:lnTo>
                  <a:pt x="141731" y="83819"/>
                </a:lnTo>
                <a:lnTo>
                  <a:pt x="149351" y="365759"/>
                </a:lnTo>
                <a:lnTo>
                  <a:pt x="211835" y="388619"/>
                </a:lnTo>
                <a:lnTo>
                  <a:pt x="240765" y="128250"/>
                </a:lnTo>
                <a:lnTo>
                  <a:pt x="196595" y="109727"/>
                </a:lnTo>
                <a:lnTo>
                  <a:pt x="190500" y="106679"/>
                </a:lnTo>
                <a:lnTo>
                  <a:pt x="146303" y="85343"/>
                </a:lnTo>
                <a:lnTo>
                  <a:pt x="144779" y="85343"/>
                </a:lnTo>
                <a:lnTo>
                  <a:pt x="96012" y="59435"/>
                </a:lnTo>
                <a:lnTo>
                  <a:pt x="93387" y="57911"/>
                </a:lnTo>
                <a:close/>
              </a:path>
              <a:path w="1339850" h="477520">
                <a:moveTo>
                  <a:pt x="1309204" y="98296"/>
                </a:moveTo>
                <a:lnTo>
                  <a:pt x="1307591" y="99059"/>
                </a:lnTo>
                <a:lnTo>
                  <a:pt x="1306067" y="99059"/>
                </a:lnTo>
                <a:lnTo>
                  <a:pt x="1278635" y="111251"/>
                </a:lnTo>
                <a:lnTo>
                  <a:pt x="1277112" y="111251"/>
                </a:lnTo>
                <a:lnTo>
                  <a:pt x="1275737" y="111830"/>
                </a:lnTo>
                <a:lnTo>
                  <a:pt x="1339595" y="359663"/>
                </a:lnTo>
                <a:lnTo>
                  <a:pt x="1309204" y="98296"/>
                </a:lnTo>
                <a:close/>
              </a:path>
              <a:path w="1339850" h="477520">
                <a:moveTo>
                  <a:pt x="0" y="0"/>
                </a:moveTo>
                <a:lnTo>
                  <a:pt x="30479" y="312419"/>
                </a:lnTo>
                <a:lnTo>
                  <a:pt x="89915" y="339851"/>
                </a:lnTo>
                <a:lnTo>
                  <a:pt x="92963" y="57911"/>
                </a:lnTo>
                <a:lnTo>
                  <a:pt x="93387" y="57911"/>
                </a:lnTo>
                <a:lnTo>
                  <a:pt x="51392" y="33527"/>
                </a:lnTo>
                <a:lnTo>
                  <a:pt x="50291" y="33527"/>
                </a:lnTo>
                <a:lnTo>
                  <a:pt x="45719" y="30479"/>
                </a:lnTo>
                <a:lnTo>
                  <a:pt x="19812" y="16763"/>
                </a:lnTo>
                <a:lnTo>
                  <a:pt x="10667" y="7619"/>
                </a:lnTo>
                <a:lnTo>
                  <a:pt x="0" y="0"/>
                </a:lnTo>
                <a:close/>
              </a:path>
              <a:path w="1339850" h="477520">
                <a:moveTo>
                  <a:pt x="753363" y="221995"/>
                </a:moveTo>
                <a:lnTo>
                  <a:pt x="733043" y="222503"/>
                </a:lnTo>
                <a:lnTo>
                  <a:pt x="736091" y="222503"/>
                </a:lnTo>
                <a:lnTo>
                  <a:pt x="753363" y="221995"/>
                </a:lnTo>
                <a:close/>
              </a:path>
              <a:path w="1339850" h="477520">
                <a:moveTo>
                  <a:pt x="787907" y="220979"/>
                </a:moveTo>
                <a:lnTo>
                  <a:pt x="753363" y="221995"/>
                </a:lnTo>
                <a:lnTo>
                  <a:pt x="787916" y="221132"/>
                </a:lnTo>
                <a:lnTo>
                  <a:pt x="787907" y="220979"/>
                </a:lnTo>
                <a:close/>
              </a:path>
              <a:path w="1339850" h="477520">
                <a:moveTo>
                  <a:pt x="566927" y="211835"/>
                </a:moveTo>
                <a:lnTo>
                  <a:pt x="565403" y="211835"/>
                </a:lnTo>
                <a:lnTo>
                  <a:pt x="576986" y="213055"/>
                </a:lnTo>
                <a:lnTo>
                  <a:pt x="566927" y="211835"/>
                </a:lnTo>
                <a:close/>
              </a:path>
              <a:path w="1339850" h="477520">
                <a:moveTo>
                  <a:pt x="905255" y="211835"/>
                </a:moveTo>
                <a:lnTo>
                  <a:pt x="902207" y="211835"/>
                </a:lnTo>
                <a:lnTo>
                  <a:pt x="902163" y="212179"/>
                </a:lnTo>
                <a:lnTo>
                  <a:pt x="905255" y="211835"/>
                </a:lnTo>
                <a:close/>
              </a:path>
              <a:path w="1339850" h="477520">
                <a:moveTo>
                  <a:pt x="1074416" y="180510"/>
                </a:moveTo>
                <a:lnTo>
                  <a:pt x="1022603" y="192023"/>
                </a:lnTo>
                <a:lnTo>
                  <a:pt x="964691" y="202691"/>
                </a:lnTo>
                <a:lnTo>
                  <a:pt x="905255" y="211835"/>
                </a:lnTo>
                <a:lnTo>
                  <a:pt x="908303" y="211835"/>
                </a:lnTo>
                <a:lnTo>
                  <a:pt x="960119" y="204215"/>
                </a:lnTo>
                <a:lnTo>
                  <a:pt x="1074277" y="204215"/>
                </a:lnTo>
                <a:lnTo>
                  <a:pt x="1074416" y="180510"/>
                </a:lnTo>
                <a:close/>
              </a:path>
              <a:path w="1339850" h="477520">
                <a:moveTo>
                  <a:pt x="397763" y="179831"/>
                </a:moveTo>
                <a:lnTo>
                  <a:pt x="397774" y="180435"/>
                </a:lnTo>
                <a:lnTo>
                  <a:pt x="400812" y="181355"/>
                </a:lnTo>
                <a:lnTo>
                  <a:pt x="423367" y="186232"/>
                </a:lnTo>
                <a:lnTo>
                  <a:pt x="397763" y="179831"/>
                </a:lnTo>
                <a:close/>
              </a:path>
              <a:path w="1339850" h="477520">
                <a:moveTo>
                  <a:pt x="1130807" y="164591"/>
                </a:moveTo>
                <a:lnTo>
                  <a:pt x="1078991" y="178307"/>
                </a:lnTo>
                <a:lnTo>
                  <a:pt x="1074419" y="179831"/>
                </a:lnTo>
                <a:lnTo>
                  <a:pt x="1074416" y="180510"/>
                </a:lnTo>
                <a:lnTo>
                  <a:pt x="1077467" y="179831"/>
                </a:lnTo>
                <a:lnTo>
                  <a:pt x="1130814" y="164785"/>
                </a:lnTo>
                <a:lnTo>
                  <a:pt x="1130807" y="164591"/>
                </a:lnTo>
                <a:close/>
              </a:path>
              <a:path w="1339850" h="477520">
                <a:moveTo>
                  <a:pt x="269747" y="139445"/>
                </a:moveTo>
                <a:lnTo>
                  <a:pt x="292670" y="148210"/>
                </a:lnTo>
                <a:lnTo>
                  <a:pt x="292607" y="147827"/>
                </a:lnTo>
                <a:lnTo>
                  <a:pt x="269747" y="139445"/>
                </a:lnTo>
                <a:close/>
              </a:path>
              <a:path w="1339850" h="477520">
                <a:moveTo>
                  <a:pt x="243839" y="129539"/>
                </a:moveTo>
                <a:lnTo>
                  <a:pt x="246887" y="131063"/>
                </a:lnTo>
                <a:lnTo>
                  <a:pt x="269747" y="139445"/>
                </a:lnTo>
                <a:lnTo>
                  <a:pt x="243839" y="129539"/>
                </a:lnTo>
                <a:close/>
              </a:path>
              <a:path w="1339850" h="477520">
                <a:moveTo>
                  <a:pt x="240791" y="128015"/>
                </a:moveTo>
                <a:lnTo>
                  <a:pt x="240765" y="128250"/>
                </a:lnTo>
                <a:lnTo>
                  <a:pt x="243839" y="129539"/>
                </a:lnTo>
                <a:lnTo>
                  <a:pt x="240791" y="128015"/>
                </a:lnTo>
                <a:close/>
              </a:path>
              <a:path w="1339850" h="477520">
                <a:moveTo>
                  <a:pt x="1275588" y="111251"/>
                </a:moveTo>
                <a:lnTo>
                  <a:pt x="1262633" y="117347"/>
                </a:lnTo>
                <a:lnTo>
                  <a:pt x="1275737" y="111830"/>
                </a:lnTo>
                <a:lnTo>
                  <a:pt x="1275588" y="111251"/>
                </a:lnTo>
                <a:close/>
              </a:path>
              <a:path w="1339850" h="477520">
                <a:moveTo>
                  <a:pt x="1336547" y="85343"/>
                </a:moveTo>
                <a:lnTo>
                  <a:pt x="1309115" y="97535"/>
                </a:lnTo>
                <a:lnTo>
                  <a:pt x="1309204" y="98296"/>
                </a:lnTo>
                <a:lnTo>
                  <a:pt x="1336547" y="85343"/>
                </a:lnTo>
                <a:close/>
              </a:path>
              <a:path w="1339850" h="477520">
                <a:moveTo>
                  <a:pt x="48767" y="32003"/>
                </a:moveTo>
                <a:lnTo>
                  <a:pt x="50291" y="33527"/>
                </a:lnTo>
                <a:lnTo>
                  <a:pt x="51392" y="33527"/>
                </a:lnTo>
                <a:lnTo>
                  <a:pt x="48767" y="32003"/>
                </a:lnTo>
                <a:close/>
              </a:path>
            </a:pathLst>
          </a:custGeom>
          <a:solidFill>
            <a:srgbClr val="7C9CE8"/>
          </a:solidFill>
        </p:spPr>
        <p:txBody>
          <a:bodyPr wrap="square" lIns="0" tIns="0" rIns="0" bIns="0" rtlCol="0"/>
          <a:lstStyle/>
          <a:p>
            <a:endParaRPr/>
          </a:p>
        </p:txBody>
      </p:sp>
      <p:sp>
        <p:nvSpPr>
          <p:cNvPr id="58" name="object 58"/>
          <p:cNvSpPr/>
          <p:nvPr/>
        </p:nvSpPr>
        <p:spPr>
          <a:xfrm>
            <a:off x="3713988" y="6263640"/>
            <a:ext cx="40005" cy="26034"/>
          </a:xfrm>
          <a:custGeom>
            <a:avLst/>
            <a:gdLst/>
            <a:ahLst/>
            <a:cxnLst/>
            <a:rect l="l" t="t" r="r" b="b"/>
            <a:pathLst>
              <a:path w="40004" h="26035">
                <a:moveTo>
                  <a:pt x="0" y="0"/>
                </a:moveTo>
                <a:lnTo>
                  <a:pt x="9144" y="9144"/>
                </a:lnTo>
                <a:lnTo>
                  <a:pt x="35051" y="22860"/>
                </a:lnTo>
                <a:lnTo>
                  <a:pt x="39624" y="25908"/>
                </a:lnTo>
                <a:lnTo>
                  <a:pt x="38100" y="24384"/>
                </a:lnTo>
                <a:lnTo>
                  <a:pt x="0" y="0"/>
                </a:lnTo>
                <a:close/>
              </a:path>
            </a:pathLst>
          </a:custGeom>
          <a:solidFill>
            <a:srgbClr val="7C9CE8"/>
          </a:solidFill>
        </p:spPr>
        <p:txBody>
          <a:bodyPr wrap="square" lIns="0" tIns="0" rIns="0" bIns="0" rtlCol="0"/>
          <a:lstStyle/>
          <a:p>
            <a:endParaRPr/>
          </a:p>
        </p:txBody>
      </p:sp>
      <p:sp>
        <p:nvSpPr>
          <p:cNvPr id="59" name="object 59"/>
          <p:cNvSpPr/>
          <p:nvPr/>
        </p:nvSpPr>
        <p:spPr>
          <a:xfrm>
            <a:off x="5303520" y="2604516"/>
            <a:ext cx="1815464" cy="707390"/>
          </a:xfrm>
          <a:custGeom>
            <a:avLst/>
            <a:gdLst/>
            <a:ahLst/>
            <a:cxnLst/>
            <a:rect l="l" t="t" r="r" b="b"/>
            <a:pathLst>
              <a:path w="1815465" h="707389">
                <a:moveTo>
                  <a:pt x="1311510" y="417793"/>
                </a:moveTo>
                <a:lnTo>
                  <a:pt x="1344168" y="437388"/>
                </a:lnTo>
                <a:lnTo>
                  <a:pt x="1354835" y="443484"/>
                </a:lnTo>
                <a:lnTo>
                  <a:pt x="1357883" y="448056"/>
                </a:lnTo>
                <a:lnTo>
                  <a:pt x="1456944" y="536448"/>
                </a:lnTo>
                <a:lnTo>
                  <a:pt x="1815083" y="707136"/>
                </a:lnTo>
                <a:lnTo>
                  <a:pt x="1716837" y="428244"/>
                </a:lnTo>
                <a:lnTo>
                  <a:pt x="1335024" y="428244"/>
                </a:lnTo>
                <a:lnTo>
                  <a:pt x="1311510" y="417793"/>
                </a:lnTo>
                <a:close/>
              </a:path>
              <a:path w="1815465" h="707389">
                <a:moveTo>
                  <a:pt x="1370076" y="161544"/>
                </a:moveTo>
                <a:lnTo>
                  <a:pt x="1335024" y="428244"/>
                </a:lnTo>
                <a:lnTo>
                  <a:pt x="1716837" y="428244"/>
                </a:lnTo>
                <a:lnTo>
                  <a:pt x="1688384" y="347472"/>
                </a:lnTo>
                <a:lnTo>
                  <a:pt x="1626107" y="347472"/>
                </a:lnTo>
                <a:lnTo>
                  <a:pt x="1493520" y="230124"/>
                </a:lnTo>
                <a:lnTo>
                  <a:pt x="1429511" y="192024"/>
                </a:lnTo>
                <a:lnTo>
                  <a:pt x="1370076" y="161544"/>
                </a:lnTo>
                <a:close/>
              </a:path>
              <a:path w="1815465" h="707389">
                <a:moveTo>
                  <a:pt x="131063" y="94487"/>
                </a:moveTo>
                <a:lnTo>
                  <a:pt x="64007" y="118872"/>
                </a:lnTo>
                <a:lnTo>
                  <a:pt x="0" y="147828"/>
                </a:lnTo>
                <a:lnTo>
                  <a:pt x="12191" y="425196"/>
                </a:lnTo>
                <a:lnTo>
                  <a:pt x="15239" y="423672"/>
                </a:lnTo>
                <a:lnTo>
                  <a:pt x="42671" y="408432"/>
                </a:lnTo>
                <a:lnTo>
                  <a:pt x="71766" y="393192"/>
                </a:lnTo>
                <a:lnTo>
                  <a:pt x="71627" y="393192"/>
                </a:lnTo>
                <a:lnTo>
                  <a:pt x="74675" y="391668"/>
                </a:lnTo>
                <a:lnTo>
                  <a:pt x="74980" y="391668"/>
                </a:lnTo>
                <a:lnTo>
                  <a:pt x="105155" y="377951"/>
                </a:lnTo>
                <a:lnTo>
                  <a:pt x="156947" y="356372"/>
                </a:lnTo>
                <a:lnTo>
                  <a:pt x="131063" y="94487"/>
                </a:lnTo>
                <a:close/>
              </a:path>
              <a:path w="1815465" h="707389">
                <a:moveTo>
                  <a:pt x="1303022" y="412903"/>
                </a:moveTo>
                <a:lnTo>
                  <a:pt x="1307591" y="416051"/>
                </a:lnTo>
                <a:lnTo>
                  <a:pt x="1311510" y="417793"/>
                </a:lnTo>
                <a:lnTo>
                  <a:pt x="1306068" y="414528"/>
                </a:lnTo>
                <a:lnTo>
                  <a:pt x="1303022" y="412903"/>
                </a:lnTo>
                <a:close/>
              </a:path>
              <a:path w="1815465" h="707389">
                <a:moveTo>
                  <a:pt x="1037335" y="304292"/>
                </a:moveTo>
                <a:lnTo>
                  <a:pt x="1103376" y="324612"/>
                </a:lnTo>
                <a:lnTo>
                  <a:pt x="1158239" y="345948"/>
                </a:lnTo>
                <a:lnTo>
                  <a:pt x="1207007" y="365760"/>
                </a:lnTo>
                <a:lnTo>
                  <a:pt x="1210055" y="367284"/>
                </a:lnTo>
                <a:lnTo>
                  <a:pt x="1255776" y="388620"/>
                </a:lnTo>
                <a:lnTo>
                  <a:pt x="1260348" y="390144"/>
                </a:lnTo>
                <a:lnTo>
                  <a:pt x="1303022" y="412903"/>
                </a:lnTo>
                <a:lnTo>
                  <a:pt x="1304352" y="364236"/>
                </a:lnTo>
                <a:lnTo>
                  <a:pt x="1205483" y="364236"/>
                </a:lnTo>
                <a:lnTo>
                  <a:pt x="1159764" y="345948"/>
                </a:lnTo>
                <a:lnTo>
                  <a:pt x="1155191" y="344424"/>
                </a:lnTo>
                <a:lnTo>
                  <a:pt x="1151394" y="307848"/>
                </a:lnTo>
                <a:lnTo>
                  <a:pt x="1051559" y="307848"/>
                </a:lnTo>
                <a:lnTo>
                  <a:pt x="1037335" y="304292"/>
                </a:lnTo>
                <a:close/>
              </a:path>
              <a:path w="1815465" h="707389">
                <a:moveTo>
                  <a:pt x="72675" y="392715"/>
                </a:moveTo>
                <a:lnTo>
                  <a:pt x="71627" y="393192"/>
                </a:lnTo>
                <a:lnTo>
                  <a:pt x="71766" y="393192"/>
                </a:lnTo>
                <a:lnTo>
                  <a:pt x="72675" y="392715"/>
                </a:lnTo>
                <a:close/>
              </a:path>
              <a:path w="1815465" h="707389">
                <a:moveTo>
                  <a:pt x="74980" y="391668"/>
                </a:moveTo>
                <a:lnTo>
                  <a:pt x="74675" y="391668"/>
                </a:lnTo>
                <a:lnTo>
                  <a:pt x="72675" y="392715"/>
                </a:lnTo>
                <a:lnTo>
                  <a:pt x="74980" y="391668"/>
                </a:lnTo>
                <a:close/>
              </a:path>
              <a:path w="1815465" h="707389">
                <a:moveTo>
                  <a:pt x="1251203" y="108204"/>
                </a:moveTo>
                <a:lnTo>
                  <a:pt x="1205483" y="364236"/>
                </a:lnTo>
                <a:lnTo>
                  <a:pt x="1304352" y="364236"/>
                </a:lnTo>
                <a:lnTo>
                  <a:pt x="1310639" y="134112"/>
                </a:lnTo>
                <a:lnTo>
                  <a:pt x="1251203" y="108204"/>
                </a:lnTo>
                <a:close/>
              </a:path>
              <a:path w="1815465" h="707389">
                <a:moveTo>
                  <a:pt x="157987" y="355938"/>
                </a:moveTo>
                <a:lnTo>
                  <a:pt x="156947" y="356372"/>
                </a:lnTo>
                <a:lnTo>
                  <a:pt x="156971" y="356616"/>
                </a:lnTo>
                <a:lnTo>
                  <a:pt x="157987" y="355938"/>
                </a:lnTo>
                <a:close/>
              </a:path>
              <a:path w="1815465" h="707389">
                <a:moveTo>
                  <a:pt x="187451" y="344424"/>
                </a:moveTo>
                <a:lnTo>
                  <a:pt x="161543" y="353568"/>
                </a:lnTo>
                <a:lnTo>
                  <a:pt x="157987" y="355938"/>
                </a:lnTo>
                <a:lnTo>
                  <a:pt x="160019" y="355092"/>
                </a:lnTo>
                <a:lnTo>
                  <a:pt x="187451" y="344424"/>
                </a:lnTo>
                <a:close/>
              </a:path>
              <a:path w="1815465" h="707389">
                <a:moveTo>
                  <a:pt x="1626107" y="170687"/>
                </a:moveTo>
                <a:lnTo>
                  <a:pt x="1626107" y="347472"/>
                </a:lnTo>
                <a:lnTo>
                  <a:pt x="1688384" y="347472"/>
                </a:lnTo>
                <a:lnTo>
                  <a:pt x="1626107" y="170687"/>
                </a:lnTo>
                <a:close/>
              </a:path>
              <a:path w="1815465" h="707389">
                <a:moveTo>
                  <a:pt x="213538" y="334279"/>
                </a:moveTo>
                <a:lnTo>
                  <a:pt x="187451" y="344424"/>
                </a:lnTo>
                <a:lnTo>
                  <a:pt x="213359" y="335280"/>
                </a:lnTo>
                <a:lnTo>
                  <a:pt x="213538" y="334279"/>
                </a:lnTo>
                <a:close/>
              </a:path>
              <a:path w="1815465" h="707389">
                <a:moveTo>
                  <a:pt x="330707" y="38100"/>
                </a:moveTo>
                <a:lnTo>
                  <a:pt x="263651" y="53339"/>
                </a:lnTo>
                <a:lnTo>
                  <a:pt x="213538" y="334279"/>
                </a:lnTo>
                <a:lnTo>
                  <a:pt x="214883" y="333756"/>
                </a:lnTo>
                <a:lnTo>
                  <a:pt x="268224" y="316992"/>
                </a:lnTo>
                <a:lnTo>
                  <a:pt x="324615" y="300074"/>
                </a:lnTo>
                <a:lnTo>
                  <a:pt x="330707" y="38100"/>
                </a:lnTo>
                <a:close/>
              </a:path>
              <a:path w="1815465" h="707389">
                <a:moveTo>
                  <a:pt x="1062227" y="48768"/>
                </a:moveTo>
                <a:lnTo>
                  <a:pt x="1051559" y="307848"/>
                </a:lnTo>
                <a:lnTo>
                  <a:pt x="1151394" y="307848"/>
                </a:lnTo>
                <a:lnTo>
                  <a:pt x="1126235" y="65532"/>
                </a:lnTo>
                <a:lnTo>
                  <a:pt x="1062227" y="48768"/>
                </a:lnTo>
                <a:close/>
              </a:path>
              <a:path w="1815465" h="707389">
                <a:moveTo>
                  <a:pt x="998219" y="293793"/>
                </a:moveTo>
                <a:lnTo>
                  <a:pt x="998219" y="294132"/>
                </a:lnTo>
                <a:lnTo>
                  <a:pt x="1002791" y="295656"/>
                </a:lnTo>
                <a:lnTo>
                  <a:pt x="1037335" y="304292"/>
                </a:lnTo>
                <a:lnTo>
                  <a:pt x="999743" y="294132"/>
                </a:lnTo>
                <a:lnTo>
                  <a:pt x="998219" y="293793"/>
                </a:lnTo>
                <a:close/>
              </a:path>
              <a:path w="1815465" h="707389">
                <a:moveTo>
                  <a:pt x="382524" y="286512"/>
                </a:moveTo>
                <a:lnTo>
                  <a:pt x="329183" y="298704"/>
                </a:lnTo>
                <a:lnTo>
                  <a:pt x="324615" y="300074"/>
                </a:lnTo>
                <a:lnTo>
                  <a:pt x="324612" y="300228"/>
                </a:lnTo>
                <a:lnTo>
                  <a:pt x="330707" y="298704"/>
                </a:lnTo>
                <a:lnTo>
                  <a:pt x="382524" y="286512"/>
                </a:lnTo>
                <a:close/>
              </a:path>
              <a:path w="1815465" h="707389">
                <a:moveTo>
                  <a:pt x="864869" y="268224"/>
                </a:moveTo>
                <a:lnTo>
                  <a:pt x="893063" y="272796"/>
                </a:lnTo>
                <a:lnTo>
                  <a:pt x="894588" y="272796"/>
                </a:lnTo>
                <a:lnTo>
                  <a:pt x="944879" y="281939"/>
                </a:lnTo>
                <a:lnTo>
                  <a:pt x="998219" y="293793"/>
                </a:lnTo>
                <a:lnTo>
                  <a:pt x="998219" y="271272"/>
                </a:lnTo>
                <a:lnTo>
                  <a:pt x="890015" y="271272"/>
                </a:lnTo>
                <a:lnTo>
                  <a:pt x="864869" y="268224"/>
                </a:lnTo>
                <a:close/>
              </a:path>
              <a:path w="1815465" h="707389">
                <a:moveTo>
                  <a:pt x="466343" y="13716"/>
                </a:moveTo>
                <a:lnTo>
                  <a:pt x="397763" y="24384"/>
                </a:lnTo>
                <a:lnTo>
                  <a:pt x="382524" y="286512"/>
                </a:lnTo>
                <a:lnTo>
                  <a:pt x="438912" y="275844"/>
                </a:lnTo>
                <a:lnTo>
                  <a:pt x="499871" y="266700"/>
                </a:lnTo>
                <a:lnTo>
                  <a:pt x="495300" y="266700"/>
                </a:lnTo>
                <a:lnTo>
                  <a:pt x="466343" y="13716"/>
                </a:lnTo>
                <a:close/>
              </a:path>
              <a:path w="1815465" h="707389">
                <a:moveTo>
                  <a:pt x="932688" y="21336"/>
                </a:moveTo>
                <a:lnTo>
                  <a:pt x="890015" y="271272"/>
                </a:lnTo>
                <a:lnTo>
                  <a:pt x="998219" y="271272"/>
                </a:lnTo>
                <a:lnTo>
                  <a:pt x="998219" y="33528"/>
                </a:lnTo>
                <a:lnTo>
                  <a:pt x="932688" y="21336"/>
                </a:lnTo>
                <a:close/>
              </a:path>
              <a:path w="1815465" h="707389">
                <a:moveTo>
                  <a:pt x="833595" y="263387"/>
                </a:moveTo>
                <a:lnTo>
                  <a:pt x="833627" y="263651"/>
                </a:lnTo>
                <a:lnTo>
                  <a:pt x="839724" y="265175"/>
                </a:lnTo>
                <a:lnTo>
                  <a:pt x="864869" y="268224"/>
                </a:lnTo>
                <a:lnTo>
                  <a:pt x="836676" y="263651"/>
                </a:lnTo>
                <a:lnTo>
                  <a:pt x="833595" y="263387"/>
                </a:lnTo>
                <a:close/>
              </a:path>
              <a:path w="1815465" h="707389">
                <a:moveTo>
                  <a:pt x="667512" y="0"/>
                </a:moveTo>
                <a:lnTo>
                  <a:pt x="600455" y="3048"/>
                </a:lnTo>
                <a:lnTo>
                  <a:pt x="553212" y="260604"/>
                </a:lnTo>
                <a:lnTo>
                  <a:pt x="501395" y="265175"/>
                </a:lnTo>
                <a:lnTo>
                  <a:pt x="495300" y="266700"/>
                </a:lnTo>
                <a:lnTo>
                  <a:pt x="499871" y="266700"/>
                </a:lnTo>
                <a:lnTo>
                  <a:pt x="554735" y="260604"/>
                </a:lnTo>
                <a:lnTo>
                  <a:pt x="609600" y="256032"/>
                </a:lnTo>
                <a:lnTo>
                  <a:pt x="669035" y="254508"/>
                </a:lnTo>
                <a:lnTo>
                  <a:pt x="665988" y="254508"/>
                </a:lnTo>
                <a:lnTo>
                  <a:pt x="667512" y="0"/>
                </a:lnTo>
                <a:close/>
              </a:path>
              <a:path w="1815465" h="707389">
                <a:moveTo>
                  <a:pt x="734567" y="1524"/>
                </a:moveTo>
                <a:lnTo>
                  <a:pt x="722381" y="255911"/>
                </a:lnTo>
                <a:lnTo>
                  <a:pt x="726947" y="256032"/>
                </a:lnTo>
                <a:lnTo>
                  <a:pt x="728471" y="256032"/>
                </a:lnTo>
                <a:lnTo>
                  <a:pt x="778763" y="259080"/>
                </a:lnTo>
                <a:lnTo>
                  <a:pt x="783335" y="259080"/>
                </a:lnTo>
                <a:lnTo>
                  <a:pt x="833595" y="263387"/>
                </a:lnTo>
                <a:lnTo>
                  <a:pt x="801624" y="6096"/>
                </a:lnTo>
                <a:lnTo>
                  <a:pt x="734567" y="1524"/>
                </a:lnTo>
                <a:close/>
              </a:path>
              <a:path w="1815465" h="707389">
                <a:moveTo>
                  <a:pt x="692200" y="255117"/>
                </a:moveTo>
                <a:lnTo>
                  <a:pt x="722376" y="256032"/>
                </a:lnTo>
                <a:lnTo>
                  <a:pt x="692200" y="255117"/>
                </a:lnTo>
                <a:close/>
              </a:path>
              <a:path w="1815465" h="707389">
                <a:moveTo>
                  <a:pt x="672083" y="254508"/>
                </a:moveTo>
                <a:lnTo>
                  <a:pt x="669035" y="254508"/>
                </a:lnTo>
                <a:lnTo>
                  <a:pt x="692200" y="255117"/>
                </a:lnTo>
                <a:lnTo>
                  <a:pt x="672083" y="254508"/>
                </a:lnTo>
                <a:close/>
              </a:path>
            </a:pathLst>
          </a:custGeom>
          <a:solidFill>
            <a:srgbClr val="7C9CE8"/>
          </a:solidFill>
        </p:spPr>
        <p:txBody>
          <a:bodyPr wrap="square" lIns="0" tIns="0" rIns="0" bIns="0" rtlCol="0"/>
          <a:lstStyle/>
          <a:p>
            <a:endParaRPr/>
          </a:p>
        </p:txBody>
      </p:sp>
      <p:sp>
        <p:nvSpPr>
          <p:cNvPr id="60" name="object 60"/>
          <p:cNvSpPr/>
          <p:nvPr/>
        </p:nvSpPr>
        <p:spPr>
          <a:xfrm>
            <a:off x="5434584" y="2657855"/>
            <a:ext cx="132715" cy="303530"/>
          </a:xfrm>
          <a:custGeom>
            <a:avLst/>
            <a:gdLst/>
            <a:ahLst/>
            <a:cxnLst/>
            <a:rect l="l" t="t" r="r" b="b"/>
            <a:pathLst>
              <a:path w="132714" h="303530">
                <a:moveTo>
                  <a:pt x="132587" y="0"/>
                </a:moveTo>
                <a:lnTo>
                  <a:pt x="65531" y="19812"/>
                </a:lnTo>
                <a:lnTo>
                  <a:pt x="0" y="41148"/>
                </a:lnTo>
                <a:lnTo>
                  <a:pt x="25907" y="303276"/>
                </a:lnTo>
                <a:lnTo>
                  <a:pt x="30479" y="300228"/>
                </a:lnTo>
                <a:lnTo>
                  <a:pt x="82295" y="281940"/>
                </a:lnTo>
                <a:lnTo>
                  <a:pt x="132587" y="0"/>
                </a:lnTo>
                <a:close/>
              </a:path>
            </a:pathLst>
          </a:custGeom>
          <a:solidFill>
            <a:srgbClr val="7C9CE8"/>
          </a:solidFill>
        </p:spPr>
        <p:txBody>
          <a:bodyPr wrap="square" lIns="0" tIns="0" rIns="0" bIns="0" rtlCol="0"/>
          <a:lstStyle/>
          <a:p>
            <a:endParaRPr/>
          </a:p>
        </p:txBody>
      </p:sp>
      <p:sp>
        <p:nvSpPr>
          <p:cNvPr id="61" name="object 61"/>
          <p:cNvSpPr/>
          <p:nvPr/>
        </p:nvSpPr>
        <p:spPr>
          <a:xfrm>
            <a:off x="5518403" y="2903220"/>
            <a:ext cx="114300" cy="35560"/>
          </a:xfrm>
          <a:custGeom>
            <a:avLst/>
            <a:gdLst/>
            <a:ahLst/>
            <a:cxnLst/>
            <a:rect l="l" t="t" r="r" b="b"/>
            <a:pathLst>
              <a:path w="114300" h="35560">
                <a:moveTo>
                  <a:pt x="58360" y="15777"/>
                </a:moveTo>
                <a:lnTo>
                  <a:pt x="54863" y="16763"/>
                </a:lnTo>
                <a:lnTo>
                  <a:pt x="0" y="35051"/>
                </a:lnTo>
                <a:lnTo>
                  <a:pt x="3048" y="35051"/>
                </a:lnTo>
                <a:lnTo>
                  <a:pt x="53340" y="18287"/>
                </a:lnTo>
                <a:lnTo>
                  <a:pt x="58360" y="15777"/>
                </a:lnTo>
                <a:close/>
              </a:path>
              <a:path w="114300" h="35560">
                <a:moveTo>
                  <a:pt x="114300" y="0"/>
                </a:moveTo>
                <a:lnTo>
                  <a:pt x="59436" y="15239"/>
                </a:lnTo>
                <a:lnTo>
                  <a:pt x="58360" y="15777"/>
                </a:lnTo>
                <a:lnTo>
                  <a:pt x="114300" y="0"/>
                </a:lnTo>
                <a:close/>
              </a:path>
            </a:pathLst>
          </a:custGeom>
          <a:solidFill>
            <a:srgbClr val="7C9CE8"/>
          </a:solidFill>
        </p:spPr>
        <p:txBody>
          <a:bodyPr wrap="square" lIns="0" tIns="0" rIns="0" bIns="0" rtlCol="0"/>
          <a:lstStyle/>
          <a:p>
            <a:endParaRPr/>
          </a:p>
        </p:txBody>
      </p:sp>
      <p:sp>
        <p:nvSpPr>
          <p:cNvPr id="62" name="object 62"/>
          <p:cNvSpPr/>
          <p:nvPr/>
        </p:nvSpPr>
        <p:spPr>
          <a:xfrm>
            <a:off x="5628132" y="2628900"/>
            <a:ext cx="73660" cy="276225"/>
          </a:xfrm>
          <a:custGeom>
            <a:avLst/>
            <a:gdLst/>
            <a:ahLst/>
            <a:cxnLst/>
            <a:rect l="l" t="t" r="r" b="b"/>
            <a:pathLst>
              <a:path w="73660" h="276225">
                <a:moveTo>
                  <a:pt x="73151" y="0"/>
                </a:moveTo>
                <a:lnTo>
                  <a:pt x="6095" y="13715"/>
                </a:lnTo>
                <a:lnTo>
                  <a:pt x="0" y="275844"/>
                </a:lnTo>
                <a:lnTo>
                  <a:pt x="6095" y="274320"/>
                </a:lnTo>
                <a:lnTo>
                  <a:pt x="57912" y="262127"/>
                </a:lnTo>
                <a:lnTo>
                  <a:pt x="73151" y="0"/>
                </a:lnTo>
                <a:close/>
              </a:path>
            </a:pathLst>
          </a:custGeom>
          <a:solidFill>
            <a:srgbClr val="7C9CE8"/>
          </a:solidFill>
        </p:spPr>
        <p:txBody>
          <a:bodyPr wrap="square" lIns="0" tIns="0" rIns="0" bIns="0" rtlCol="0"/>
          <a:lstStyle/>
          <a:p>
            <a:endParaRPr/>
          </a:p>
        </p:txBody>
      </p:sp>
      <p:sp>
        <p:nvSpPr>
          <p:cNvPr id="63" name="object 63"/>
          <p:cNvSpPr/>
          <p:nvPr/>
        </p:nvSpPr>
        <p:spPr>
          <a:xfrm>
            <a:off x="5686044" y="2871216"/>
            <a:ext cx="117475" cy="20320"/>
          </a:xfrm>
          <a:custGeom>
            <a:avLst/>
            <a:gdLst/>
            <a:ahLst/>
            <a:cxnLst/>
            <a:rect l="l" t="t" r="r" b="b"/>
            <a:pathLst>
              <a:path w="117475" h="20319">
                <a:moveTo>
                  <a:pt x="30479" y="13715"/>
                </a:moveTo>
                <a:lnTo>
                  <a:pt x="4571" y="18287"/>
                </a:lnTo>
                <a:lnTo>
                  <a:pt x="0" y="19812"/>
                </a:lnTo>
                <a:lnTo>
                  <a:pt x="30479" y="13715"/>
                </a:lnTo>
                <a:close/>
              </a:path>
              <a:path w="117475" h="20319">
                <a:moveTo>
                  <a:pt x="117347" y="0"/>
                </a:moveTo>
                <a:lnTo>
                  <a:pt x="60959" y="7620"/>
                </a:lnTo>
                <a:lnTo>
                  <a:pt x="30479" y="13715"/>
                </a:lnTo>
                <a:lnTo>
                  <a:pt x="56387" y="9144"/>
                </a:lnTo>
                <a:lnTo>
                  <a:pt x="62483" y="7620"/>
                </a:lnTo>
                <a:lnTo>
                  <a:pt x="117347" y="0"/>
                </a:lnTo>
                <a:close/>
              </a:path>
            </a:pathLst>
          </a:custGeom>
          <a:solidFill>
            <a:srgbClr val="7C9CE8"/>
          </a:solidFill>
        </p:spPr>
        <p:txBody>
          <a:bodyPr wrap="square" lIns="0" tIns="0" rIns="0" bIns="0" rtlCol="0"/>
          <a:lstStyle/>
          <a:p>
            <a:endParaRPr/>
          </a:p>
        </p:txBody>
      </p:sp>
      <p:sp>
        <p:nvSpPr>
          <p:cNvPr id="64" name="object 64"/>
          <p:cNvSpPr/>
          <p:nvPr/>
        </p:nvSpPr>
        <p:spPr>
          <a:xfrm>
            <a:off x="5769864" y="2607564"/>
            <a:ext cx="134620" cy="264160"/>
          </a:xfrm>
          <a:custGeom>
            <a:avLst/>
            <a:gdLst/>
            <a:ahLst/>
            <a:cxnLst/>
            <a:rect l="l" t="t" r="r" b="b"/>
            <a:pathLst>
              <a:path w="134620" h="264160">
                <a:moveTo>
                  <a:pt x="134112" y="0"/>
                </a:moveTo>
                <a:lnTo>
                  <a:pt x="67056" y="4572"/>
                </a:lnTo>
                <a:lnTo>
                  <a:pt x="0" y="10668"/>
                </a:lnTo>
                <a:lnTo>
                  <a:pt x="28956" y="263651"/>
                </a:lnTo>
                <a:lnTo>
                  <a:pt x="35051" y="262127"/>
                </a:lnTo>
                <a:lnTo>
                  <a:pt x="86868" y="257556"/>
                </a:lnTo>
                <a:lnTo>
                  <a:pt x="134112" y="0"/>
                </a:lnTo>
                <a:close/>
              </a:path>
            </a:pathLst>
          </a:custGeom>
          <a:solidFill>
            <a:srgbClr val="7C9CE8"/>
          </a:solidFill>
        </p:spPr>
        <p:txBody>
          <a:bodyPr wrap="square" lIns="0" tIns="0" rIns="0" bIns="0" rtlCol="0"/>
          <a:lstStyle/>
          <a:p>
            <a:endParaRPr/>
          </a:p>
        </p:txBody>
      </p:sp>
      <p:sp>
        <p:nvSpPr>
          <p:cNvPr id="65" name="object 65"/>
          <p:cNvSpPr/>
          <p:nvPr/>
        </p:nvSpPr>
        <p:spPr>
          <a:xfrm>
            <a:off x="5858255" y="2859023"/>
            <a:ext cx="114300" cy="6350"/>
          </a:xfrm>
          <a:custGeom>
            <a:avLst/>
            <a:gdLst/>
            <a:ahLst/>
            <a:cxnLst/>
            <a:rect l="l" t="t" r="r" b="b"/>
            <a:pathLst>
              <a:path w="114300" h="6350">
                <a:moveTo>
                  <a:pt x="57912" y="1524"/>
                </a:moveTo>
                <a:lnTo>
                  <a:pt x="54864" y="1524"/>
                </a:lnTo>
                <a:lnTo>
                  <a:pt x="3048" y="4572"/>
                </a:lnTo>
                <a:lnTo>
                  <a:pt x="0" y="6096"/>
                </a:lnTo>
                <a:lnTo>
                  <a:pt x="57912" y="1524"/>
                </a:lnTo>
                <a:close/>
              </a:path>
              <a:path w="114300" h="6350">
                <a:moveTo>
                  <a:pt x="114300" y="0"/>
                </a:moveTo>
                <a:lnTo>
                  <a:pt x="57912" y="1524"/>
                </a:lnTo>
                <a:lnTo>
                  <a:pt x="59436" y="1524"/>
                </a:lnTo>
                <a:lnTo>
                  <a:pt x="114300" y="0"/>
                </a:lnTo>
                <a:close/>
              </a:path>
            </a:pathLst>
          </a:custGeom>
          <a:solidFill>
            <a:srgbClr val="7C9CE8"/>
          </a:solidFill>
        </p:spPr>
        <p:txBody>
          <a:bodyPr wrap="square" lIns="0" tIns="0" rIns="0" bIns="0" rtlCol="0"/>
          <a:lstStyle/>
          <a:p>
            <a:endParaRPr/>
          </a:p>
        </p:txBody>
      </p:sp>
      <p:sp>
        <p:nvSpPr>
          <p:cNvPr id="66" name="object 66"/>
          <p:cNvSpPr/>
          <p:nvPr/>
        </p:nvSpPr>
        <p:spPr>
          <a:xfrm>
            <a:off x="5969508" y="2604516"/>
            <a:ext cx="68580" cy="256540"/>
          </a:xfrm>
          <a:custGeom>
            <a:avLst/>
            <a:gdLst/>
            <a:ahLst/>
            <a:cxnLst/>
            <a:rect l="l" t="t" r="r" b="b"/>
            <a:pathLst>
              <a:path w="68579" h="256539">
                <a:moveTo>
                  <a:pt x="1524" y="0"/>
                </a:moveTo>
                <a:lnTo>
                  <a:pt x="0" y="254508"/>
                </a:lnTo>
                <a:lnTo>
                  <a:pt x="6095" y="254508"/>
                </a:lnTo>
                <a:lnTo>
                  <a:pt x="56387" y="256032"/>
                </a:lnTo>
                <a:lnTo>
                  <a:pt x="68579" y="1524"/>
                </a:lnTo>
                <a:lnTo>
                  <a:pt x="1524" y="0"/>
                </a:lnTo>
                <a:close/>
              </a:path>
            </a:pathLst>
          </a:custGeom>
          <a:solidFill>
            <a:srgbClr val="7C9CE8"/>
          </a:solidFill>
        </p:spPr>
        <p:txBody>
          <a:bodyPr wrap="square" lIns="0" tIns="0" rIns="0" bIns="0" rtlCol="0"/>
          <a:lstStyle/>
          <a:p>
            <a:endParaRPr/>
          </a:p>
        </p:txBody>
      </p:sp>
      <p:sp>
        <p:nvSpPr>
          <p:cNvPr id="67" name="object 67"/>
          <p:cNvSpPr/>
          <p:nvPr/>
        </p:nvSpPr>
        <p:spPr>
          <a:xfrm>
            <a:off x="6030467" y="2860548"/>
            <a:ext cx="109855" cy="7620"/>
          </a:xfrm>
          <a:custGeom>
            <a:avLst/>
            <a:gdLst/>
            <a:ahLst/>
            <a:cxnLst/>
            <a:rect l="l" t="t" r="r" b="b"/>
            <a:pathLst>
              <a:path w="109854" h="7619">
                <a:moveTo>
                  <a:pt x="56387" y="3048"/>
                </a:moveTo>
                <a:lnTo>
                  <a:pt x="53340" y="3048"/>
                </a:lnTo>
                <a:lnTo>
                  <a:pt x="109728" y="7619"/>
                </a:lnTo>
                <a:lnTo>
                  <a:pt x="56387" y="3048"/>
                </a:lnTo>
                <a:close/>
              </a:path>
              <a:path w="109854" h="7619">
                <a:moveTo>
                  <a:pt x="26670" y="1524"/>
                </a:moveTo>
                <a:lnTo>
                  <a:pt x="51816" y="3048"/>
                </a:lnTo>
                <a:lnTo>
                  <a:pt x="53340" y="3048"/>
                </a:lnTo>
                <a:lnTo>
                  <a:pt x="26670" y="1524"/>
                </a:lnTo>
                <a:close/>
              </a:path>
              <a:path w="109854" h="7619">
                <a:moveTo>
                  <a:pt x="1524" y="0"/>
                </a:moveTo>
                <a:lnTo>
                  <a:pt x="0" y="0"/>
                </a:lnTo>
                <a:lnTo>
                  <a:pt x="26670" y="1524"/>
                </a:lnTo>
                <a:lnTo>
                  <a:pt x="1524" y="0"/>
                </a:lnTo>
                <a:close/>
              </a:path>
            </a:pathLst>
          </a:custGeom>
          <a:solidFill>
            <a:srgbClr val="7C9CE8"/>
          </a:solidFill>
        </p:spPr>
        <p:txBody>
          <a:bodyPr wrap="square" lIns="0" tIns="0" rIns="0" bIns="0" rtlCol="0"/>
          <a:lstStyle/>
          <a:p>
            <a:endParaRPr/>
          </a:p>
        </p:txBody>
      </p:sp>
      <p:sp>
        <p:nvSpPr>
          <p:cNvPr id="68" name="object 68"/>
          <p:cNvSpPr/>
          <p:nvPr/>
        </p:nvSpPr>
        <p:spPr>
          <a:xfrm>
            <a:off x="6105144" y="2610611"/>
            <a:ext cx="131445" cy="265430"/>
          </a:xfrm>
          <a:custGeom>
            <a:avLst/>
            <a:gdLst/>
            <a:ahLst/>
            <a:cxnLst/>
            <a:rect l="l" t="t" r="r" b="b"/>
            <a:pathLst>
              <a:path w="131445" h="265430">
                <a:moveTo>
                  <a:pt x="0" y="0"/>
                </a:moveTo>
                <a:lnTo>
                  <a:pt x="32003" y="257555"/>
                </a:lnTo>
                <a:lnTo>
                  <a:pt x="38100" y="259079"/>
                </a:lnTo>
                <a:lnTo>
                  <a:pt x="88391" y="265175"/>
                </a:lnTo>
                <a:lnTo>
                  <a:pt x="131063" y="15239"/>
                </a:lnTo>
                <a:lnTo>
                  <a:pt x="65531" y="6096"/>
                </a:lnTo>
                <a:lnTo>
                  <a:pt x="0" y="0"/>
                </a:lnTo>
                <a:close/>
              </a:path>
            </a:pathLst>
          </a:custGeom>
          <a:solidFill>
            <a:srgbClr val="7C9CE8"/>
          </a:solidFill>
        </p:spPr>
        <p:txBody>
          <a:bodyPr wrap="square" lIns="0" tIns="0" rIns="0" bIns="0" rtlCol="0"/>
          <a:lstStyle/>
          <a:p>
            <a:endParaRPr/>
          </a:p>
        </p:txBody>
      </p:sp>
      <p:sp>
        <p:nvSpPr>
          <p:cNvPr id="69" name="object 69"/>
          <p:cNvSpPr/>
          <p:nvPr/>
        </p:nvSpPr>
        <p:spPr>
          <a:xfrm>
            <a:off x="6196584" y="2877311"/>
            <a:ext cx="106680" cy="21590"/>
          </a:xfrm>
          <a:custGeom>
            <a:avLst/>
            <a:gdLst/>
            <a:ahLst/>
            <a:cxnLst/>
            <a:rect l="l" t="t" r="r" b="b"/>
            <a:pathLst>
              <a:path w="106679" h="21589">
                <a:moveTo>
                  <a:pt x="26669" y="4571"/>
                </a:moveTo>
                <a:lnTo>
                  <a:pt x="51815" y="9143"/>
                </a:lnTo>
                <a:lnTo>
                  <a:pt x="56387" y="10667"/>
                </a:lnTo>
                <a:lnTo>
                  <a:pt x="106679" y="21336"/>
                </a:lnTo>
                <a:lnTo>
                  <a:pt x="53339" y="9143"/>
                </a:lnTo>
                <a:lnTo>
                  <a:pt x="26669" y="4571"/>
                </a:lnTo>
                <a:close/>
              </a:path>
              <a:path w="106679" h="21589">
                <a:moveTo>
                  <a:pt x="1524" y="0"/>
                </a:moveTo>
                <a:lnTo>
                  <a:pt x="0" y="0"/>
                </a:lnTo>
                <a:lnTo>
                  <a:pt x="26669" y="4571"/>
                </a:lnTo>
                <a:lnTo>
                  <a:pt x="1524" y="0"/>
                </a:lnTo>
                <a:close/>
              </a:path>
            </a:pathLst>
          </a:custGeom>
          <a:solidFill>
            <a:srgbClr val="7C9CE8"/>
          </a:solidFill>
        </p:spPr>
        <p:txBody>
          <a:bodyPr wrap="square" lIns="0" tIns="0" rIns="0" bIns="0" rtlCol="0"/>
          <a:lstStyle/>
          <a:p>
            <a:endParaRPr/>
          </a:p>
        </p:txBody>
      </p:sp>
      <p:sp>
        <p:nvSpPr>
          <p:cNvPr id="70" name="object 70"/>
          <p:cNvSpPr/>
          <p:nvPr/>
        </p:nvSpPr>
        <p:spPr>
          <a:xfrm>
            <a:off x="6301740" y="2638044"/>
            <a:ext cx="64135" cy="274320"/>
          </a:xfrm>
          <a:custGeom>
            <a:avLst/>
            <a:gdLst/>
            <a:ahLst/>
            <a:cxnLst/>
            <a:rect l="l" t="t" r="r" b="b"/>
            <a:pathLst>
              <a:path w="64135" h="274319">
                <a:moveTo>
                  <a:pt x="0" y="0"/>
                </a:moveTo>
                <a:lnTo>
                  <a:pt x="0" y="260603"/>
                </a:lnTo>
                <a:lnTo>
                  <a:pt x="4572" y="262127"/>
                </a:lnTo>
                <a:lnTo>
                  <a:pt x="53339" y="274319"/>
                </a:lnTo>
                <a:lnTo>
                  <a:pt x="64008" y="15239"/>
                </a:lnTo>
                <a:lnTo>
                  <a:pt x="0" y="0"/>
                </a:lnTo>
                <a:close/>
              </a:path>
            </a:pathLst>
          </a:custGeom>
          <a:solidFill>
            <a:srgbClr val="7C9CE8"/>
          </a:solidFill>
        </p:spPr>
        <p:txBody>
          <a:bodyPr wrap="square" lIns="0" tIns="0" rIns="0" bIns="0" rtlCol="0"/>
          <a:lstStyle/>
          <a:p>
            <a:endParaRPr/>
          </a:p>
        </p:txBody>
      </p:sp>
      <p:sp>
        <p:nvSpPr>
          <p:cNvPr id="71" name="object 71"/>
          <p:cNvSpPr/>
          <p:nvPr/>
        </p:nvSpPr>
        <p:spPr>
          <a:xfrm>
            <a:off x="6359652" y="2913888"/>
            <a:ext cx="102235" cy="36830"/>
          </a:xfrm>
          <a:custGeom>
            <a:avLst/>
            <a:gdLst/>
            <a:ahLst/>
            <a:cxnLst/>
            <a:rect l="l" t="t" r="r" b="b"/>
            <a:pathLst>
              <a:path w="102235" h="36830">
                <a:moveTo>
                  <a:pt x="0" y="0"/>
                </a:moveTo>
                <a:lnTo>
                  <a:pt x="50292" y="16763"/>
                </a:lnTo>
                <a:lnTo>
                  <a:pt x="102108" y="36575"/>
                </a:lnTo>
                <a:lnTo>
                  <a:pt x="53339" y="16763"/>
                </a:lnTo>
                <a:lnTo>
                  <a:pt x="47244" y="15239"/>
                </a:lnTo>
                <a:lnTo>
                  <a:pt x="0" y="0"/>
                </a:lnTo>
                <a:close/>
              </a:path>
            </a:pathLst>
          </a:custGeom>
          <a:solidFill>
            <a:srgbClr val="7C9CE8"/>
          </a:solidFill>
        </p:spPr>
        <p:txBody>
          <a:bodyPr wrap="square" lIns="0" tIns="0" rIns="0" bIns="0" rtlCol="0"/>
          <a:lstStyle/>
          <a:p>
            <a:endParaRPr/>
          </a:p>
        </p:txBody>
      </p:sp>
      <p:sp>
        <p:nvSpPr>
          <p:cNvPr id="72" name="object 72"/>
          <p:cNvSpPr/>
          <p:nvPr/>
        </p:nvSpPr>
        <p:spPr>
          <a:xfrm>
            <a:off x="6429755" y="2670048"/>
            <a:ext cx="125095" cy="299085"/>
          </a:xfrm>
          <a:custGeom>
            <a:avLst/>
            <a:gdLst/>
            <a:ahLst/>
            <a:cxnLst/>
            <a:rect l="l" t="t" r="r" b="b"/>
            <a:pathLst>
              <a:path w="125095" h="299085">
                <a:moveTo>
                  <a:pt x="0" y="0"/>
                </a:moveTo>
                <a:lnTo>
                  <a:pt x="28956" y="278891"/>
                </a:lnTo>
                <a:lnTo>
                  <a:pt x="33528" y="280415"/>
                </a:lnTo>
                <a:lnTo>
                  <a:pt x="79248" y="298703"/>
                </a:lnTo>
                <a:lnTo>
                  <a:pt x="124968" y="42672"/>
                </a:lnTo>
                <a:lnTo>
                  <a:pt x="62484" y="19812"/>
                </a:lnTo>
                <a:lnTo>
                  <a:pt x="0" y="0"/>
                </a:lnTo>
                <a:close/>
              </a:path>
            </a:pathLst>
          </a:custGeom>
          <a:solidFill>
            <a:srgbClr val="7C9CE8"/>
          </a:solidFill>
        </p:spPr>
        <p:txBody>
          <a:bodyPr wrap="square" lIns="0" tIns="0" rIns="0" bIns="0" rtlCol="0"/>
          <a:lstStyle/>
          <a:p>
            <a:endParaRPr/>
          </a:p>
        </p:txBody>
      </p:sp>
      <p:sp>
        <p:nvSpPr>
          <p:cNvPr id="73" name="object 73"/>
          <p:cNvSpPr/>
          <p:nvPr/>
        </p:nvSpPr>
        <p:spPr>
          <a:xfrm>
            <a:off x="6510528" y="2970276"/>
            <a:ext cx="99060" cy="48895"/>
          </a:xfrm>
          <a:custGeom>
            <a:avLst/>
            <a:gdLst/>
            <a:ahLst/>
            <a:cxnLst/>
            <a:rect l="l" t="t" r="r" b="b"/>
            <a:pathLst>
              <a:path w="99059" h="48894">
                <a:moveTo>
                  <a:pt x="48768" y="22860"/>
                </a:moveTo>
                <a:lnTo>
                  <a:pt x="99060" y="48768"/>
                </a:lnTo>
                <a:lnTo>
                  <a:pt x="53340" y="24384"/>
                </a:lnTo>
                <a:lnTo>
                  <a:pt x="48768" y="22860"/>
                </a:lnTo>
                <a:close/>
              </a:path>
              <a:path w="99059" h="48894">
                <a:moveTo>
                  <a:pt x="0" y="0"/>
                </a:moveTo>
                <a:lnTo>
                  <a:pt x="3048" y="1524"/>
                </a:lnTo>
                <a:lnTo>
                  <a:pt x="48768" y="22860"/>
                </a:lnTo>
                <a:lnTo>
                  <a:pt x="0" y="0"/>
                </a:lnTo>
                <a:close/>
              </a:path>
            </a:pathLst>
          </a:custGeom>
          <a:solidFill>
            <a:srgbClr val="7C9CE8"/>
          </a:solidFill>
        </p:spPr>
        <p:txBody>
          <a:bodyPr wrap="square" lIns="0" tIns="0" rIns="0" bIns="0" rtlCol="0"/>
          <a:lstStyle/>
          <a:p>
            <a:endParaRPr/>
          </a:p>
        </p:txBody>
      </p:sp>
      <p:sp>
        <p:nvSpPr>
          <p:cNvPr id="74" name="object 74"/>
          <p:cNvSpPr/>
          <p:nvPr/>
        </p:nvSpPr>
        <p:spPr>
          <a:xfrm>
            <a:off x="6606540" y="2738627"/>
            <a:ext cx="67310" cy="294640"/>
          </a:xfrm>
          <a:custGeom>
            <a:avLst/>
            <a:gdLst/>
            <a:ahLst/>
            <a:cxnLst/>
            <a:rect l="l" t="t" r="r" b="b"/>
            <a:pathLst>
              <a:path w="67309" h="294639">
                <a:moveTo>
                  <a:pt x="7619" y="0"/>
                </a:moveTo>
                <a:lnTo>
                  <a:pt x="0" y="278892"/>
                </a:lnTo>
                <a:lnTo>
                  <a:pt x="4571" y="281939"/>
                </a:lnTo>
                <a:lnTo>
                  <a:pt x="32003" y="294132"/>
                </a:lnTo>
                <a:lnTo>
                  <a:pt x="67055" y="27432"/>
                </a:lnTo>
                <a:lnTo>
                  <a:pt x="7619" y="0"/>
                </a:lnTo>
                <a:close/>
              </a:path>
            </a:pathLst>
          </a:custGeom>
          <a:solidFill>
            <a:srgbClr val="7C9CE8"/>
          </a:solidFill>
        </p:spPr>
        <p:txBody>
          <a:bodyPr wrap="square" lIns="0" tIns="0" rIns="0" bIns="0" rtlCol="0"/>
          <a:lstStyle/>
          <a:p>
            <a:endParaRPr/>
          </a:p>
        </p:txBody>
      </p:sp>
      <p:sp>
        <p:nvSpPr>
          <p:cNvPr id="75" name="object 75"/>
          <p:cNvSpPr/>
          <p:nvPr/>
        </p:nvSpPr>
        <p:spPr>
          <a:xfrm>
            <a:off x="6576059" y="3052572"/>
            <a:ext cx="542925" cy="259079"/>
          </a:xfrm>
          <a:custGeom>
            <a:avLst/>
            <a:gdLst/>
            <a:ahLst/>
            <a:cxnLst/>
            <a:rect l="l" t="t" r="r" b="b"/>
            <a:pathLst>
              <a:path w="542925" h="259079">
                <a:moveTo>
                  <a:pt x="85344" y="0"/>
                </a:moveTo>
                <a:lnTo>
                  <a:pt x="0" y="88391"/>
                </a:lnTo>
                <a:lnTo>
                  <a:pt x="542544" y="259079"/>
                </a:lnTo>
                <a:lnTo>
                  <a:pt x="184404" y="88391"/>
                </a:lnTo>
                <a:lnTo>
                  <a:pt x="85344" y="0"/>
                </a:lnTo>
                <a:close/>
              </a:path>
            </a:pathLst>
          </a:custGeom>
          <a:solidFill>
            <a:srgbClr val="7C9CE8"/>
          </a:solidFill>
        </p:spPr>
        <p:txBody>
          <a:bodyPr wrap="square" lIns="0" tIns="0" rIns="0" bIns="0" rtlCol="0"/>
          <a:lstStyle/>
          <a:p>
            <a:endParaRPr/>
          </a:p>
        </p:txBody>
      </p:sp>
      <p:sp>
        <p:nvSpPr>
          <p:cNvPr id="76" name="object 76"/>
          <p:cNvSpPr/>
          <p:nvPr/>
        </p:nvSpPr>
        <p:spPr>
          <a:xfrm>
            <a:off x="4791455" y="2752344"/>
            <a:ext cx="527685" cy="539750"/>
          </a:xfrm>
          <a:custGeom>
            <a:avLst/>
            <a:gdLst/>
            <a:ahLst/>
            <a:cxnLst/>
            <a:rect l="l" t="t" r="r" b="b"/>
            <a:pathLst>
              <a:path w="527685" h="539750">
                <a:moveTo>
                  <a:pt x="205740" y="179831"/>
                </a:moveTo>
                <a:lnTo>
                  <a:pt x="173736" y="204215"/>
                </a:lnTo>
                <a:lnTo>
                  <a:pt x="143256" y="228600"/>
                </a:lnTo>
                <a:lnTo>
                  <a:pt x="112776" y="254507"/>
                </a:lnTo>
                <a:lnTo>
                  <a:pt x="54864" y="306323"/>
                </a:lnTo>
                <a:lnTo>
                  <a:pt x="25908" y="333755"/>
                </a:lnTo>
                <a:lnTo>
                  <a:pt x="0" y="361188"/>
                </a:lnTo>
                <a:lnTo>
                  <a:pt x="181356" y="539495"/>
                </a:lnTo>
                <a:lnTo>
                  <a:pt x="204305" y="515111"/>
                </a:lnTo>
                <a:lnTo>
                  <a:pt x="205740" y="179831"/>
                </a:lnTo>
                <a:close/>
              </a:path>
              <a:path w="527685" h="539750">
                <a:moveTo>
                  <a:pt x="204385" y="515027"/>
                </a:moveTo>
                <a:lnTo>
                  <a:pt x="204216" y="515111"/>
                </a:lnTo>
                <a:lnTo>
                  <a:pt x="204385" y="515027"/>
                </a:lnTo>
                <a:close/>
              </a:path>
              <a:path w="527685" h="539750">
                <a:moveTo>
                  <a:pt x="207406" y="511921"/>
                </a:moveTo>
                <a:lnTo>
                  <a:pt x="205740" y="513588"/>
                </a:lnTo>
                <a:lnTo>
                  <a:pt x="204385" y="515027"/>
                </a:lnTo>
                <a:lnTo>
                  <a:pt x="207264" y="513588"/>
                </a:lnTo>
                <a:lnTo>
                  <a:pt x="207406" y="511921"/>
                </a:lnTo>
                <a:close/>
              </a:path>
              <a:path w="527685" h="539750">
                <a:moveTo>
                  <a:pt x="440436" y="33527"/>
                </a:moveTo>
                <a:lnTo>
                  <a:pt x="405384" y="51815"/>
                </a:lnTo>
                <a:lnTo>
                  <a:pt x="370332" y="71627"/>
                </a:lnTo>
                <a:lnTo>
                  <a:pt x="336804" y="91439"/>
                </a:lnTo>
                <a:lnTo>
                  <a:pt x="269748" y="134111"/>
                </a:lnTo>
                <a:lnTo>
                  <a:pt x="237744" y="156971"/>
                </a:lnTo>
                <a:lnTo>
                  <a:pt x="207406" y="511921"/>
                </a:lnTo>
                <a:lnTo>
                  <a:pt x="230124" y="489203"/>
                </a:lnTo>
                <a:lnTo>
                  <a:pt x="252984" y="469391"/>
                </a:lnTo>
                <a:lnTo>
                  <a:pt x="254508" y="467867"/>
                </a:lnTo>
                <a:lnTo>
                  <a:pt x="278688" y="446531"/>
                </a:lnTo>
                <a:lnTo>
                  <a:pt x="277368" y="446531"/>
                </a:lnTo>
                <a:lnTo>
                  <a:pt x="304800" y="423671"/>
                </a:lnTo>
                <a:lnTo>
                  <a:pt x="305268" y="423671"/>
                </a:lnTo>
                <a:lnTo>
                  <a:pt x="329184" y="405383"/>
                </a:lnTo>
                <a:lnTo>
                  <a:pt x="329184" y="403859"/>
                </a:lnTo>
                <a:lnTo>
                  <a:pt x="343662" y="393191"/>
                </a:lnTo>
                <a:lnTo>
                  <a:pt x="355092" y="384047"/>
                </a:lnTo>
                <a:lnTo>
                  <a:pt x="382524" y="364235"/>
                </a:lnTo>
                <a:lnTo>
                  <a:pt x="385572" y="362711"/>
                </a:lnTo>
                <a:lnTo>
                  <a:pt x="410718" y="345947"/>
                </a:lnTo>
                <a:lnTo>
                  <a:pt x="409956" y="345947"/>
                </a:lnTo>
                <a:lnTo>
                  <a:pt x="437393" y="327175"/>
                </a:lnTo>
                <a:lnTo>
                  <a:pt x="440436" y="33527"/>
                </a:lnTo>
                <a:close/>
              </a:path>
              <a:path w="527685" h="539750">
                <a:moveTo>
                  <a:pt x="280416" y="445007"/>
                </a:moveTo>
                <a:lnTo>
                  <a:pt x="277368" y="446531"/>
                </a:lnTo>
                <a:lnTo>
                  <a:pt x="278688" y="446531"/>
                </a:lnTo>
                <a:lnTo>
                  <a:pt x="280416" y="445007"/>
                </a:lnTo>
                <a:close/>
              </a:path>
              <a:path w="527685" h="539750">
                <a:moveTo>
                  <a:pt x="305268" y="423671"/>
                </a:moveTo>
                <a:lnTo>
                  <a:pt x="304800" y="423671"/>
                </a:lnTo>
                <a:lnTo>
                  <a:pt x="303276" y="425195"/>
                </a:lnTo>
                <a:lnTo>
                  <a:pt x="305268" y="423671"/>
                </a:lnTo>
                <a:close/>
              </a:path>
              <a:path w="527685" h="539750">
                <a:moveTo>
                  <a:pt x="358140" y="382523"/>
                </a:moveTo>
                <a:lnTo>
                  <a:pt x="343662" y="393191"/>
                </a:lnTo>
                <a:lnTo>
                  <a:pt x="332232" y="402335"/>
                </a:lnTo>
                <a:lnTo>
                  <a:pt x="358140" y="382523"/>
                </a:lnTo>
                <a:close/>
              </a:path>
              <a:path w="527685" h="539750">
                <a:moveTo>
                  <a:pt x="413004" y="344423"/>
                </a:moveTo>
                <a:lnTo>
                  <a:pt x="409956" y="345947"/>
                </a:lnTo>
                <a:lnTo>
                  <a:pt x="410718" y="345947"/>
                </a:lnTo>
                <a:lnTo>
                  <a:pt x="413004" y="344423"/>
                </a:lnTo>
                <a:close/>
              </a:path>
              <a:path w="527685" h="539750">
                <a:moveTo>
                  <a:pt x="453390" y="317753"/>
                </a:moveTo>
                <a:lnTo>
                  <a:pt x="438912" y="326135"/>
                </a:lnTo>
                <a:lnTo>
                  <a:pt x="437393" y="327175"/>
                </a:lnTo>
                <a:lnTo>
                  <a:pt x="437388" y="327659"/>
                </a:lnTo>
                <a:lnTo>
                  <a:pt x="440436" y="326135"/>
                </a:lnTo>
                <a:lnTo>
                  <a:pt x="453390" y="317753"/>
                </a:lnTo>
                <a:close/>
              </a:path>
              <a:path w="527685" h="539750">
                <a:moveTo>
                  <a:pt x="512064" y="0"/>
                </a:moveTo>
                <a:lnTo>
                  <a:pt x="475488" y="16763"/>
                </a:lnTo>
                <a:lnTo>
                  <a:pt x="466344" y="309371"/>
                </a:lnTo>
                <a:lnTo>
                  <a:pt x="453390" y="317753"/>
                </a:lnTo>
                <a:lnTo>
                  <a:pt x="467868" y="309371"/>
                </a:lnTo>
                <a:lnTo>
                  <a:pt x="469392" y="307847"/>
                </a:lnTo>
                <a:lnTo>
                  <a:pt x="495300" y="292607"/>
                </a:lnTo>
                <a:lnTo>
                  <a:pt x="524394" y="277367"/>
                </a:lnTo>
                <a:lnTo>
                  <a:pt x="524256" y="277367"/>
                </a:lnTo>
                <a:lnTo>
                  <a:pt x="512064" y="0"/>
                </a:lnTo>
                <a:close/>
              </a:path>
              <a:path w="527685" h="539750">
                <a:moveTo>
                  <a:pt x="527304" y="275843"/>
                </a:moveTo>
                <a:lnTo>
                  <a:pt x="524256" y="277367"/>
                </a:lnTo>
                <a:lnTo>
                  <a:pt x="524394" y="277367"/>
                </a:lnTo>
                <a:lnTo>
                  <a:pt x="527304" y="275843"/>
                </a:lnTo>
                <a:close/>
              </a:path>
            </a:pathLst>
          </a:custGeom>
          <a:solidFill>
            <a:srgbClr val="7C9CE8"/>
          </a:solidFill>
        </p:spPr>
        <p:txBody>
          <a:bodyPr wrap="square" lIns="0" tIns="0" rIns="0" bIns="0" rtlCol="0"/>
          <a:lstStyle/>
          <a:p>
            <a:endParaRPr/>
          </a:p>
        </p:txBody>
      </p:sp>
      <p:sp>
        <p:nvSpPr>
          <p:cNvPr id="77" name="object 77"/>
          <p:cNvSpPr/>
          <p:nvPr/>
        </p:nvSpPr>
        <p:spPr>
          <a:xfrm>
            <a:off x="5318759" y="3011423"/>
            <a:ext cx="29209" cy="17145"/>
          </a:xfrm>
          <a:custGeom>
            <a:avLst/>
            <a:gdLst/>
            <a:ahLst/>
            <a:cxnLst/>
            <a:rect l="l" t="t" r="r" b="b"/>
            <a:pathLst>
              <a:path w="29210" h="17144">
                <a:moveTo>
                  <a:pt x="28955" y="0"/>
                </a:moveTo>
                <a:lnTo>
                  <a:pt x="0" y="16763"/>
                </a:lnTo>
                <a:lnTo>
                  <a:pt x="27431" y="1524"/>
                </a:lnTo>
                <a:lnTo>
                  <a:pt x="28955" y="0"/>
                </a:lnTo>
                <a:close/>
              </a:path>
            </a:pathLst>
          </a:custGeom>
          <a:solidFill>
            <a:srgbClr val="7C9CE8"/>
          </a:solidFill>
        </p:spPr>
        <p:txBody>
          <a:bodyPr wrap="square" lIns="0" tIns="0" rIns="0" bIns="0" rtlCol="0"/>
          <a:lstStyle/>
          <a:p>
            <a:endParaRPr/>
          </a:p>
        </p:txBody>
      </p:sp>
      <p:sp>
        <p:nvSpPr>
          <p:cNvPr id="78" name="object 78"/>
          <p:cNvSpPr/>
          <p:nvPr/>
        </p:nvSpPr>
        <p:spPr>
          <a:xfrm>
            <a:off x="6838188" y="2775204"/>
            <a:ext cx="91440" cy="177165"/>
          </a:xfrm>
          <a:custGeom>
            <a:avLst/>
            <a:gdLst/>
            <a:ahLst/>
            <a:cxnLst/>
            <a:rect l="l" t="t" r="r" b="b"/>
            <a:pathLst>
              <a:path w="91440" h="177164">
                <a:moveTo>
                  <a:pt x="91439" y="0"/>
                </a:moveTo>
                <a:lnTo>
                  <a:pt x="0" y="96012"/>
                </a:lnTo>
                <a:lnTo>
                  <a:pt x="91439" y="176784"/>
                </a:lnTo>
                <a:lnTo>
                  <a:pt x="91439" y="0"/>
                </a:lnTo>
                <a:close/>
              </a:path>
            </a:pathLst>
          </a:custGeom>
          <a:solidFill>
            <a:srgbClr val="7C9CE8"/>
          </a:solidFill>
        </p:spPr>
        <p:txBody>
          <a:bodyPr wrap="square" lIns="0" tIns="0" rIns="0" bIns="0" rtlCol="0"/>
          <a:lstStyle/>
          <a:p>
            <a:endParaRPr/>
          </a:p>
        </p:txBody>
      </p:sp>
      <p:sp>
        <p:nvSpPr>
          <p:cNvPr id="79" name="object 79"/>
          <p:cNvSpPr/>
          <p:nvPr/>
        </p:nvSpPr>
        <p:spPr>
          <a:xfrm>
            <a:off x="5123688" y="3134867"/>
            <a:ext cx="26034" cy="20320"/>
          </a:xfrm>
          <a:custGeom>
            <a:avLst/>
            <a:gdLst/>
            <a:ahLst/>
            <a:cxnLst/>
            <a:rect l="l" t="t" r="r" b="b"/>
            <a:pathLst>
              <a:path w="26035" h="20319">
                <a:moveTo>
                  <a:pt x="25908" y="0"/>
                </a:moveTo>
                <a:lnTo>
                  <a:pt x="22860" y="1524"/>
                </a:lnTo>
                <a:lnTo>
                  <a:pt x="0" y="19812"/>
                </a:lnTo>
                <a:lnTo>
                  <a:pt x="25908" y="0"/>
                </a:lnTo>
                <a:close/>
              </a:path>
            </a:pathLst>
          </a:custGeom>
          <a:solidFill>
            <a:srgbClr val="7C9CE8"/>
          </a:solidFill>
        </p:spPr>
        <p:txBody>
          <a:bodyPr wrap="square" lIns="0" tIns="0" rIns="0" bIns="0" rtlCol="0"/>
          <a:lstStyle/>
          <a:p>
            <a:endParaRPr/>
          </a:p>
        </p:txBody>
      </p:sp>
      <p:sp>
        <p:nvSpPr>
          <p:cNvPr id="80" name="object 80"/>
          <p:cNvSpPr/>
          <p:nvPr/>
        </p:nvSpPr>
        <p:spPr>
          <a:xfrm>
            <a:off x="5094732" y="3156204"/>
            <a:ext cx="26034" cy="21590"/>
          </a:xfrm>
          <a:custGeom>
            <a:avLst/>
            <a:gdLst/>
            <a:ahLst/>
            <a:cxnLst/>
            <a:rect l="l" t="t" r="r" b="b"/>
            <a:pathLst>
              <a:path w="26035" h="21589">
                <a:moveTo>
                  <a:pt x="25907" y="0"/>
                </a:moveTo>
                <a:lnTo>
                  <a:pt x="0" y="21336"/>
                </a:lnTo>
                <a:lnTo>
                  <a:pt x="25907" y="1524"/>
                </a:lnTo>
                <a:lnTo>
                  <a:pt x="25907" y="0"/>
                </a:lnTo>
                <a:close/>
              </a:path>
            </a:pathLst>
          </a:custGeom>
          <a:solidFill>
            <a:srgbClr val="7C9CE8"/>
          </a:solidFill>
        </p:spPr>
        <p:txBody>
          <a:bodyPr wrap="square" lIns="0" tIns="0" rIns="0" bIns="0" rtlCol="0"/>
          <a:lstStyle/>
          <a:p>
            <a:endParaRPr/>
          </a:p>
        </p:txBody>
      </p:sp>
      <p:sp>
        <p:nvSpPr>
          <p:cNvPr id="81" name="object 81"/>
          <p:cNvSpPr/>
          <p:nvPr/>
        </p:nvSpPr>
        <p:spPr>
          <a:xfrm>
            <a:off x="5012435" y="2909316"/>
            <a:ext cx="0" cy="358140"/>
          </a:xfrm>
          <a:custGeom>
            <a:avLst/>
            <a:gdLst/>
            <a:ahLst/>
            <a:cxnLst/>
            <a:rect l="l" t="t" r="r" b="b"/>
            <a:pathLst>
              <a:path h="358139">
                <a:moveTo>
                  <a:pt x="0" y="0"/>
                </a:moveTo>
                <a:lnTo>
                  <a:pt x="0" y="358139"/>
                </a:lnTo>
              </a:path>
            </a:pathLst>
          </a:custGeom>
          <a:ln w="33527">
            <a:solidFill>
              <a:srgbClr val="7C9CE8"/>
            </a:solidFill>
          </a:ln>
        </p:spPr>
        <p:txBody>
          <a:bodyPr wrap="square" lIns="0" tIns="0" rIns="0" bIns="0" rtlCol="0"/>
          <a:lstStyle/>
          <a:p>
            <a:endParaRPr/>
          </a:p>
        </p:txBody>
      </p:sp>
      <p:sp>
        <p:nvSpPr>
          <p:cNvPr id="82" name="object 82"/>
          <p:cNvSpPr/>
          <p:nvPr/>
        </p:nvSpPr>
        <p:spPr>
          <a:xfrm>
            <a:off x="5020055" y="3220211"/>
            <a:ext cx="26034" cy="24765"/>
          </a:xfrm>
          <a:custGeom>
            <a:avLst/>
            <a:gdLst/>
            <a:ahLst/>
            <a:cxnLst/>
            <a:rect l="l" t="t" r="r" b="b"/>
            <a:pathLst>
              <a:path w="26035" h="24764">
                <a:moveTo>
                  <a:pt x="23180" y="2566"/>
                </a:moveTo>
                <a:lnTo>
                  <a:pt x="1524" y="21336"/>
                </a:lnTo>
                <a:lnTo>
                  <a:pt x="0" y="24384"/>
                </a:lnTo>
                <a:lnTo>
                  <a:pt x="23180" y="2566"/>
                </a:lnTo>
                <a:close/>
              </a:path>
              <a:path w="26035" h="24764">
                <a:moveTo>
                  <a:pt x="25908" y="0"/>
                </a:moveTo>
                <a:lnTo>
                  <a:pt x="23180" y="2566"/>
                </a:lnTo>
                <a:lnTo>
                  <a:pt x="24384" y="1524"/>
                </a:lnTo>
                <a:lnTo>
                  <a:pt x="25908" y="0"/>
                </a:lnTo>
                <a:close/>
              </a:path>
            </a:pathLst>
          </a:custGeom>
          <a:solidFill>
            <a:srgbClr val="7C9CE8"/>
          </a:solidFill>
        </p:spPr>
        <p:txBody>
          <a:bodyPr wrap="square" lIns="0" tIns="0" rIns="0" bIns="0" rtlCol="0"/>
          <a:lstStyle/>
          <a:p>
            <a:endParaRPr/>
          </a:p>
        </p:txBody>
      </p:sp>
      <p:sp>
        <p:nvSpPr>
          <p:cNvPr id="83" name="object 83"/>
          <p:cNvSpPr/>
          <p:nvPr/>
        </p:nvSpPr>
        <p:spPr>
          <a:xfrm>
            <a:off x="5173979" y="3096767"/>
            <a:ext cx="30480" cy="20320"/>
          </a:xfrm>
          <a:custGeom>
            <a:avLst/>
            <a:gdLst/>
            <a:ahLst/>
            <a:cxnLst/>
            <a:rect l="l" t="t" r="r" b="b"/>
            <a:pathLst>
              <a:path w="30479" h="20319">
                <a:moveTo>
                  <a:pt x="30480" y="0"/>
                </a:moveTo>
                <a:lnTo>
                  <a:pt x="0" y="19812"/>
                </a:lnTo>
                <a:lnTo>
                  <a:pt x="3048" y="18287"/>
                </a:lnTo>
                <a:lnTo>
                  <a:pt x="30480" y="0"/>
                </a:lnTo>
                <a:close/>
              </a:path>
            </a:pathLst>
          </a:custGeom>
          <a:solidFill>
            <a:srgbClr val="7C9CE8"/>
          </a:solidFill>
        </p:spPr>
        <p:txBody>
          <a:bodyPr wrap="square" lIns="0" tIns="0" rIns="0" bIns="0" rtlCol="0"/>
          <a:lstStyle/>
          <a:p>
            <a:endParaRPr/>
          </a:p>
        </p:txBody>
      </p:sp>
      <p:sp>
        <p:nvSpPr>
          <p:cNvPr id="84" name="object 84"/>
          <p:cNvSpPr/>
          <p:nvPr/>
        </p:nvSpPr>
        <p:spPr>
          <a:xfrm>
            <a:off x="5228844" y="2769107"/>
            <a:ext cx="38100" cy="311150"/>
          </a:xfrm>
          <a:custGeom>
            <a:avLst/>
            <a:gdLst/>
            <a:ahLst/>
            <a:cxnLst/>
            <a:rect l="l" t="t" r="r" b="b"/>
            <a:pathLst>
              <a:path w="38100" h="311150">
                <a:moveTo>
                  <a:pt x="38100" y="0"/>
                </a:moveTo>
                <a:lnTo>
                  <a:pt x="3047" y="16763"/>
                </a:lnTo>
                <a:lnTo>
                  <a:pt x="0" y="310895"/>
                </a:lnTo>
                <a:lnTo>
                  <a:pt x="3047" y="309371"/>
                </a:lnTo>
                <a:lnTo>
                  <a:pt x="28955" y="292607"/>
                </a:lnTo>
                <a:lnTo>
                  <a:pt x="38100" y="0"/>
                </a:lnTo>
                <a:close/>
              </a:path>
            </a:pathLst>
          </a:custGeom>
          <a:solidFill>
            <a:srgbClr val="7C9CE8"/>
          </a:solidFill>
        </p:spPr>
        <p:txBody>
          <a:bodyPr wrap="square" lIns="0" tIns="0" rIns="0" bIns="0" rtlCol="0"/>
          <a:lstStyle/>
          <a:p>
            <a:endParaRPr/>
          </a:p>
        </p:txBody>
      </p:sp>
      <p:sp>
        <p:nvSpPr>
          <p:cNvPr id="85" name="object 85"/>
          <p:cNvSpPr/>
          <p:nvPr/>
        </p:nvSpPr>
        <p:spPr>
          <a:xfrm>
            <a:off x="5259323" y="3028188"/>
            <a:ext cx="59690" cy="33655"/>
          </a:xfrm>
          <a:custGeom>
            <a:avLst/>
            <a:gdLst/>
            <a:ahLst/>
            <a:cxnLst/>
            <a:rect l="l" t="t" r="r" b="b"/>
            <a:pathLst>
              <a:path w="59689" h="33655">
                <a:moveTo>
                  <a:pt x="59436" y="0"/>
                </a:moveTo>
                <a:lnTo>
                  <a:pt x="30479" y="15239"/>
                </a:lnTo>
                <a:lnTo>
                  <a:pt x="27431" y="16763"/>
                </a:lnTo>
                <a:lnTo>
                  <a:pt x="1524" y="32003"/>
                </a:lnTo>
                <a:lnTo>
                  <a:pt x="0" y="33527"/>
                </a:lnTo>
                <a:lnTo>
                  <a:pt x="28955" y="16763"/>
                </a:lnTo>
                <a:lnTo>
                  <a:pt x="59436" y="0"/>
                </a:lnTo>
                <a:close/>
              </a:path>
            </a:pathLst>
          </a:custGeom>
          <a:solidFill>
            <a:srgbClr val="7C9CE8"/>
          </a:solidFill>
        </p:spPr>
        <p:txBody>
          <a:bodyPr wrap="square" lIns="0" tIns="0" rIns="0" bIns="0" rtlCol="0"/>
          <a:lstStyle/>
          <a:p>
            <a:endParaRPr/>
          </a:p>
        </p:txBody>
      </p:sp>
      <p:sp>
        <p:nvSpPr>
          <p:cNvPr id="86" name="object 86"/>
          <p:cNvSpPr txBox="1"/>
          <p:nvPr/>
        </p:nvSpPr>
        <p:spPr>
          <a:xfrm>
            <a:off x="2654300" y="2757423"/>
            <a:ext cx="2181860" cy="659765"/>
          </a:xfrm>
          <a:prstGeom prst="rect">
            <a:avLst/>
          </a:prstGeom>
        </p:spPr>
        <p:txBody>
          <a:bodyPr vert="horz" wrap="square" lIns="0" tIns="0" rIns="0" bIns="0" rtlCol="0">
            <a:spAutoFit/>
          </a:bodyPr>
          <a:lstStyle/>
          <a:p>
            <a:pPr marL="914400">
              <a:lnSpc>
                <a:spcPct val="100000"/>
              </a:lnSpc>
            </a:pPr>
            <a:r>
              <a:rPr sz="1400" b="1" dirty="0">
                <a:latin typeface="Arial"/>
                <a:cs typeface="Arial"/>
              </a:rPr>
              <a:t>Step</a:t>
            </a:r>
            <a:r>
              <a:rPr sz="1400" b="1" spc="-105" dirty="0">
                <a:latin typeface="Arial"/>
                <a:cs typeface="Arial"/>
              </a:rPr>
              <a:t> </a:t>
            </a:r>
            <a:r>
              <a:rPr sz="1400" b="1" spc="-10" dirty="0">
                <a:latin typeface="Arial"/>
                <a:cs typeface="Arial"/>
              </a:rPr>
              <a:t>1.</a:t>
            </a:r>
            <a:endParaRPr sz="1400">
              <a:latin typeface="Arial"/>
              <a:cs typeface="Arial"/>
            </a:endParaRPr>
          </a:p>
          <a:p>
            <a:pPr marL="12700">
              <a:lnSpc>
                <a:spcPct val="100000"/>
              </a:lnSpc>
              <a:spcBef>
                <a:spcPts val="60"/>
              </a:spcBef>
            </a:pPr>
            <a:r>
              <a:rPr sz="1400" dirty="0">
                <a:latin typeface="Times New Roman"/>
                <a:cs typeface="Times New Roman"/>
              </a:rPr>
              <a:t>User </a:t>
            </a:r>
            <a:r>
              <a:rPr sz="1400" spc="-5" dirty="0">
                <a:latin typeface="Times New Roman"/>
                <a:cs typeface="Times New Roman"/>
              </a:rPr>
              <a:t>menekan huruf kapital</a:t>
            </a:r>
            <a:r>
              <a:rPr sz="1400" spc="-25" dirty="0">
                <a:latin typeface="Times New Roman"/>
                <a:cs typeface="Times New Roman"/>
              </a:rPr>
              <a:t> </a:t>
            </a:r>
            <a:r>
              <a:rPr sz="1400" b="1" dirty="0">
                <a:solidFill>
                  <a:srgbClr val="7C9CE8"/>
                </a:solidFill>
                <a:latin typeface="Times New Roman"/>
                <a:cs typeface="Times New Roman"/>
              </a:rPr>
              <a:t>D</a:t>
            </a:r>
            <a:endParaRPr sz="1400">
              <a:latin typeface="Times New Roman"/>
              <a:cs typeface="Times New Roman"/>
            </a:endParaRPr>
          </a:p>
          <a:p>
            <a:pPr marL="12700">
              <a:lnSpc>
                <a:spcPct val="100000"/>
              </a:lnSpc>
            </a:pPr>
            <a:r>
              <a:rPr sz="1400" spc="-5" dirty="0">
                <a:latin typeface="Times New Roman"/>
                <a:cs typeface="Times New Roman"/>
              </a:rPr>
              <a:t>(shift+D key) </a:t>
            </a:r>
            <a:r>
              <a:rPr sz="1400" dirty="0">
                <a:latin typeface="Times New Roman"/>
                <a:cs typeface="Times New Roman"/>
              </a:rPr>
              <a:t>pada</a:t>
            </a:r>
            <a:r>
              <a:rPr sz="1400" spc="-25" dirty="0">
                <a:latin typeface="Times New Roman"/>
                <a:cs typeface="Times New Roman"/>
              </a:rPr>
              <a:t> </a:t>
            </a:r>
            <a:r>
              <a:rPr sz="1400" spc="-5" dirty="0">
                <a:latin typeface="Times New Roman"/>
                <a:cs typeface="Times New Roman"/>
              </a:rPr>
              <a:t>keyboard.</a:t>
            </a:r>
            <a:endParaRPr sz="1400">
              <a:latin typeface="Times New Roman"/>
              <a:cs typeface="Times New Roman"/>
            </a:endParaRPr>
          </a:p>
        </p:txBody>
      </p:sp>
      <p:sp>
        <p:nvSpPr>
          <p:cNvPr id="93" name="object 93"/>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20</a:t>
            </a:fld>
            <a:endParaRPr dirty="0"/>
          </a:p>
        </p:txBody>
      </p:sp>
      <p:sp>
        <p:nvSpPr>
          <p:cNvPr id="87" name="object 87"/>
          <p:cNvSpPr txBox="1"/>
          <p:nvPr/>
        </p:nvSpPr>
        <p:spPr>
          <a:xfrm>
            <a:off x="7241540" y="2908300"/>
            <a:ext cx="2129155" cy="861060"/>
          </a:xfrm>
          <a:prstGeom prst="rect">
            <a:avLst/>
          </a:prstGeom>
        </p:spPr>
        <p:txBody>
          <a:bodyPr vert="horz" wrap="square" lIns="0" tIns="0" rIns="0" bIns="0" rtlCol="0">
            <a:spAutoFit/>
          </a:bodyPr>
          <a:lstStyle/>
          <a:p>
            <a:pPr marL="12700">
              <a:lnSpc>
                <a:spcPts val="1670"/>
              </a:lnSpc>
            </a:pPr>
            <a:r>
              <a:rPr sz="1400" b="1" dirty="0">
                <a:latin typeface="Arial"/>
                <a:cs typeface="Arial"/>
              </a:rPr>
              <a:t>Step</a:t>
            </a:r>
            <a:r>
              <a:rPr sz="1400" b="1" spc="-105" dirty="0">
                <a:latin typeface="Arial"/>
                <a:cs typeface="Arial"/>
              </a:rPr>
              <a:t> </a:t>
            </a:r>
            <a:r>
              <a:rPr sz="1400" b="1" spc="-10" dirty="0">
                <a:latin typeface="Arial"/>
                <a:cs typeface="Arial"/>
              </a:rPr>
              <a:t>2.</a:t>
            </a:r>
            <a:endParaRPr sz="1400">
              <a:latin typeface="Arial"/>
              <a:cs typeface="Arial"/>
            </a:endParaRPr>
          </a:p>
          <a:p>
            <a:pPr marL="12700" marR="5080">
              <a:lnSpc>
                <a:spcPts val="1670"/>
              </a:lnSpc>
              <a:spcBef>
                <a:spcPts val="50"/>
              </a:spcBef>
            </a:pPr>
            <a:r>
              <a:rPr sz="1400" dirty="0">
                <a:latin typeface="Times New Roman"/>
                <a:cs typeface="Times New Roman"/>
              </a:rPr>
              <a:t>Sebuah </a:t>
            </a:r>
            <a:r>
              <a:rPr sz="1400" spc="-5" dirty="0">
                <a:latin typeface="Times New Roman"/>
                <a:cs typeface="Times New Roman"/>
              </a:rPr>
              <a:t>signal elektronik  untuk huruf kapital </a:t>
            </a:r>
            <a:r>
              <a:rPr sz="1400" b="1" dirty="0">
                <a:solidFill>
                  <a:srgbClr val="7C9CE8"/>
                </a:solidFill>
                <a:latin typeface="Times New Roman"/>
                <a:cs typeface="Times New Roman"/>
              </a:rPr>
              <a:t>D</a:t>
            </a:r>
            <a:r>
              <a:rPr sz="1400" b="1" spc="-45" dirty="0">
                <a:solidFill>
                  <a:srgbClr val="7C9CE8"/>
                </a:solidFill>
                <a:latin typeface="Times New Roman"/>
                <a:cs typeface="Times New Roman"/>
              </a:rPr>
              <a:t> </a:t>
            </a:r>
            <a:r>
              <a:rPr sz="1400" spc="-5" dirty="0">
                <a:latin typeface="Times New Roman"/>
                <a:cs typeface="Times New Roman"/>
              </a:rPr>
              <a:t>dikirim</a:t>
            </a:r>
            <a:endParaRPr sz="1400">
              <a:latin typeface="Times New Roman"/>
              <a:cs typeface="Times New Roman"/>
            </a:endParaRPr>
          </a:p>
          <a:p>
            <a:pPr marL="12700">
              <a:lnSpc>
                <a:spcPts val="1625"/>
              </a:lnSpc>
            </a:pPr>
            <a:r>
              <a:rPr sz="1400" dirty="0">
                <a:latin typeface="Times New Roman"/>
                <a:cs typeface="Times New Roman"/>
              </a:rPr>
              <a:t>ke system</a:t>
            </a:r>
            <a:r>
              <a:rPr sz="1400" spc="-120" dirty="0">
                <a:latin typeface="Times New Roman"/>
                <a:cs typeface="Times New Roman"/>
              </a:rPr>
              <a:t> </a:t>
            </a:r>
            <a:r>
              <a:rPr sz="1400" dirty="0">
                <a:latin typeface="Times New Roman"/>
                <a:cs typeface="Times New Roman"/>
              </a:rPr>
              <a:t>unit.</a:t>
            </a:r>
            <a:endParaRPr sz="1400">
              <a:latin typeface="Times New Roman"/>
              <a:cs typeface="Times New Roman"/>
            </a:endParaRPr>
          </a:p>
        </p:txBody>
      </p:sp>
      <p:sp>
        <p:nvSpPr>
          <p:cNvPr id="88" name="object 88"/>
          <p:cNvSpPr txBox="1"/>
          <p:nvPr/>
        </p:nvSpPr>
        <p:spPr>
          <a:xfrm>
            <a:off x="840739" y="5290311"/>
            <a:ext cx="2201545" cy="1284605"/>
          </a:xfrm>
          <a:prstGeom prst="rect">
            <a:avLst/>
          </a:prstGeom>
        </p:spPr>
        <p:txBody>
          <a:bodyPr vert="horz" wrap="square" lIns="0" tIns="0" rIns="0" bIns="0" rtlCol="0">
            <a:spAutoFit/>
          </a:bodyPr>
          <a:lstStyle/>
          <a:p>
            <a:pPr marL="12700">
              <a:lnSpc>
                <a:spcPts val="1660"/>
              </a:lnSpc>
            </a:pPr>
            <a:r>
              <a:rPr sz="1400" b="1" dirty="0">
                <a:latin typeface="Arial"/>
                <a:cs typeface="Arial"/>
              </a:rPr>
              <a:t>Step</a:t>
            </a:r>
            <a:r>
              <a:rPr sz="1400" b="1" spc="-105" dirty="0">
                <a:latin typeface="Arial"/>
                <a:cs typeface="Arial"/>
              </a:rPr>
              <a:t> </a:t>
            </a:r>
            <a:r>
              <a:rPr sz="1400" b="1" spc="-10" dirty="0">
                <a:latin typeface="Arial"/>
                <a:cs typeface="Arial"/>
              </a:rPr>
              <a:t>4.</a:t>
            </a:r>
            <a:endParaRPr sz="1400">
              <a:latin typeface="Arial"/>
              <a:cs typeface="Arial"/>
            </a:endParaRPr>
          </a:p>
          <a:p>
            <a:pPr marL="12700" marR="5080">
              <a:lnSpc>
                <a:spcPts val="1680"/>
              </a:lnSpc>
              <a:spcBef>
                <a:spcPts val="35"/>
              </a:spcBef>
            </a:pPr>
            <a:r>
              <a:rPr sz="1400" dirty="0">
                <a:latin typeface="Times New Roman"/>
                <a:cs typeface="Times New Roman"/>
              </a:rPr>
              <a:t>Setelah proses, </a:t>
            </a:r>
            <a:r>
              <a:rPr sz="1400" spc="-5" dirty="0">
                <a:latin typeface="Times New Roman"/>
                <a:cs typeface="Times New Roman"/>
              </a:rPr>
              <a:t>kode </a:t>
            </a:r>
            <a:r>
              <a:rPr sz="1400" dirty="0">
                <a:latin typeface="Times New Roman"/>
                <a:cs typeface="Times New Roman"/>
              </a:rPr>
              <a:t>binary  </a:t>
            </a:r>
            <a:r>
              <a:rPr sz="1400" spc="-5" dirty="0">
                <a:latin typeface="Times New Roman"/>
                <a:cs typeface="Times New Roman"/>
              </a:rPr>
              <a:t>untuk huruf kapital</a:t>
            </a:r>
            <a:r>
              <a:rPr sz="1400" spc="-45" dirty="0">
                <a:latin typeface="Times New Roman"/>
                <a:cs typeface="Times New Roman"/>
              </a:rPr>
              <a:t> </a:t>
            </a:r>
            <a:r>
              <a:rPr sz="1400" b="1" dirty="0">
                <a:solidFill>
                  <a:srgbClr val="7C9CE8"/>
                </a:solidFill>
                <a:latin typeface="Times New Roman"/>
                <a:cs typeface="Times New Roman"/>
              </a:rPr>
              <a:t>D</a:t>
            </a:r>
            <a:endParaRPr sz="1400">
              <a:latin typeface="Times New Roman"/>
              <a:cs typeface="Times New Roman"/>
            </a:endParaRPr>
          </a:p>
          <a:p>
            <a:pPr marL="12700">
              <a:lnSpc>
                <a:spcPts val="1610"/>
              </a:lnSpc>
            </a:pPr>
            <a:r>
              <a:rPr sz="1400" spc="-5" dirty="0">
                <a:latin typeface="Times New Roman"/>
                <a:cs typeface="Times New Roman"/>
              </a:rPr>
              <a:t>diterjemahkan menjadi sebuah</a:t>
            </a:r>
            <a:endParaRPr sz="1400">
              <a:latin typeface="Times New Roman"/>
              <a:cs typeface="Times New Roman"/>
            </a:endParaRPr>
          </a:p>
          <a:p>
            <a:pPr marL="12700" marR="123189">
              <a:lnSpc>
                <a:spcPts val="1670"/>
              </a:lnSpc>
              <a:spcBef>
                <a:spcPts val="65"/>
              </a:spcBef>
            </a:pPr>
            <a:r>
              <a:rPr sz="1400" spc="-5" dirty="0">
                <a:latin typeface="Times New Roman"/>
                <a:cs typeface="Times New Roman"/>
              </a:rPr>
              <a:t>image, </a:t>
            </a:r>
            <a:r>
              <a:rPr sz="1400" dirty="0">
                <a:latin typeface="Times New Roman"/>
                <a:cs typeface="Times New Roman"/>
              </a:rPr>
              <a:t>dan </a:t>
            </a:r>
            <a:r>
              <a:rPr sz="1400" spc="-5" dirty="0">
                <a:latin typeface="Times New Roman"/>
                <a:cs typeface="Times New Roman"/>
              </a:rPr>
              <a:t>ditampilkan pada  output</a:t>
            </a:r>
            <a:r>
              <a:rPr sz="1400" spc="-85" dirty="0">
                <a:latin typeface="Times New Roman"/>
                <a:cs typeface="Times New Roman"/>
              </a:rPr>
              <a:t> </a:t>
            </a:r>
            <a:r>
              <a:rPr sz="1400" dirty="0">
                <a:latin typeface="Times New Roman"/>
                <a:cs typeface="Times New Roman"/>
              </a:rPr>
              <a:t>device.</a:t>
            </a:r>
            <a:endParaRPr sz="1400">
              <a:latin typeface="Times New Roman"/>
              <a:cs typeface="Times New Roman"/>
            </a:endParaRPr>
          </a:p>
        </p:txBody>
      </p:sp>
      <p:sp>
        <p:nvSpPr>
          <p:cNvPr id="89" name="object 89"/>
          <p:cNvSpPr txBox="1"/>
          <p:nvPr/>
        </p:nvSpPr>
        <p:spPr>
          <a:xfrm>
            <a:off x="5565140" y="5666740"/>
            <a:ext cx="2264410" cy="1074420"/>
          </a:xfrm>
          <a:prstGeom prst="rect">
            <a:avLst/>
          </a:prstGeom>
        </p:spPr>
        <p:txBody>
          <a:bodyPr vert="horz" wrap="square" lIns="0" tIns="0" rIns="0" bIns="0" rtlCol="0">
            <a:spAutoFit/>
          </a:bodyPr>
          <a:lstStyle/>
          <a:p>
            <a:pPr marL="12700" algn="just">
              <a:lnSpc>
                <a:spcPts val="1670"/>
              </a:lnSpc>
            </a:pPr>
            <a:r>
              <a:rPr sz="1400" b="1" dirty="0">
                <a:latin typeface="Arial"/>
                <a:cs typeface="Arial"/>
              </a:rPr>
              <a:t>Step</a:t>
            </a:r>
            <a:r>
              <a:rPr sz="1400" b="1" spc="-105" dirty="0">
                <a:latin typeface="Arial"/>
                <a:cs typeface="Arial"/>
              </a:rPr>
              <a:t> </a:t>
            </a:r>
            <a:r>
              <a:rPr sz="1400" b="1" spc="-10" dirty="0">
                <a:latin typeface="Arial"/>
                <a:cs typeface="Arial"/>
              </a:rPr>
              <a:t>3.</a:t>
            </a:r>
            <a:endParaRPr sz="1400">
              <a:latin typeface="Arial"/>
              <a:cs typeface="Arial"/>
            </a:endParaRPr>
          </a:p>
          <a:p>
            <a:pPr marL="12700" algn="just">
              <a:lnSpc>
                <a:spcPts val="1670"/>
              </a:lnSpc>
            </a:pPr>
            <a:r>
              <a:rPr sz="1400" spc="-5" dirty="0">
                <a:latin typeface="Times New Roman"/>
                <a:cs typeface="Times New Roman"/>
              </a:rPr>
              <a:t>Signal untuk huruf kapital</a:t>
            </a:r>
            <a:r>
              <a:rPr sz="1400" spc="-35" dirty="0">
                <a:latin typeface="Times New Roman"/>
                <a:cs typeface="Times New Roman"/>
              </a:rPr>
              <a:t> </a:t>
            </a:r>
            <a:r>
              <a:rPr sz="1400" b="1" dirty="0">
                <a:solidFill>
                  <a:srgbClr val="7C9CE8"/>
                </a:solidFill>
                <a:latin typeface="Times New Roman"/>
                <a:cs typeface="Times New Roman"/>
              </a:rPr>
              <a:t>D</a:t>
            </a:r>
            <a:endParaRPr sz="1400">
              <a:latin typeface="Times New Roman"/>
              <a:cs typeface="Times New Roman"/>
            </a:endParaRPr>
          </a:p>
          <a:p>
            <a:pPr marL="12700" marR="5080" algn="just">
              <a:lnSpc>
                <a:spcPct val="99600"/>
              </a:lnSpc>
              <a:spcBef>
                <a:spcPts val="5"/>
              </a:spcBef>
            </a:pPr>
            <a:r>
              <a:rPr sz="1400" spc="-5" dirty="0">
                <a:latin typeface="Times New Roman"/>
                <a:cs typeface="Times New Roman"/>
              </a:rPr>
              <a:t>diterjemahkan </a:t>
            </a:r>
            <a:r>
              <a:rPr sz="1400" dirty="0">
                <a:latin typeface="Times New Roman"/>
                <a:cs typeface="Times New Roman"/>
              </a:rPr>
              <a:t>ke </a:t>
            </a:r>
            <a:r>
              <a:rPr sz="1400" spc="-5" dirty="0">
                <a:latin typeface="Times New Roman"/>
                <a:cs typeface="Times New Roman"/>
              </a:rPr>
              <a:t>ASCII binary  </a:t>
            </a:r>
            <a:r>
              <a:rPr sz="1400" dirty="0">
                <a:latin typeface="Times New Roman"/>
                <a:cs typeface="Times New Roman"/>
              </a:rPr>
              <a:t>code </a:t>
            </a:r>
            <a:r>
              <a:rPr sz="1400" spc="-5" dirty="0">
                <a:latin typeface="Times New Roman"/>
                <a:cs typeface="Times New Roman"/>
              </a:rPr>
              <a:t>(01000100) </a:t>
            </a:r>
            <a:r>
              <a:rPr sz="1400" dirty="0">
                <a:latin typeface="Times New Roman"/>
                <a:cs typeface="Times New Roman"/>
              </a:rPr>
              <a:t>dan </a:t>
            </a:r>
            <a:r>
              <a:rPr sz="1400" spc="-5" dirty="0">
                <a:latin typeface="Times New Roman"/>
                <a:cs typeface="Times New Roman"/>
              </a:rPr>
              <a:t>disimpan  </a:t>
            </a:r>
            <a:r>
              <a:rPr sz="1400" dirty="0">
                <a:latin typeface="Times New Roman"/>
                <a:cs typeface="Times New Roman"/>
              </a:rPr>
              <a:t>ke </a:t>
            </a:r>
            <a:r>
              <a:rPr sz="1400" spc="-5" dirty="0">
                <a:latin typeface="Times New Roman"/>
                <a:cs typeface="Times New Roman"/>
              </a:rPr>
              <a:t>memory </a:t>
            </a:r>
            <a:r>
              <a:rPr sz="1400" dirty="0">
                <a:latin typeface="Times New Roman"/>
                <a:cs typeface="Times New Roman"/>
              </a:rPr>
              <a:t>untuk di</a:t>
            </a:r>
            <a:r>
              <a:rPr sz="1400" spc="-110" dirty="0">
                <a:latin typeface="Times New Roman"/>
                <a:cs typeface="Times New Roman"/>
              </a:rPr>
              <a:t> </a:t>
            </a:r>
            <a:r>
              <a:rPr sz="1400" dirty="0">
                <a:latin typeface="Times New Roman"/>
                <a:cs typeface="Times New Roman"/>
              </a:rPr>
              <a:t>proses</a:t>
            </a:r>
            <a:endParaRPr sz="1400">
              <a:latin typeface="Times New Roman"/>
              <a:cs typeface="Times New Roman"/>
            </a:endParaRPr>
          </a:p>
        </p:txBody>
      </p:sp>
      <p:sp>
        <p:nvSpPr>
          <p:cNvPr id="90" name="object 90"/>
          <p:cNvSpPr txBox="1"/>
          <p:nvPr/>
        </p:nvSpPr>
        <p:spPr>
          <a:xfrm>
            <a:off x="572516" y="1844040"/>
            <a:ext cx="8592185" cy="741680"/>
          </a:xfrm>
          <a:prstGeom prst="rect">
            <a:avLst/>
          </a:prstGeom>
        </p:spPr>
        <p:txBody>
          <a:bodyPr vert="horz" wrap="square" lIns="0" tIns="0" rIns="0" bIns="0" rtlCol="0">
            <a:spAutoFit/>
          </a:bodyPr>
          <a:lstStyle/>
          <a:p>
            <a:pPr marL="12700" marR="5080">
              <a:lnSpc>
                <a:spcPct val="100000"/>
              </a:lnSpc>
            </a:pPr>
            <a:r>
              <a:rPr sz="2400" dirty="0">
                <a:latin typeface="Arial"/>
                <a:cs typeface="Arial"/>
              </a:rPr>
              <a:t>Bagaimana </a:t>
            </a:r>
            <a:r>
              <a:rPr sz="2400" spc="-5" dirty="0">
                <a:latin typeface="Arial"/>
                <a:cs typeface="Arial"/>
              </a:rPr>
              <a:t>sebuah </a:t>
            </a:r>
            <a:r>
              <a:rPr sz="2400" dirty="0">
                <a:latin typeface="Arial"/>
                <a:cs typeface="Arial"/>
              </a:rPr>
              <a:t>huruf </a:t>
            </a:r>
            <a:r>
              <a:rPr sz="2400" spc="-5" dirty="0">
                <a:latin typeface="Arial"/>
                <a:cs typeface="Arial"/>
              </a:rPr>
              <a:t>diterjemahkan </a:t>
            </a:r>
            <a:r>
              <a:rPr sz="2400" dirty="0">
                <a:latin typeface="Arial"/>
                <a:cs typeface="Arial"/>
              </a:rPr>
              <a:t>kedalam </a:t>
            </a:r>
            <a:r>
              <a:rPr sz="2400" spc="-5" dirty="0">
                <a:latin typeface="Arial"/>
                <a:cs typeface="Arial"/>
              </a:rPr>
              <a:t>bentuk binary  dan </a:t>
            </a:r>
            <a:r>
              <a:rPr sz="2400" dirty="0">
                <a:latin typeface="Arial"/>
                <a:cs typeface="Arial"/>
              </a:rPr>
              <a:t>dikembalikan lagi ke </a:t>
            </a:r>
            <a:r>
              <a:rPr sz="2400" spc="-5" dirty="0">
                <a:latin typeface="Arial"/>
                <a:cs typeface="Arial"/>
              </a:rPr>
              <a:t>bentuk</a:t>
            </a:r>
            <a:r>
              <a:rPr sz="2400" spc="-50" dirty="0">
                <a:latin typeface="Arial"/>
                <a:cs typeface="Arial"/>
              </a:rPr>
              <a:t> </a:t>
            </a:r>
            <a:r>
              <a:rPr sz="2400" dirty="0">
                <a:latin typeface="Arial"/>
                <a:cs typeface="Arial"/>
              </a:rPr>
              <a:t>awal?</a:t>
            </a:r>
            <a:endParaRPr sz="2400">
              <a:latin typeface="Arial"/>
              <a:cs typeface="Arial"/>
            </a:endParaRPr>
          </a:p>
        </p:txBody>
      </p:sp>
      <p:sp>
        <p:nvSpPr>
          <p:cNvPr id="91" name="object 91"/>
          <p:cNvSpPr txBox="1">
            <a:spLocks noGrp="1"/>
          </p:cNvSpPr>
          <p:nvPr>
            <p:ph type="title"/>
          </p:nvPr>
        </p:nvSpPr>
        <p:spPr>
          <a:xfrm>
            <a:off x="457200" y="714755"/>
            <a:ext cx="9142730" cy="1181100"/>
          </a:xfrm>
          <a:prstGeom prst="rect">
            <a:avLst/>
          </a:prstGeom>
          <a:solidFill>
            <a:srgbClr val="336600"/>
          </a:solidFill>
        </p:spPr>
        <p:txBody>
          <a:bodyPr vert="horz" wrap="square" lIns="0" tIns="192405" rIns="0" bIns="0" rtlCol="0">
            <a:spAutoFit/>
          </a:bodyPr>
          <a:lstStyle/>
          <a:p>
            <a:pPr marL="3305175">
              <a:lnSpc>
                <a:spcPct val="100000"/>
              </a:lnSpc>
              <a:spcBef>
                <a:spcPts val="1515"/>
              </a:spcBef>
            </a:pPr>
            <a:r>
              <a:rPr sz="4400" dirty="0"/>
              <a:t>Data</a:t>
            </a:r>
            <a:r>
              <a:rPr sz="4400" spc="-20" dirty="0"/>
              <a:t> </a:t>
            </a:r>
            <a:r>
              <a:rPr sz="4400" spc="-5" dirty="0"/>
              <a:t>Representation..</a:t>
            </a:r>
            <a:endParaRPr sz="4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140" y="2177796"/>
            <a:ext cx="4589145" cy="420878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Arial"/>
                <a:cs typeface="Arial"/>
              </a:rPr>
              <a:t>Apakah</a:t>
            </a:r>
            <a:r>
              <a:rPr sz="2400" spc="-50" dirty="0">
                <a:latin typeface="Arial"/>
                <a:cs typeface="Arial"/>
              </a:rPr>
              <a:t> </a:t>
            </a:r>
            <a:r>
              <a:rPr sz="2400" b="1" spc="-5" dirty="0">
                <a:solidFill>
                  <a:srgbClr val="333399"/>
                </a:solidFill>
                <a:latin typeface="Arial"/>
                <a:cs typeface="Arial"/>
              </a:rPr>
              <a:t>memory</a:t>
            </a:r>
            <a:r>
              <a:rPr sz="2400" spc="-5" dirty="0">
                <a:latin typeface="Arial"/>
                <a:cs typeface="Arial"/>
              </a:rPr>
              <a:t>?</a:t>
            </a:r>
            <a:endParaRPr sz="2400">
              <a:latin typeface="Arial"/>
              <a:cs typeface="Arial"/>
            </a:endParaRPr>
          </a:p>
          <a:p>
            <a:pPr marL="355600" marR="5080" indent="-342900">
              <a:lnSpc>
                <a:spcPts val="2590"/>
              </a:lnSpc>
              <a:spcBef>
                <a:spcPts val="600"/>
              </a:spcBef>
              <a:buChar char="•"/>
              <a:tabLst>
                <a:tab pos="354965" algn="l"/>
                <a:tab pos="355600" algn="l"/>
              </a:tabLst>
            </a:pPr>
            <a:r>
              <a:rPr sz="2400" spc="-5" dirty="0">
                <a:latin typeface="Arial"/>
                <a:cs typeface="Arial"/>
              </a:rPr>
              <a:t>Komponen elektronik yang  </a:t>
            </a:r>
            <a:r>
              <a:rPr sz="2400" dirty="0">
                <a:latin typeface="Arial"/>
                <a:cs typeface="Arial"/>
              </a:rPr>
              <a:t>menyimpan </a:t>
            </a:r>
            <a:r>
              <a:rPr sz="2400" spc="-5" dirty="0">
                <a:latin typeface="Arial"/>
                <a:cs typeface="Arial"/>
              </a:rPr>
              <a:t>instruksi, data, dan  hasil</a:t>
            </a:r>
            <a:r>
              <a:rPr sz="2400" spc="-75" dirty="0">
                <a:latin typeface="Arial"/>
                <a:cs typeface="Arial"/>
              </a:rPr>
              <a:t> </a:t>
            </a:r>
            <a:r>
              <a:rPr sz="2400" dirty="0">
                <a:latin typeface="Arial"/>
                <a:cs typeface="Arial"/>
              </a:rPr>
              <a:t>proses</a:t>
            </a:r>
            <a:endParaRPr sz="2400">
              <a:latin typeface="Arial"/>
              <a:cs typeface="Arial"/>
            </a:endParaRPr>
          </a:p>
          <a:p>
            <a:pPr marL="355600" marR="256540" indent="-342900">
              <a:lnSpc>
                <a:spcPct val="89800"/>
              </a:lnSpc>
              <a:spcBef>
                <a:spcPts val="530"/>
              </a:spcBef>
              <a:buChar char="•"/>
              <a:tabLst>
                <a:tab pos="354965" algn="l"/>
                <a:tab pos="355600" algn="l"/>
              </a:tabLst>
            </a:pPr>
            <a:r>
              <a:rPr sz="2400" dirty="0">
                <a:latin typeface="Arial"/>
                <a:cs typeface="Arial"/>
              </a:rPr>
              <a:t>Terdiri </a:t>
            </a:r>
            <a:r>
              <a:rPr sz="2400" spc="-5" dirty="0">
                <a:latin typeface="Arial"/>
                <a:cs typeface="Arial"/>
              </a:rPr>
              <a:t>dari </a:t>
            </a:r>
            <a:r>
              <a:rPr sz="2400" dirty="0">
                <a:latin typeface="Arial"/>
                <a:cs typeface="Arial"/>
              </a:rPr>
              <a:t>satu </a:t>
            </a:r>
            <a:r>
              <a:rPr sz="2400" spc="-5" dirty="0">
                <a:latin typeface="Arial"/>
                <a:cs typeface="Arial"/>
              </a:rPr>
              <a:t>atau lebih  chips pada motherboard atau  </a:t>
            </a:r>
            <a:r>
              <a:rPr sz="2400" dirty="0">
                <a:latin typeface="Arial"/>
                <a:cs typeface="Arial"/>
              </a:rPr>
              <a:t>circuit </a:t>
            </a:r>
            <a:r>
              <a:rPr sz="2400" spc="-5" dirty="0">
                <a:latin typeface="Arial"/>
                <a:cs typeface="Arial"/>
              </a:rPr>
              <a:t>board</a:t>
            </a:r>
            <a:r>
              <a:rPr sz="2400" spc="-50" dirty="0">
                <a:latin typeface="Arial"/>
                <a:cs typeface="Arial"/>
              </a:rPr>
              <a:t> </a:t>
            </a:r>
            <a:r>
              <a:rPr sz="2400" spc="-5" dirty="0">
                <a:latin typeface="Arial"/>
                <a:cs typeface="Arial"/>
              </a:rPr>
              <a:t>lainnya</a:t>
            </a:r>
            <a:endParaRPr sz="2400">
              <a:latin typeface="Arial"/>
              <a:cs typeface="Arial"/>
            </a:endParaRPr>
          </a:p>
          <a:p>
            <a:pPr marL="355600" marR="88265" indent="-342900">
              <a:lnSpc>
                <a:spcPct val="89800"/>
              </a:lnSpc>
              <a:spcBef>
                <a:spcPts val="580"/>
              </a:spcBef>
              <a:buChar char="•"/>
              <a:tabLst>
                <a:tab pos="354965" algn="l"/>
                <a:tab pos="355600" algn="l"/>
              </a:tabLst>
            </a:pPr>
            <a:r>
              <a:rPr sz="2400" spc="-5" dirty="0">
                <a:latin typeface="Arial"/>
                <a:cs typeface="Arial"/>
              </a:rPr>
              <a:t>Setiap </a:t>
            </a:r>
            <a:r>
              <a:rPr sz="2400" dirty="0">
                <a:latin typeface="Arial"/>
                <a:cs typeface="Arial"/>
              </a:rPr>
              <a:t>byte </a:t>
            </a:r>
            <a:r>
              <a:rPr sz="2400" spc="-5" dirty="0">
                <a:latin typeface="Arial"/>
                <a:cs typeface="Arial"/>
              </a:rPr>
              <a:t>disimpan pada  </a:t>
            </a:r>
            <a:r>
              <a:rPr sz="2400" dirty="0">
                <a:latin typeface="Arial"/>
                <a:cs typeface="Arial"/>
              </a:rPr>
              <a:t>lokasi yang </a:t>
            </a:r>
            <a:r>
              <a:rPr sz="2400" spc="-5" dirty="0">
                <a:latin typeface="Arial"/>
                <a:cs typeface="Arial"/>
              </a:rPr>
              <a:t>unik yang disebut  address (alamat),hampir </a:t>
            </a:r>
            <a:r>
              <a:rPr sz="2400" dirty="0">
                <a:latin typeface="Arial"/>
                <a:cs typeface="Arial"/>
              </a:rPr>
              <a:t>sama  </a:t>
            </a:r>
            <a:r>
              <a:rPr sz="2400" spc="-5" dirty="0">
                <a:latin typeface="Arial"/>
                <a:cs typeface="Arial"/>
              </a:rPr>
              <a:t>dengan tempat duduk pada  gedung</a:t>
            </a:r>
            <a:r>
              <a:rPr sz="2400" spc="-70" dirty="0">
                <a:latin typeface="Arial"/>
                <a:cs typeface="Arial"/>
              </a:rPr>
              <a:t> </a:t>
            </a:r>
            <a:r>
              <a:rPr sz="2400" dirty="0">
                <a:latin typeface="Arial"/>
                <a:cs typeface="Arial"/>
              </a:rPr>
              <a:t>bioskop</a:t>
            </a:r>
            <a:endParaRPr sz="2400">
              <a:latin typeface="Arial"/>
              <a:cs typeface="Arial"/>
            </a:endParaRPr>
          </a:p>
        </p:txBody>
      </p:sp>
      <p:sp>
        <p:nvSpPr>
          <p:cNvPr id="3" name="object 3"/>
          <p:cNvSpPr/>
          <p:nvPr/>
        </p:nvSpPr>
        <p:spPr>
          <a:xfrm>
            <a:off x="5334000" y="2886455"/>
            <a:ext cx="4038600" cy="268071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192405" rIns="0" bIns="0" rtlCol="0">
            <a:spAutoFit/>
          </a:bodyPr>
          <a:lstStyle/>
          <a:p>
            <a:pPr marR="83185" algn="r">
              <a:lnSpc>
                <a:spcPct val="100000"/>
              </a:lnSpc>
              <a:spcBef>
                <a:spcPts val="1515"/>
              </a:spcBef>
            </a:pPr>
            <a:r>
              <a:rPr sz="4400" spc="5" dirty="0"/>
              <a:t>*M</a:t>
            </a:r>
            <a:r>
              <a:rPr sz="4400" dirty="0"/>
              <a:t>e</a:t>
            </a:r>
            <a:r>
              <a:rPr sz="4400" spc="-15" dirty="0"/>
              <a:t>m</a:t>
            </a:r>
            <a:r>
              <a:rPr sz="4400" spc="-5" dirty="0"/>
              <a:t>o</a:t>
            </a:r>
            <a:r>
              <a:rPr sz="4400" dirty="0"/>
              <a:t>ry</a:t>
            </a:r>
            <a:r>
              <a:rPr sz="4400" spc="-5" dirty="0"/>
              <a:t>..</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139" y="2092959"/>
            <a:ext cx="7927340" cy="49657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3200" spc="-5" dirty="0">
                <a:latin typeface="Arial"/>
                <a:cs typeface="Arial"/>
              </a:rPr>
              <a:t>Apakah Random Acces Memory</a:t>
            </a:r>
            <a:r>
              <a:rPr sz="3200" spc="-45" dirty="0">
                <a:latin typeface="Arial"/>
                <a:cs typeface="Arial"/>
              </a:rPr>
              <a:t> </a:t>
            </a:r>
            <a:r>
              <a:rPr sz="3200" spc="-5" dirty="0">
                <a:latin typeface="Arial"/>
                <a:cs typeface="Arial"/>
              </a:rPr>
              <a:t>(RAM)??</a:t>
            </a:r>
            <a:endParaRPr sz="3200">
              <a:latin typeface="Arial"/>
              <a:cs typeface="Arial"/>
            </a:endParaRPr>
          </a:p>
        </p:txBody>
      </p:sp>
      <p:sp>
        <p:nvSpPr>
          <p:cNvPr id="3" name="object 3"/>
          <p:cNvSpPr/>
          <p:nvPr/>
        </p:nvSpPr>
        <p:spPr>
          <a:xfrm>
            <a:off x="1629155" y="2801111"/>
            <a:ext cx="6850380" cy="397154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57200" y="714755"/>
            <a:ext cx="9142730" cy="1181100"/>
          </a:xfrm>
          <a:prstGeom prst="rect">
            <a:avLst/>
          </a:prstGeom>
          <a:solidFill>
            <a:srgbClr val="336600"/>
          </a:solidFill>
        </p:spPr>
        <p:txBody>
          <a:bodyPr vert="horz" wrap="square" lIns="0" tIns="192405" rIns="0" bIns="0" rtlCol="0">
            <a:spAutoFit/>
          </a:bodyPr>
          <a:lstStyle/>
          <a:p>
            <a:pPr marL="2560320">
              <a:lnSpc>
                <a:spcPct val="100000"/>
              </a:lnSpc>
              <a:spcBef>
                <a:spcPts val="1515"/>
              </a:spcBef>
            </a:pPr>
            <a:r>
              <a:rPr sz="4400" b="1" dirty="0">
                <a:latin typeface="Arial"/>
                <a:cs typeface="Arial"/>
              </a:rPr>
              <a:t>Penggolongan</a:t>
            </a:r>
            <a:r>
              <a:rPr sz="4400" b="1" spc="-95" dirty="0">
                <a:latin typeface="Arial"/>
                <a:cs typeface="Arial"/>
              </a:rPr>
              <a:t> </a:t>
            </a:r>
            <a:r>
              <a:rPr sz="4400" b="1" dirty="0">
                <a:latin typeface="Arial"/>
                <a:cs typeface="Arial"/>
              </a:rPr>
              <a:t>Memory..</a:t>
            </a:r>
            <a:endParaRPr sz="44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sz="half" idx="2"/>
          </p:nvPr>
        </p:nvSpPr>
        <p:spPr>
          <a:prstGeom prst="rect">
            <a:avLst/>
          </a:prstGeom>
        </p:spPr>
        <p:txBody>
          <a:bodyPr vert="horz" wrap="square" lIns="0" tIns="0" rIns="0" bIns="0" rtlCol="0">
            <a:spAutoFit/>
          </a:bodyPr>
          <a:lstStyle/>
          <a:p>
            <a:pPr marL="355600" marR="582930" indent="-342900">
              <a:lnSpc>
                <a:spcPts val="3440"/>
              </a:lnSpc>
              <a:buChar char="•"/>
              <a:tabLst>
                <a:tab pos="354965" algn="l"/>
                <a:tab pos="355600" algn="l"/>
              </a:tabLst>
            </a:pPr>
            <a:r>
              <a:rPr spc="-5" dirty="0"/>
              <a:t>Dimanakah</a:t>
            </a:r>
            <a:r>
              <a:rPr spc="-80" dirty="0"/>
              <a:t> </a:t>
            </a:r>
            <a:r>
              <a:rPr spc="-5" dirty="0"/>
              <a:t>tempat  </a:t>
            </a:r>
            <a:r>
              <a:rPr spc="-5" dirty="0">
                <a:solidFill>
                  <a:srgbClr val="333399"/>
                </a:solidFill>
              </a:rPr>
              <a:t>memory</a:t>
            </a:r>
            <a:r>
              <a:rPr spc="-5" dirty="0"/>
              <a:t>?</a:t>
            </a:r>
          </a:p>
          <a:p>
            <a:pPr marL="756285" marR="27305" lvl="1" indent="-286385">
              <a:lnSpc>
                <a:spcPts val="3020"/>
              </a:lnSpc>
              <a:spcBef>
                <a:spcPts val="675"/>
              </a:spcBef>
              <a:buChar char="–"/>
              <a:tabLst>
                <a:tab pos="756920" algn="l"/>
              </a:tabLst>
            </a:pPr>
            <a:r>
              <a:rPr sz="2800" spc="-5" dirty="0">
                <a:latin typeface="Arial"/>
                <a:cs typeface="Arial"/>
              </a:rPr>
              <a:t>Berada </a:t>
            </a:r>
            <a:r>
              <a:rPr sz="2800" dirty="0">
                <a:latin typeface="Arial"/>
                <a:cs typeface="Arial"/>
              </a:rPr>
              <a:t>pada papan  circuit </a:t>
            </a:r>
            <a:r>
              <a:rPr sz="2800" spc="-5" dirty="0">
                <a:latin typeface="Arial"/>
                <a:cs typeface="Arial"/>
              </a:rPr>
              <a:t>yang </a:t>
            </a:r>
            <a:r>
              <a:rPr sz="2800" dirty="0">
                <a:latin typeface="Arial"/>
                <a:cs typeface="Arial"/>
              </a:rPr>
              <a:t>kecil</a:t>
            </a:r>
            <a:r>
              <a:rPr sz="2800" spc="-45" dirty="0">
                <a:latin typeface="Arial"/>
                <a:cs typeface="Arial"/>
              </a:rPr>
              <a:t> </a:t>
            </a:r>
            <a:r>
              <a:rPr sz="2800" spc="-5" dirty="0">
                <a:latin typeface="Arial"/>
                <a:cs typeface="Arial"/>
              </a:rPr>
              <a:t>biasa  </a:t>
            </a:r>
            <a:r>
              <a:rPr sz="2800" dirty="0">
                <a:latin typeface="Arial"/>
                <a:cs typeface="Arial"/>
              </a:rPr>
              <a:t>disebut </a:t>
            </a:r>
            <a:r>
              <a:rPr sz="2800" dirty="0">
                <a:solidFill>
                  <a:srgbClr val="333399"/>
                </a:solidFill>
                <a:latin typeface="Arial"/>
                <a:cs typeface="Arial"/>
              </a:rPr>
              <a:t>memory  module</a:t>
            </a:r>
            <a:endParaRPr sz="2800">
              <a:latin typeface="Arial"/>
              <a:cs typeface="Arial"/>
            </a:endParaRPr>
          </a:p>
          <a:p>
            <a:pPr marL="756285" marR="5080" lvl="1" indent="-286385">
              <a:lnSpc>
                <a:spcPts val="3020"/>
              </a:lnSpc>
              <a:spcBef>
                <a:spcPts val="675"/>
              </a:spcBef>
              <a:buChar char="–"/>
              <a:tabLst>
                <a:tab pos="756920" algn="l"/>
              </a:tabLst>
            </a:pPr>
            <a:r>
              <a:rPr sz="2800" dirty="0">
                <a:solidFill>
                  <a:srgbClr val="333399"/>
                </a:solidFill>
                <a:latin typeface="Arial"/>
                <a:cs typeface="Arial"/>
              </a:rPr>
              <a:t>Memory slots </a:t>
            </a:r>
            <a:r>
              <a:rPr sz="2800" spc="-5" dirty="0">
                <a:latin typeface="Arial"/>
                <a:cs typeface="Arial"/>
              </a:rPr>
              <a:t>pada  </a:t>
            </a:r>
            <a:r>
              <a:rPr sz="2800" dirty="0">
                <a:latin typeface="Arial"/>
                <a:cs typeface="Arial"/>
              </a:rPr>
              <a:t>motherboard </a:t>
            </a:r>
            <a:r>
              <a:rPr sz="2800" spc="-5" dirty="0">
                <a:latin typeface="Arial"/>
                <a:cs typeface="Arial"/>
              </a:rPr>
              <a:t>berfungsi  </a:t>
            </a:r>
            <a:r>
              <a:rPr sz="2800" dirty="0">
                <a:latin typeface="Arial"/>
                <a:cs typeface="Arial"/>
              </a:rPr>
              <a:t>menahan memory  module</a:t>
            </a:r>
            <a:endParaRPr sz="2800">
              <a:latin typeface="Arial"/>
              <a:cs typeface="Arial"/>
            </a:endParaRPr>
          </a:p>
        </p:txBody>
      </p:sp>
      <p:sp>
        <p:nvSpPr>
          <p:cNvPr id="3" name="object 3"/>
          <p:cNvSpPr/>
          <p:nvPr/>
        </p:nvSpPr>
        <p:spPr>
          <a:xfrm>
            <a:off x="5486400" y="1984248"/>
            <a:ext cx="3794759" cy="4709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086600" y="2891027"/>
            <a:ext cx="82550" cy="94615"/>
          </a:xfrm>
          <a:custGeom>
            <a:avLst/>
            <a:gdLst/>
            <a:ahLst/>
            <a:cxnLst/>
            <a:rect l="l" t="t" r="r" b="b"/>
            <a:pathLst>
              <a:path w="82550" h="94614">
                <a:moveTo>
                  <a:pt x="10668" y="0"/>
                </a:moveTo>
                <a:lnTo>
                  <a:pt x="0" y="94487"/>
                </a:lnTo>
                <a:lnTo>
                  <a:pt x="82296" y="45720"/>
                </a:lnTo>
                <a:lnTo>
                  <a:pt x="77419" y="42672"/>
                </a:lnTo>
                <a:lnTo>
                  <a:pt x="50292" y="42672"/>
                </a:lnTo>
                <a:lnTo>
                  <a:pt x="25907" y="27432"/>
                </a:lnTo>
                <a:lnTo>
                  <a:pt x="35051" y="15239"/>
                </a:lnTo>
                <a:lnTo>
                  <a:pt x="10668" y="0"/>
                </a:lnTo>
                <a:close/>
              </a:path>
              <a:path w="82550" h="94614">
                <a:moveTo>
                  <a:pt x="57911" y="30480"/>
                </a:moveTo>
                <a:lnTo>
                  <a:pt x="50292" y="42672"/>
                </a:lnTo>
                <a:lnTo>
                  <a:pt x="77419" y="42672"/>
                </a:lnTo>
                <a:lnTo>
                  <a:pt x="57911" y="30480"/>
                </a:lnTo>
                <a:close/>
              </a:path>
            </a:pathLst>
          </a:custGeom>
          <a:solidFill>
            <a:srgbClr val="000000"/>
          </a:solidFill>
        </p:spPr>
        <p:txBody>
          <a:bodyPr wrap="square" lIns="0" tIns="0" rIns="0" bIns="0" rtlCol="0"/>
          <a:lstStyle/>
          <a:p>
            <a:endParaRPr/>
          </a:p>
        </p:txBody>
      </p:sp>
      <p:sp>
        <p:nvSpPr>
          <p:cNvPr id="5" name="object 5"/>
          <p:cNvSpPr/>
          <p:nvPr/>
        </p:nvSpPr>
        <p:spPr>
          <a:xfrm>
            <a:off x="7112507" y="1911095"/>
            <a:ext cx="672465" cy="1022985"/>
          </a:xfrm>
          <a:custGeom>
            <a:avLst/>
            <a:gdLst/>
            <a:ahLst/>
            <a:cxnLst/>
            <a:rect l="l" t="t" r="r" b="b"/>
            <a:pathLst>
              <a:path w="672465" h="1022985">
                <a:moveTo>
                  <a:pt x="647700" y="0"/>
                </a:moveTo>
                <a:lnTo>
                  <a:pt x="9144" y="995171"/>
                </a:lnTo>
                <a:lnTo>
                  <a:pt x="0" y="1007363"/>
                </a:lnTo>
                <a:lnTo>
                  <a:pt x="24384" y="1022603"/>
                </a:lnTo>
                <a:lnTo>
                  <a:pt x="32003" y="1010412"/>
                </a:lnTo>
                <a:lnTo>
                  <a:pt x="672084" y="15239"/>
                </a:lnTo>
                <a:lnTo>
                  <a:pt x="647700" y="0"/>
                </a:lnTo>
                <a:close/>
              </a:path>
            </a:pathLst>
          </a:custGeom>
          <a:solidFill>
            <a:srgbClr val="000000"/>
          </a:solidFill>
        </p:spPr>
        <p:txBody>
          <a:bodyPr wrap="square" lIns="0" tIns="0" rIns="0" bIns="0" rtlCol="0"/>
          <a:lstStyle/>
          <a:p>
            <a:endParaRPr/>
          </a:p>
        </p:txBody>
      </p:sp>
      <p:sp>
        <p:nvSpPr>
          <p:cNvPr id="6" name="object 6"/>
          <p:cNvSpPr/>
          <p:nvPr/>
        </p:nvSpPr>
        <p:spPr>
          <a:xfrm>
            <a:off x="6236208" y="3061716"/>
            <a:ext cx="623570" cy="1303020"/>
          </a:xfrm>
          <a:custGeom>
            <a:avLst/>
            <a:gdLst/>
            <a:ahLst/>
            <a:cxnLst/>
            <a:rect l="l" t="t" r="r" b="b"/>
            <a:pathLst>
              <a:path w="623570" h="1303020">
                <a:moveTo>
                  <a:pt x="621791" y="0"/>
                </a:moveTo>
                <a:lnTo>
                  <a:pt x="577595" y="59436"/>
                </a:lnTo>
                <a:lnTo>
                  <a:pt x="571499" y="71628"/>
                </a:lnTo>
                <a:lnTo>
                  <a:pt x="0" y="1290828"/>
                </a:lnTo>
                <a:lnTo>
                  <a:pt x="25907" y="1303020"/>
                </a:lnTo>
                <a:lnTo>
                  <a:pt x="597408" y="83820"/>
                </a:lnTo>
                <a:lnTo>
                  <a:pt x="603503" y="71628"/>
                </a:lnTo>
                <a:lnTo>
                  <a:pt x="622928" y="71628"/>
                </a:lnTo>
                <a:lnTo>
                  <a:pt x="621791" y="0"/>
                </a:lnTo>
                <a:close/>
              </a:path>
              <a:path w="623570" h="1303020">
                <a:moveTo>
                  <a:pt x="622928" y="71628"/>
                </a:moveTo>
                <a:lnTo>
                  <a:pt x="603503" y="71628"/>
                </a:lnTo>
                <a:lnTo>
                  <a:pt x="623315" y="96012"/>
                </a:lnTo>
                <a:lnTo>
                  <a:pt x="622928" y="71628"/>
                </a:lnTo>
                <a:close/>
              </a:path>
            </a:pathLst>
          </a:custGeom>
          <a:solidFill>
            <a:srgbClr val="000000"/>
          </a:solidFill>
        </p:spPr>
        <p:txBody>
          <a:bodyPr wrap="square" lIns="0" tIns="0" rIns="0" bIns="0" rtlCol="0"/>
          <a:lstStyle/>
          <a:p>
            <a:endParaRPr/>
          </a:p>
        </p:txBody>
      </p:sp>
      <p:sp>
        <p:nvSpPr>
          <p:cNvPr id="7" name="object 7"/>
          <p:cNvSpPr/>
          <p:nvPr/>
        </p:nvSpPr>
        <p:spPr>
          <a:xfrm>
            <a:off x="6781800" y="3061716"/>
            <a:ext cx="76200" cy="71755"/>
          </a:xfrm>
          <a:custGeom>
            <a:avLst/>
            <a:gdLst/>
            <a:ahLst/>
            <a:cxnLst/>
            <a:rect l="l" t="t" r="r" b="b"/>
            <a:pathLst>
              <a:path w="76200" h="71755">
                <a:moveTo>
                  <a:pt x="76200" y="0"/>
                </a:moveTo>
                <a:lnTo>
                  <a:pt x="0" y="59436"/>
                </a:lnTo>
                <a:lnTo>
                  <a:pt x="25907" y="71628"/>
                </a:lnTo>
                <a:lnTo>
                  <a:pt x="32003" y="59436"/>
                </a:lnTo>
                <a:lnTo>
                  <a:pt x="76200" y="0"/>
                </a:lnTo>
                <a:close/>
              </a:path>
            </a:pathLst>
          </a:custGeom>
          <a:solidFill>
            <a:srgbClr val="000000"/>
          </a:solidFill>
        </p:spPr>
        <p:txBody>
          <a:bodyPr wrap="square" lIns="0" tIns="0" rIns="0" bIns="0" rtlCol="0"/>
          <a:lstStyle/>
          <a:p>
            <a:endParaRPr/>
          </a:p>
        </p:txBody>
      </p:sp>
      <p:sp>
        <p:nvSpPr>
          <p:cNvPr id="8" name="object 8"/>
          <p:cNvSpPr/>
          <p:nvPr/>
        </p:nvSpPr>
        <p:spPr>
          <a:xfrm>
            <a:off x="6833616" y="3133344"/>
            <a:ext cx="26034" cy="24765"/>
          </a:xfrm>
          <a:custGeom>
            <a:avLst/>
            <a:gdLst/>
            <a:ahLst/>
            <a:cxnLst/>
            <a:rect l="l" t="t" r="r" b="b"/>
            <a:pathLst>
              <a:path w="26034" h="24764">
                <a:moveTo>
                  <a:pt x="6095" y="0"/>
                </a:moveTo>
                <a:lnTo>
                  <a:pt x="0" y="12191"/>
                </a:lnTo>
                <a:lnTo>
                  <a:pt x="25907" y="24383"/>
                </a:lnTo>
                <a:lnTo>
                  <a:pt x="6095" y="0"/>
                </a:lnTo>
                <a:close/>
              </a:path>
            </a:pathLst>
          </a:custGeom>
          <a:solidFill>
            <a:srgbClr val="000000"/>
          </a:solidFill>
        </p:spPr>
        <p:txBody>
          <a:bodyPr wrap="square" lIns="0" tIns="0" rIns="0" bIns="0" rtlCol="0"/>
          <a:lstStyle/>
          <a:p>
            <a:endParaRPr/>
          </a:p>
        </p:txBody>
      </p:sp>
      <p:sp>
        <p:nvSpPr>
          <p:cNvPr id="9" name="object 9"/>
          <p:cNvSpPr/>
          <p:nvPr/>
        </p:nvSpPr>
        <p:spPr>
          <a:xfrm>
            <a:off x="7517892" y="3214116"/>
            <a:ext cx="268605" cy="1146175"/>
          </a:xfrm>
          <a:custGeom>
            <a:avLst/>
            <a:gdLst/>
            <a:ahLst/>
            <a:cxnLst/>
            <a:rect l="l" t="t" r="r" b="b"/>
            <a:pathLst>
              <a:path w="268604" h="1146175">
                <a:moveTo>
                  <a:pt x="57302" y="86868"/>
                </a:moveTo>
                <a:lnTo>
                  <a:pt x="28955" y="86868"/>
                </a:lnTo>
                <a:lnTo>
                  <a:pt x="240791" y="1146048"/>
                </a:lnTo>
                <a:lnTo>
                  <a:pt x="268224" y="1141476"/>
                </a:lnTo>
                <a:lnTo>
                  <a:pt x="57302" y="86868"/>
                </a:lnTo>
                <a:close/>
              </a:path>
              <a:path w="268604" h="1146175">
                <a:moveTo>
                  <a:pt x="25907" y="0"/>
                </a:moveTo>
                <a:lnTo>
                  <a:pt x="0" y="92963"/>
                </a:lnTo>
                <a:lnTo>
                  <a:pt x="28955" y="86868"/>
                </a:lnTo>
                <a:lnTo>
                  <a:pt x="57302" y="86868"/>
                </a:lnTo>
                <a:lnTo>
                  <a:pt x="56387" y="82296"/>
                </a:lnTo>
                <a:lnTo>
                  <a:pt x="85343" y="76200"/>
                </a:lnTo>
                <a:lnTo>
                  <a:pt x="72542" y="73151"/>
                </a:lnTo>
                <a:lnTo>
                  <a:pt x="25907" y="73151"/>
                </a:lnTo>
                <a:lnTo>
                  <a:pt x="25907" y="0"/>
                </a:lnTo>
                <a:close/>
              </a:path>
              <a:path w="268604" h="1146175">
                <a:moveTo>
                  <a:pt x="79400" y="68580"/>
                </a:moveTo>
                <a:lnTo>
                  <a:pt x="53339" y="68580"/>
                </a:lnTo>
                <a:lnTo>
                  <a:pt x="85343" y="76200"/>
                </a:lnTo>
                <a:lnTo>
                  <a:pt x="79400" y="68580"/>
                </a:lnTo>
                <a:close/>
              </a:path>
              <a:path w="268604" h="1146175">
                <a:moveTo>
                  <a:pt x="25907" y="0"/>
                </a:moveTo>
                <a:lnTo>
                  <a:pt x="25907" y="73151"/>
                </a:lnTo>
                <a:lnTo>
                  <a:pt x="53339" y="68580"/>
                </a:lnTo>
                <a:lnTo>
                  <a:pt x="79400" y="68580"/>
                </a:lnTo>
                <a:lnTo>
                  <a:pt x="25907" y="0"/>
                </a:lnTo>
                <a:close/>
              </a:path>
              <a:path w="268604" h="1146175">
                <a:moveTo>
                  <a:pt x="53339" y="68580"/>
                </a:moveTo>
                <a:lnTo>
                  <a:pt x="25907" y="73151"/>
                </a:lnTo>
                <a:lnTo>
                  <a:pt x="72542" y="73151"/>
                </a:lnTo>
                <a:lnTo>
                  <a:pt x="53339" y="68580"/>
                </a:lnTo>
                <a:close/>
              </a:path>
            </a:pathLst>
          </a:custGeom>
          <a:solidFill>
            <a:srgbClr val="000000"/>
          </a:solidFill>
        </p:spPr>
        <p:txBody>
          <a:bodyPr wrap="square" lIns="0" tIns="0" rIns="0" bIns="0" rtlCol="0"/>
          <a:lstStyle/>
          <a:p>
            <a:endParaRPr/>
          </a:p>
        </p:txBody>
      </p:sp>
      <p:sp>
        <p:nvSpPr>
          <p:cNvPr id="10" name="object 10"/>
          <p:cNvSpPr txBox="1"/>
          <p:nvPr/>
        </p:nvSpPr>
        <p:spPr>
          <a:xfrm>
            <a:off x="7317740" y="1786128"/>
            <a:ext cx="1818639" cy="194945"/>
          </a:xfrm>
          <a:prstGeom prst="rect">
            <a:avLst/>
          </a:prstGeom>
        </p:spPr>
        <p:txBody>
          <a:bodyPr vert="horz" wrap="square" lIns="0" tIns="0" rIns="0" bIns="0" rtlCol="0">
            <a:spAutoFit/>
          </a:bodyPr>
          <a:lstStyle/>
          <a:p>
            <a:pPr marL="12700">
              <a:lnSpc>
                <a:spcPct val="100000"/>
              </a:lnSpc>
            </a:pPr>
            <a:r>
              <a:rPr sz="1200" b="1" spc="-5" dirty="0">
                <a:latin typeface="Times New Roman"/>
                <a:cs typeface="Times New Roman"/>
              </a:rPr>
              <a:t>dual inline memory</a:t>
            </a:r>
            <a:r>
              <a:rPr sz="1200" b="1" spc="-15" dirty="0">
                <a:latin typeface="Times New Roman"/>
                <a:cs typeface="Times New Roman"/>
              </a:rPr>
              <a:t> </a:t>
            </a:r>
            <a:r>
              <a:rPr sz="1200" b="1" dirty="0">
                <a:latin typeface="Times New Roman"/>
                <a:cs typeface="Times New Roman"/>
              </a:rPr>
              <a:t>module</a:t>
            </a:r>
            <a:endParaRPr sz="1200">
              <a:latin typeface="Times New Roman"/>
              <a:cs typeface="Times New Roman"/>
            </a:endParaRPr>
          </a:p>
        </p:txBody>
      </p:sp>
      <p:sp>
        <p:nvSpPr>
          <p:cNvPr id="11" name="object 11"/>
          <p:cNvSpPr txBox="1"/>
          <p:nvPr/>
        </p:nvSpPr>
        <p:spPr>
          <a:xfrm>
            <a:off x="5869940" y="4398264"/>
            <a:ext cx="886460" cy="194945"/>
          </a:xfrm>
          <a:prstGeom prst="rect">
            <a:avLst/>
          </a:prstGeom>
        </p:spPr>
        <p:txBody>
          <a:bodyPr vert="horz" wrap="square" lIns="0" tIns="0" rIns="0" bIns="0" rtlCol="0">
            <a:spAutoFit/>
          </a:bodyPr>
          <a:lstStyle/>
          <a:p>
            <a:pPr marL="12700">
              <a:lnSpc>
                <a:spcPct val="100000"/>
              </a:lnSpc>
            </a:pPr>
            <a:r>
              <a:rPr sz="1200" b="1" spc="-5" dirty="0">
                <a:latin typeface="Times New Roman"/>
                <a:cs typeface="Times New Roman"/>
              </a:rPr>
              <a:t>memory</a:t>
            </a:r>
            <a:r>
              <a:rPr sz="1200" b="1" spc="-50" dirty="0">
                <a:latin typeface="Times New Roman"/>
                <a:cs typeface="Times New Roman"/>
              </a:rPr>
              <a:t> </a:t>
            </a:r>
            <a:r>
              <a:rPr sz="1200" b="1" spc="-5" dirty="0">
                <a:latin typeface="Times New Roman"/>
                <a:cs typeface="Times New Roman"/>
              </a:rPr>
              <a:t>chip</a:t>
            </a:r>
            <a:endParaRPr sz="1200">
              <a:latin typeface="Times New Roman"/>
              <a:cs typeface="Times New Roman"/>
            </a:endParaRPr>
          </a:p>
        </p:txBody>
      </p:sp>
      <p:sp>
        <p:nvSpPr>
          <p:cNvPr id="12" name="object 12"/>
          <p:cNvSpPr txBox="1"/>
          <p:nvPr/>
        </p:nvSpPr>
        <p:spPr>
          <a:xfrm>
            <a:off x="7470140" y="4398264"/>
            <a:ext cx="834390" cy="194945"/>
          </a:xfrm>
          <a:prstGeom prst="rect">
            <a:avLst/>
          </a:prstGeom>
        </p:spPr>
        <p:txBody>
          <a:bodyPr vert="horz" wrap="square" lIns="0" tIns="0" rIns="0" bIns="0" rtlCol="0">
            <a:spAutoFit/>
          </a:bodyPr>
          <a:lstStyle/>
          <a:p>
            <a:pPr marL="12700">
              <a:lnSpc>
                <a:spcPct val="100000"/>
              </a:lnSpc>
            </a:pPr>
            <a:r>
              <a:rPr sz="1200" b="1" spc="-5" dirty="0">
                <a:latin typeface="Times New Roman"/>
                <a:cs typeface="Times New Roman"/>
              </a:rPr>
              <a:t>memory</a:t>
            </a:r>
            <a:r>
              <a:rPr sz="1200" b="1" spc="-75" dirty="0">
                <a:latin typeface="Times New Roman"/>
                <a:cs typeface="Times New Roman"/>
              </a:rPr>
              <a:t> </a:t>
            </a:r>
            <a:r>
              <a:rPr sz="1200" b="1" dirty="0">
                <a:latin typeface="Times New Roman"/>
                <a:cs typeface="Times New Roman"/>
              </a:rPr>
              <a:t>slot</a:t>
            </a:r>
            <a:endParaRPr sz="1200">
              <a:latin typeface="Times New Roman"/>
              <a:cs typeface="Times New Roman"/>
            </a:endParaRPr>
          </a:p>
        </p:txBody>
      </p:sp>
      <p:sp>
        <p:nvSpPr>
          <p:cNvPr id="13" name="object 13"/>
          <p:cNvSpPr/>
          <p:nvPr/>
        </p:nvSpPr>
        <p:spPr>
          <a:xfrm>
            <a:off x="7086600" y="2884932"/>
            <a:ext cx="82550" cy="94615"/>
          </a:xfrm>
          <a:custGeom>
            <a:avLst/>
            <a:gdLst/>
            <a:ahLst/>
            <a:cxnLst/>
            <a:rect l="l" t="t" r="r" b="b"/>
            <a:pathLst>
              <a:path w="82550" h="94614">
                <a:moveTo>
                  <a:pt x="10668" y="0"/>
                </a:moveTo>
                <a:lnTo>
                  <a:pt x="0" y="94487"/>
                </a:lnTo>
                <a:lnTo>
                  <a:pt x="82296" y="45719"/>
                </a:lnTo>
                <a:lnTo>
                  <a:pt x="77419" y="42671"/>
                </a:lnTo>
                <a:lnTo>
                  <a:pt x="50292" y="42671"/>
                </a:lnTo>
                <a:lnTo>
                  <a:pt x="25907" y="27431"/>
                </a:lnTo>
                <a:lnTo>
                  <a:pt x="35051" y="15239"/>
                </a:lnTo>
                <a:lnTo>
                  <a:pt x="10668" y="0"/>
                </a:lnTo>
                <a:close/>
              </a:path>
              <a:path w="82550" h="94614">
                <a:moveTo>
                  <a:pt x="57911" y="30479"/>
                </a:moveTo>
                <a:lnTo>
                  <a:pt x="50292" y="42671"/>
                </a:lnTo>
                <a:lnTo>
                  <a:pt x="77419" y="42671"/>
                </a:lnTo>
                <a:lnTo>
                  <a:pt x="57911" y="30479"/>
                </a:lnTo>
                <a:close/>
              </a:path>
            </a:pathLst>
          </a:custGeom>
          <a:solidFill>
            <a:srgbClr val="000000"/>
          </a:solidFill>
        </p:spPr>
        <p:txBody>
          <a:bodyPr wrap="square" lIns="0" tIns="0" rIns="0" bIns="0" rtlCol="0"/>
          <a:lstStyle/>
          <a:p>
            <a:endParaRPr/>
          </a:p>
        </p:txBody>
      </p:sp>
      <p:sp>
        <p:nvSpPr>
          <p:cNvPr id="14" name="object 14"/>
          <p:cNvSpPr/>
          <p:nvPr/>
        </p:nvSpPr>
        <p:spPr>
          <a:xfrm>
            <a:off x="7112507" y="1905000"/>
            <a:ext cx="672465" cy="1022985"/>
          </a:xfrm>
          <a:custGeom>
            <a:avLst/>
            <a:gdLst/>
            <a:ahLst/>
            <a:cxnLst/>
            <a:rect l="l" t="t" r="r" b="b"/>
            <a:pathLst>
              <a:path w="672465" h="1022985">
                <a:moveTo>
                  <a:pt x="647700" y="0"/>
                </a:moveTo>
                <a:lnTo>
                  <a:pt x="9144" y="995172"/>
                </a:lnTo>
                <a:lnTo>
                  <a:pt x="0" y="1007363"/>
                </a:lnTo>
                <a:lnTo>
                  <a:pt x="24384" y="1022603"/>
                </a:lnTo>
                <a:lnTo>
                  <a:pt x="32003" y="1010412"/>
                </a:lnTo>
                <a:lnTo>
                  <a:pt x="672084" y="15239"/>
                </a:lnTo>
                <a:lnTo>
                  <a:pt x="647700" y="0"/>
                </a:lnTo>
                <a:close/>
              </a:path>
            </a:pathLst>
          </a:custGeom>
          <a:solidFill>
            <a:srgbClr val="000000"/>
          </a:solidFill>
        </p:spPr>
        <p:txBody>
          <a:bodyPr wrap="square" lIns="0" tIns="0" rIns="0" bIns="0" rtlCol="0"/>
          <a:lstStyle/>
          <a:p>
            <a:endParaRPr/>
          </a:p>
        </p:txBody>
      </p:sp>
      <p:sp>
        <p:nvSpPr>
          <p:cNvPr id="15" name="object 15"/>
          <p:cNvSpPr txBox="1">
            <a:spLocks noGrp="1"/>
          </p:cNvSpPr>
          <p:nvPr>
            <p:ph type="title"/>
          </p:nvPr>
        </p:nvSpPr>
        <p:spPr>
          <a:xfrm>
            <a:off x="457200" y="585216"/>
            <a:ext cx="9142730" cy="1181100"/>
          </a:xfrm>
          <a:prstGeom prst="rect">
            <a:avLst/>
          </a:prstGeom>
          <a:solidFill>
            <a:srgbClr val="336600"/>
          </a:solidFill>
        </p:spPr>
        <p:txBody>
          <a:bodyPr vert="horz" wrap="square" lIns="0" tIns="192405" rIns="0" bIns="0" rtlCol="0">
            <a:spAutoFit/>
          </a:bodyPr>
          <a:lstStyle/>
          <a:p>
            <a:pPr marL="3829685">
              <a:lnSpc>
                <a:spcPct val="100000"/>
              </a:lnSpc>
              <a:spcBef>
                <a:spcPts val="1515"/>
              </a:spcBef>
            </a:pPr>
            <a:r>
              <a:rPr sz="4400" dirty="0"/>
              <a:t>Peletakan</a:t>
            </a:r>
            <a:r>
              <a:rPr sz="4400" spc="-85" dirty="0"/>
              <a:t> </a:t>
            </a:r>
            <a:r>
              <a:rPr sz="4400" dirty="0"/>
              <a:t>Memory..</a:t>
            </a:r>
            <a:endParaRPr sz="440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8236" y="1814576"/>
            <a:ext cx="7635240" cy="3082925"/>
          </a:xfrm>
          <a:prstGeom prst="rect">
            <a:avLst/>
          </a:prstGeom>
        </p:spPr>
        <p:txBody>
          <a:bodyPr vert="horz" wrap="square" lIns="0" tIns="48260" rIns="0" bIns="0" rtlCol="0">
            <a:spAutoFit/>
          </a:bodyPr>
          <a:lstStyle/>
          <a:p>
            <a:pPr marL="355600" marR="5080" indent="-342900">
              <a:lnSpc>
                <a:spcPts val="3020"/>
              </a:lnSpc>
              <a:spcBef>
                <a:spcPts val="380"/>
              </a:spcBef>
              <a:buChar char="•"/>
              <a:tabLst>
                <a:tab pos="354965" algn="l"/>
                <a:tab pos="355600" algn="l"/>
              </a:tabLst>
            </a:pPr>
            <a:r>
              <a:rPr sz="2800" spc="-5" dirty="0">
                <a:latin typeface="Arial"/>
                <a:cs typeface="Arial"/>
              </a:rPr>
              <a:t>Berapa </a:t>
            </a:r>
            <a:r>
              <a:rPr sz="2800" dirty="0">
                <a:latin typeface="Arial"/>
                <a:cs typeface="Arial"/>
              </a:rPr>
              <a:t>banyak </a:t>
            </a:r>
            <a:r>
              <a:rPr sz="2800" spc="-10" dirty="0">
                <a:latin typeface="Arial"/>
                <a:cs typeface="Arial"/>
              </a:rPr>
              <a:t>RAM </a:t>
            </a:r>
            <a:r>
              <a:rPr sz="2800" dirty="0">
                <a:latin typeface="Arial"/>
                <a:cs typeface="Arial"/>
              </a:rPr>
              <a:t>yang dibutuhkan sebuah  aplikasi?</a:t>
            </a:r>
            <a:endParaRPr sz="2800">
              <a:latin typeface="Arial"/>
              <a:cs typeface="Arial"/>
            </a:endParaRPr>
          </a:p>
          <a:p>
            <a:pPr marL="756285" lvl="1" indent="-286385">
              <a:lnSpc>
                <a:spcPct val="100000"/>
              </a:lnSpc>
              <a:spcBef>
                <a:spcPts val="235"/>
              </a:spcBef>
              <a:buChar char="–"/>
              <a:tabLst>
                <a:tab pos="756920" algn="l"/>
              </a:tabLst>
            </a:pPr>
            <a:r>
              <a:rPr sz="2400" spc="-5" dirty="0">
                <a:latin typeface="Arial"/>
                <a:cs typeface="Arial"/>
              </a:rPr>
              <a:t>Tergantung pada </a:t>
            </a:r>
            <a:r>
              <a:rPr sz="2400" dirty="0">
                <a:latin typeface="Arial"/>
                <a:cs typeface="Arial"/>
              </a:rPr>
              <a:t>jenis </a:t>
            </a:r>
            <a:r>
              <a:rPr sz="2400" spc="-5" dirty="0">
                <a:latin typeface="Arial"/>
                <a:cs typeface="Arial"/>
              </a:rPr>
              <a:t>software yang</a:t>
            </a:r>
            <a:r>
              <a:rPr sz="2400" spc="60" dirty="0">
                <a:latin typeface="Arial"/>
                <a:cs typeface="Arial"/>
              </a:rPr>
              <a:t> </a:t>
            </a:r>
            <a:r>
              <a:rPr sz="2400" spc="-5" dirty="0">
                <a:latin typeface="Arial"/>
                <a:cs typeface="Arial"/>
              </a:rPr>
              <a:t>digunakan</a:t>
            </a:r>
            <a:endParaRPr sz="2400">
              <a:latin typeface="Arial"/>
              <a:cs typeface="Arial"/>
            </a:endParaRPr>
          </a:p>
          <a:p>
            <a:pPr marL="756285" marR="120014" lvl="1" indent="-286385">
              <a:lnSpc>
                <a:spcPts val="2590"/>
              </a:lnSpc>
              <a:spcBef>
                <a:spcPts val="600"/>
              </a:spcBef>
              <a:buChar char="–"/>
              <a:tabLst>
                <a:tab pos="756920" algn="l"/>
              </a:tabLst>
            </a:pPr>
            <a:r>
              <a:rPr sz="2400" spc="-5" dirty="0">
                <a:latin typeface="Arial"/>
                <a:cs typeface="Arial"/>
              </a:rPr>
              <a:t>Untuk tampilan </a:t>
            </a:r>
            <a:r>
              <a:rPr sz="2400" dirty="0">
                <a:latin typeface="Arial"/>
                <a:cs typeface="Arial"/>
              </a:rPr>
              <a:t>yang </a:t>
            </a:r>
            <a:r>
              <a:rPr sz="2400" spc="-5" dirty="0">
                <a:latin typeface="Arial"/>
                <a:cs typeface="Arial"/>
              </a:rPr>
              <a:t>optimal, diperlukan lebih </a:t>
            </a:r>
            <a:r>
              <a:rPr sz="2400" dirty="0">
                <a:latin typeface="Arial"/>
                <a:cs typeface="Arial"/>
              </a:rPr>
              <a:t>dari  sekadar </a:t>
            </a:r>
            <a:r>
              <a:rPr sz="2400" spc="-5" dirty="0">
                <a:latin typeface="Arial"/>
                <a:cs typeface="Arial"/>
              </a:rPr>
              <a:t>kebutuhan</a:t>
            </a:r>
            <a:r>
              <a:rPr sz="2400" spc="-55" dirty="0">
                <a:latin typeface="Arial"/>
                <a:cs typeface="Arial"/>
              </a:rPr>
              <a:t> </a:t>
            </a:r>
            <a:r>
              <a:rPr sz="2400" dirty="0">
                <a:latin typeface="Arial"/>
                <a:cs typeface="Arial"/>
              </a:rPr>
              <a:t>minimum</a:t>
            </a:r>
            <a:endParaRPr sz="2400">
              <a:latin typeface="Arial"/>
              <a:cs typeface="Arial"/>
            </a:endParaRPr>
          </a:p>
          <a:p>
            <a:pPr marL="756285" lvl="1" indent="-286385">
              <a:lnSpc>
                <a:spcPct val="100000"/>
              </a:lnSpc>
              <a:spcBef>
                <a:spcPts val="235"/>
              </a:spcBef>
              <a:buChar char="–"/>
              <a:tabLst>
                <a:tab pos="756920" algn="l"/>
              </a:tabLst>
            </a:pPr>
            <a:r>
              <a:rPr sz="2400" spc="-5" dirty="0">
                <a:latin typeface="Arial"/>
                <a:cs typeface="Arial"/>
              </a:rPr>
              <a:t>Bagaimna </a:t>
            </a:r>
            <a:r>
              <a:rPr sz="2400" dirty="0">
                <a:latin typeface="Arial"/>
                <a:cs typeface="Arial"/>
              </a:rPr>
              <a:t>memory</a:t>
            </a:r>
            <a:r>
              <a:rPr sz="2400" spc="-25" dirty="0">
                <a:latin typeface="Arial"/>
                <a:cs typeface="Arial"/>
              </a:rPr>
              <a:t> </a:t>
            </a:r>
            <a:r>
              <a:rPr sz="2400" spc="-5" dirty="0">
                <a:latin typeface="Arial"/>
                <a:cs typeface="Arial"/>
              </a:rPr>
              <a:t>diukur?</a:t>
            </a:r>
            <a:endParaRPr sz="2400">
              <a:latin typeface="Arial"/>
              <a:cs typeface="Arial"/>
            </a:endParaRPr>
          </a:p>
          <a:p>
            <a:pPr marL="756285" marR="661670" lvl="1" indent="-286385">
              <a:lnSpc>
                <a:spcPts val="2580"/>
              </a:lnSpc>
              <a:spcBef>
                <a:spcPts val="620"/>
              </a:spcBef>
              <a:buChar char="–"/>
              <a:tabLst>
                <a:tab pos="756920" algn="l"/>
              </a:tabLst>
            </a:pPr>
            <a:r>
              <a:rPr sz="2400" spc="-5" dirty="0">
                <a:latin typeface="Arial"/>
                <a:cs typeface="Arial"/>
              </a:rPr>
              <a:t>Dengan </a:t>
            </a:r>
            <a:r>
              <a:rPr sz="2400" dirty="0">
                <a:latin typeface="Arial"/>
                <a:cs typeface="Arial"/>
              </a:rPr>
              <a:t>jumlah dari bytes </a:t>
            </a:r>
            <a:r>
              <a:rPr sz="2400" spc="-5" dirty="0">
                <a:latin typeface="Arial"/>
                <a:cs typeface="Arial"/>
              </a:rPr>
              <a:t>yang tersedia </a:t>
            </a:r>
            <a:r>
              <a:rPr sz="2400" dirty="0">
                <a:latin typeface="Arial"/>
                <a:cs typeface="Arial"/>
              </a:rPr>
              <a:t>untuk  menyimpan</a:t>
            </a:r>
            <a:endParaRPr sz="2400">
              <a:latin typeface="Arial"/>
              <a:cs typeface="Arial"/>
            </a:endParaRPr>
          </a:p>
        </p:txBody>
      </p:sp>
      <p:sp>
        <p:nvSpPr>
          <p:cNvPr id="3" name="object 3"/>
          <p:cNvSpPr/>
          <p:nvPr/>
        </p:nvSpPr>
        <p:spPr>
          <a:xfrm>
            <a:off x="3857244" y="4701540"/>
            <a:ext cx="5286756" cy="207568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192405" rIns="0" bIns="0" rtlCol="0">
            <a:spAutoFit/>
          </a:bodyPr>
          <a:lstStyle/>
          <a:p>
            <a:pPr marL="3087370">
              <a:lnSpc>
                <a:spcPct val="100000"/>
              </a:lnSpc>
              <a:spcBef>
                <a:spcPts val="1515"/>
              </a:spcBef>
            </a:pPr>
            <a:r>
              <a:rPr sz="4400" dirty="0"/>
              <a:t>Penggunaan</a:t>
            </a:r>
            <a:r>
              <a:rPr sz="4400" spc="-95" dirty="0"/>
              <a:t> </a:t>
            </a:r>
            <a:r>
              <a:rPr sz="4400" dirty="0"/>
              <a:t>Memory..</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052320"/>
            <a:ext cx="5281295" cy="4373245"/>
          </a:xfrm>
          <a:prstGeom prst="rect">
            <a:avLst/>
          </a:prstGeom>
        </p:spPr>
        <p:txBody>
          <a:bodyPr vert="horz" wrap="square" lIns="0" tIns="0" rIns="0" bIns="0" rtlCol="0">
            <a:spAutoFit/>
          </a:bodyPr>
          <a:lstStyle/>
          <a:p>
            <a:pPr marL="12700">
              <a:lnSpc>
                <a:spcPts val="3360"/>
              </a:lnSpc>
            </a:pPr>
            <a:r>
              <a:rPr sz="2800" b="1" spc="-5" dirty="0">
                <a:latin typeface="Arial"/>
                <a:cs typeface="Arial"/>
              </a:rPr>
              <a:t>Apakah</a:t>
            </a:r>
            <a:r>
              <a:rPr sz="2800" b="1" spc="-40" dirty="0">
                <a:latin typeface="Arial"/>
                <a:cs typeface="Arial"/>
              </a:rPr>
              <a:t> </a:t>
            </a:r>
            <a:r>
              <a:rPr sz="2800" b="1" spc="-5" dirty="0">
                <a:latin typeface="Arial"/>
                <a:cs typeface="Arial"/>
              </a:rPr>
              <a:t>cache?</a:t>
            </a:r>
            <a:endParaRPr sz="2800">
              <a:latin typeface="Arial"/>
              <a:cs typeface="Arial"/>
            </a:endParaRPr>
          </a:p>
          <a:p>
            <a:pPr marL="355600" marR="5080" indent="-342900" algn="just">
              <a:lnSpc>
                <a:spcPct val="80200"/>
              </a:lnSpc>
              <a:spcBef>
                <a:spcPts val="470"/>
              </a:spcBef>
              <a:buChar char="•"/>
              <a:tabLst>
                <a:tab pos="355600" algn="l"/>
              </a:tabLst>
            </a:pPr>
            <a:r>
              <a:rPr sz="2000" spc="-5" dirty="0">
                <a:latin typeface="Arial"/>
                <a:cs typeface="Arial"/>
              </a:rPr>
              <a:t>Menambahkan kecepatan proses komputer  </a:t>
            </a:r>
            <a:r>
              <a:rPr sz="2000" dirty="0">
                <a:latin typeface="Arial"/>
                <a:cs typeface="Arial"/>
              </a:rPr>
              <a:t>dengan </a:t>
            </a:r>
            <a:r>
              <a:rPr sz="2000" spc="-5" dirty="0">
                <a:latin typeface="Arial"/>
                <a:cs typeface="Arial"/>
              </a:rPr>
              <a:t>menyimpan instruksi </a:t>
            </a:r>
            <a:r>
              <a:rPr sz="2000" dirty="0">
                <a:latin typeface="Arial"/>
                <a:cs typeface="Arial"/>
              </a:rPr>
              <a:t>dan data</a:t>
            </a:r>
            <a:r>
              <a:rPr sz="2000" spc="-75" dirty="0">
                <a:latin typeface="Arial"/>
                <a:cs typeface="Arial"/>
              </a:rPr>
              <a:t> </a:t>
            </a:r>
            <a:r>
              <a:rPr sz="2000" dirty="0">
                <a:latin typeface="Arial"/>
                <a:cs typeface="Arial"/>
              </a:rPr>
              <a:t>yang  digunakan </a:t>
            </a:r>
            <a:r>
              <a:rPr sz="2000" spc="-5" dirty="0">
                <a:latin typeface="Arial"/>
                <a:cs typeface="Arial"/>
              </a:rPr>
              <a:t>secara</a:t>
            </a:r>
            <a:r>
              <a:rPr sz="2000" spc="-95" dirty="0">
                <a:latin typeface="Arial"/>
                <a:cs typeface="Arial"/>
              </a:rPr>
              <a:t> </a:t>
            </a:r>
            <a:r>
              <a:rPr sz="2000" dirty="0">
                <a:latin typeface="Arial"/>
                <a:cs typeface="Arial"/>
              </a:rPr>
              <a:t>berulang-ulang</a:t>
            </a:r>
            <a:endParaRPr sz="2000">
              <a:latin typeface="Arial"/>
              <a:cs typeface="Arial"/>
            </a:endParaRPr>
          </a:p>
          <a:p>
            <a:pPr marL="355600" indent="-342900">
              <a:lnSpc>
                <a:spcPct val="100000"/>
              </a:lnSpc>
              <a:buChar char="•"/>
              <a:tabLst>
                <a:tab pos="354965" algn="l"/>
                <a:tab pos="355600" algn="l"/>
              </a:tabLst>
            </a:pPr>
            <a:r>
              <a:rPr sz="2000" dirty="0">
                <a:latin typeface="Arial"/>
                <a:cs typeface="Arial"/>
              </a:rPr>
              <a:t>Biasa disebut </a:t>
            </a:r>
            <a:r>
              <a:rPr sz="2000" dirty="0">
                <a:solidFill>
                  <a:srgbClr val="333399"/>
                </a:solidFill>
                <a:latin typeface="Arial"/>
                <a:cs typeface="Arial"/>
              </a:rPr>
              <a:t>memory</a:t>
            </a:r>
            <a:r>
              <a:rPr sz="2000" spc="-125" dirty="0">
                <a:solidFill>
                  <a:srgbClr val="333399"/>
                </a:solidFill>
                <a:latin typeface="Arial"/>
                <a:cs typeface="Arial"/>
              </a:rPr>
              <a:t> </a:t>
            </a:r>
            <a:r>
              <a:rPr sz="2000" spc="-5" dirty="0">
                <a:solidFill>
                  <a:srgbClr val="333399"/>
                </a:solidFill>
                <a:latin typeface="Arial"/>
                <a:cs typeface="Arial"/>
              </a:rPr>
              <a:t>cache</a:t>
            </a:r>
            <a:endParaRPr sz="2000">
              <a:latin typeface="Arial"/>
              <a:cs typeface="Arial"/>
            </a:endParaRPr>
          </a:p>
          <a:p>
            <a:pPr marL="756285" lvl="1" indent="-286385">
              <a:lnSpc>
                <a:spcPct val="100000"/>
              </a:lnSpc>
              <a:spcBef>
                <a:spcPts val="1200"/>
              </a:spcBef>
              <a:buChar char="–"/>
              <a:tabLst>
                <a:tab pos="756285" algn="l"/>
                <a:tab pos="756920" algn="l"/>
              </a:tabLst>
            </a:pPr>
            <a:r>
              <a:rPr sz="2000" dirty="0">
                <a:latin typeface="Arial"/>
                <a:cs typeface="Arial"/>
              </a:rPr>
              <a:t>L1 cache dibangun pada</a:t>
            </a:r>
            <a:r>
              <a:rPr sz="2000" spc="-100" dirty="0">
                <a:latin typeface="Arial"/>
                <a:cs typeface="Arial"/>
              </a:rPr>
              <a:t> </a:t>
            </a:r>
            <a:r>
              <a:rPr sz="2000" spc="-5" dirty="0">
                <a:latin typeface="Arial"/>
                <a:cs typeface="Arial"/>
              </a:rPr>
              <a:t>processor</a:t>
            </a:r>
            <a:endParaRPr sz="2000">
              <a:latin typeface="Arial"/>
              <a:cs typeface="Arial"/>
            </a:endParaRPr>
          </a:p>
          <a:p>
            <a:pPr marL="756285" marR="182880" lvl="1" indent="-286385">
              <a:lnSpc>
                <a:spcPts val="1920"/>
              </a:lnSpc>
              <a:spcBef>
                <a:spcPts val="459"/>
              </a:spcBef>
              <a:buChar char="–"/>
              <a:tabLst>
                <a:tab pos="756285" algn="l"/>
                <a:tab pos="756920" algn="l"/>
              </a:tabLst>
            </a:pPr>
            <a:r>
              <a:rPr sz="2000" dirty="0">
                <a:latin typeface="Arial"/>
                <a:cs typeface="Arial"/>
              </a:rPr>
              <a:t>L2 cache </a:t>
            </a:r>
            <a:r>
              <a:rPr sz="2000" spc="-5" dirty="0">
                <a:latin typeface="Arial"/>
                <a:cs typeface="Arial"/>
              </a:rPr>
              <a:t>lebih </a:t>
            </a:r>
            <a:r>
              <a:rPr sz="2000" dirty="0">
                <a:latin typeface="Arial"/>
                <a:cs typeface="Arial"/>
              </a:rPr>
              <a:t>lambat tapi</a:t>
            </a:r>
            <a:r>
              <a:rPr sz="2000" spc="-114" dirty="0">
                <a:latin typeface="Arial"/>
                <a:cs typeface="Arial"/>
              </a:rPr>
              <a:t> </a:t>
            </a:r>
            <a:r>
              <a:rPr sz="2000" dirty="0">
                <a:latin typeface="Arial"/>
                <a:cs typeface="Arial"/>
              </a:rPr>
              <a:t>mempunyai  </a:t>
            </a:r>
            <a:r>
              <a:rPr sz="2000" spc="-5" dirty="0">
                <a:latin typeface="Arial"/>
                <a:cs typeface="Arial"/>
              </a:rPr>
              <a:t>kapasistas </a:t>
            </a:r>
            <a:r>
              <a:rPr sz="2000" dirty="0">
                <a:latin typeface="Arial"/>
                <a:cs typeface="Arial"/>
              </a:rPr>
              <a:t>penyimpanan lebih</a:t>
            </a:r>
            <a:r>
              <a:rPr sz="2000" spc="-75" dirty="0">
                <a:latin typeface="Arial"/>
                <a:cs typeface="Arial"/>
              </a:rPr>
              <a:t> </a:t>
            </a:r>
            <a:r>
              <a:rPr sz="2000" spc="-5" dirty="0">
                <a:latin typeface="Arial"/>
                <a:cs typeface="Arial"/>
              </a:rPr>
              <a:t>besar</a:t>
            </a:r>
            <a:endParaRPr sz="2000">
              <a:latin typeface="Arial"/>
              <a:cs typeface="Arial"/>
            </a:endParaRPr>
          </a:p>
          <a:p>
            <a:pPr marL="756285" marR="15240" lvl="1" indent="-286385">
              <a:lnSpc>
                <a:spcPct val="80200"/>
              </a:lnSpc>
              <a:spcBef>
                <a:spcPts val="490"/>
              </a:spcBef>
              <a:buChar char="–"/>
              <a:tabLst>
                <a:tab pos="756285" algn="l"/>
                <a:tab pos="756920" algn="l"/>
              </a:tabLst>
            </a:pPr>
            <a:r>
              <a:rPr sz="2000" dirty="0">
                <a:latin typeface="Arial"/>
                <a:cs typeface="Arial"/>
              </a:rPr>
              <a:t>L2 </a:t>
            </a:r>
            <a:r>
              <a:rPr sz="2000" spc="-5" dirty="0">
                <a:latin typeface="Arial"/>
                <a:cs typeface="Arial"/>
              </a:rPr>
              <a:t>advanced transfer cache </a:t>
            </a:r>
            <a:r>
              <a:rPr sz="2000" dirty="0">
                <a:latin typeface="Arial"/>
                <a:cs typeface="Arial"/>
              </a:rPr>
              <a:t>lebih </a:t>
            </a:r>
            <a:r>
              <a:rPr sz="2000" spc="-5" dirty="0">
                <a:latin typeface="Arial"/>
                <a:cs typeface="Arial"/>
              </a:rPr>
              <a:t>cepat,  </a:t>
            </a:r>
            <a:r>
              <a:rPr sz="2000" dirty="0">
                <a:latin typeface="Arial"/>
                <a:cs typeface="Arial"/>
              </a:rPr>
              <a:t>dibangun secara langsung pada chip  </a:t>
            </a:r>
            <a:r>
              <a:rPr sz="2000" spc="-5" dirty="0">
                <a:latin typeface="Arial"/>
                <a:cs typeface="Arial"/>
              </a:rPr>
              <a:t>processor</a:t>
            </a:r>
            <a:endParaRPr sz="2000">
              <a:latin typeface="Arial"/>
              <a:cs typeface="Arial"/>
            </a:endParaRPr>
          </a:p>
          <a:p>
            <a:pPr marL="756285" marR="114935" lvl="1" indent="-286385">
              <a:lnSpc>
                <a:spcPct val="80200"/>
              </a:lnSpc>
              <a:spcBef>
                <a:spcPts val="475"/>
              </a:spcBef>
              <a:buChar char="–"/>
              <a:tabLst>
                <a:tab pos="756285" algn="l"/>
                <a:tab pos="756920" algn="l"/>
              </a:tabLst>
            </a:pPr>
            <a:r>
              <a:rPr sz="2000" dirty="0">
                <a:latin typeface="Arial"/>
                <a:cs typeface="Arial"/>
              </a:rPr>
              <a:t>L3 cache </a:t>
            </a:r>
            <a:r>
              <a:rPr sz="2000" spc="-5" dirty="0">
                <a:latin typeface="Arial"/>
                <a:cs typeface="Arial"/>
              </a:rPr>
              <a:t>terpisah dari </a:t>
            </a:r>
            <a:r>
              <a:rPr sz="2000" dirty="0">
                <a:latin typeface="Arial"/>
                <a:cs typeface="Arial"/>
              </a:rPr>
              <a:t>chip </a:t>
            </a:r>
            <a:r>
              <a:rPr sz="2000" spc="-5" dirty="0">
                <a:latin typeface="Arial"/>
                <a:cs typeface="Arial"/>
              </a:rPr>
              <a:t>processor  </a:t>
            </a:r>
            <a:r>
              <a:rPr sz="2000" dirty="0">
                <a:latin typeface="Arial"/>
                <a:cs typeface="Arial"/>
              </a:rPr>
              <a:t>pada </a:t>
            </a:r>
            <a:r>
              <a:rPr sz="2000" spc="-5" dirty="0">
                <a:latin typeface="Arial"/>
                <a:cs typeface="Arial"/>
              </a:rPr>
              <a:t>motherboard (L3 hanya </a:t>
            </a:r>
            <a:r>
              <a:rPr sz="2000" dirty="0">
                <a:latin typeface="Arial"/>
                <a:cs typeface="Arial"/>
              </a:rPr>
              <a:t>ada</a:t>
            </a:r>
            <a:r>
              <a:rPr sz="2000" spc="-70" dirty="0">
                <a:latin typeface="Arial"/>
                <a:cs typeface="Arial"/>
              </a:rPr>
              <a:t> </a:t>
            </a:r>
            <a:r>
              <a:rPr sz="2000" dirty="0">
                <a:latin typeface="Arial"/>
                <a:cs typeface="Arial"/>
              </a:rPr>
              <a:t>pada  </a:t>
            </a:r>
            <a:r>
              <a:rPr sz="2000" spc="-5" dirty="0">
                <a:latin typeface="Arial"/>
                <a:cs typeface="Arial"/>
              </a:rPr>
              <a:t>komputer </a:t>
            </a:r>
            <a:r>
              <a:rPr sz="2000" spc="-10" dirty="0">
                <a:latin typeface="Arial"/>
                <a:cs typeface="Arial"/>
              </a:rPr>
              <a:t>yang </a:t>
            </a:r>
            <a:r>
              <a:rPr sz="2000" spc="-5" dirty="0">
                <a:latin typeface="Arial"/>
                <a:cs typeface="Arial"/>
              </a:rPr>
              <a:t>menggunakan </a:t>
            </a:r>
            <a:r>
              <a:rPr sz="2000" dirty="0">
                <a:latin typeface="Arial"/>
                <a:cs typeface="Arial"/>
              </a:rPr>
              <a:t>L2  advanced </a:t>
            </a:r>
            <a:r>
              <a:rPr sz="2000" spc="-10" dirty="0">
                <a:latin typeface="Arial"/>
                <a:cs typeface="Arial"/>
              </a:rPr>
              <a:t>transfer</a:t>
            </a:r>
            <a:r>
              <a:rPr sz="2000" spc="-55" dirty="0">
                <a:latin typeface="Arial"/>
                <a:cs typeface="Arial"/>
              </a:rPr>
              <a:t> </a:t>
            </a:r>
            <a:r>
              <a:rPr sz="2000" spc="-5" dirty="0">
                <a:latin typeface="Arial"/>
                <a:cs typeface="Arial"/>
              </a:rPr>
              <a:t>cache)</a:t>
            </a:r>
            <a:endParaRPr sz="2000">
              <a:latin typeface="Arial"/>
              <a:cs typeface="Arial"/>
            </a:endParaRPr>
          </a:p>
        </p:txBody>
      </p:sp>
      <p:sp>
        <p:nvSpPr>
          <p:cNvPr id="3" name="object 3"/>
          <p:cNvSpPr/>
          <p:nvPr/>
        </p:nvSpPr>
        <p:spPr>
          <a:xfrm>
            <a:off x="5943600" y="1993392"/>
            <a:ext cx="3467100" cy="463753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192405" rIns="0" bIns="0" rtlCol="0">
            <a:spAutoFit/>
          </a:bodyPr>
          <a:lstStyle/>
          <a:p>
            <a:pPr marR="83820" algn="r">
              <a:lnSpc>
                <a:spcPct val="100000"/>
              </a:lnSpc>
              <a:spcBef>
                <a:spcPts val="1515"/>
              </a:spcBef>
            </a:pPr>
            <a:r>
              <a:rPr sz="4400" dirty="0"/>
              <a:t>C</a:t>
            </a:r>
            <a:r>
              <a:rPr sz="4400" spc="-5" dirty="0"/>
              <a:t>h</a:t>
            </a:r>
            <a:r>
              <a:rPr sz="4400" dirty="0"/>
              <a:t>ac</a:t>
            </a:r>
            <a:r>
              <a:rPr sz="4400" spc="-5" dirty="0"/>
              <a:t>e..</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0823" y="1954276"/>
            <a:ext cx="6795134" cy="496570"/>
          </a:xfrm>
          <a:prstGeom prst="rect">
            <a:avLst/>
          </a:prstGeom>
        </p:spPr>
        <p:txBody>
          <a:bodyPr vert="horz" wrap="square" lIns="0" tIns="0" rIns="0" bIns="0" rtlCol="0">
            <a:spAutoFit/>
          </a:bodyPr>
          <a:lstStyle/>
          <a:p>
            <a:pPr marL="12700">
              <a:lnSpc>
                <a:spcPct val="100000"/>
              </a:lnSpc>
            </a:pPr>
            <a:r>
              <a:rPr sz="3200" spc="-5" dirty="0">
                <a:latin typeface="Arial"/>
                <a:cs typeface="Arial"/>
              </a:rPr>
              <a:t>Apakah </a:t>
            </a:r>
            <a:r>
              <a:rPr sz="3200" dirty="0">
                <a:latin typeface="Arial"/>
                <a:cs typeface="Arial"/>
              </a:rPr>
              <a:t>Read </a:t>
            </a:r>
            <a:r>
              <a:rPr sz="3200" spc="-5" dirty="0">
                <a:latin typeface="Arial"/>
                <a:cs typeface="Arial"/>
              </a:rPr>
              <a:t>Only Memory</a:t>
            </a:r>
            <a:r>
              <a:rPr sz="3200" spc="-80" dirty="0">
                <a:latin typeface="Arial"/>
                <a:cs typeface="Arial"/>
              </a:rPr>
              <a:t> </a:t>
            </a:r>
            <a:r>
              <a:rPr sz="3200" spc="-5" dirty="0">
                <a:latin typeface="Arial"/>
                <a:cs typeface="Arial"/>
              </a:rPr>
              <a:t>(ROM)??</a:t>
            </a:r>
            <a:endParaRPr sz="3200">
              <a:latin typeface="Arial"/>
              <a:cs typeface="Arial"/>
            </a:endParaRPr>
          </a:p>
        </p:txBody>
      </p:sp>
      <p:sp>
        <p:nvSpPr>
          <p:cNvPr id="3" name="object 3"/>
          <p:cNvSpPr/>
          <p:nvPr/>
        </p:nvSpPr>
        <p:spPr>
          <a:xfrm>
            <a:off x="1066800" y="2514600"/>
            <a:ext cx="8001000" cy="428548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57200" y="714755"/>
            <a:ext cx="9142730" cy="1181100"/>
          </a:xfrm>
          <a:prstGeom prst="rect">
            <a:avLst/>
          </a:prstGeom>
          <a:solidFill>
            <a:srgbClr val="336600"/>
          </a:solidFill>
        </p:spPr>
        <p:txBody>
          <a:bodyPr vert="horz" wrap="square" lIns="0" tIns="192405" rIns="0" bIns="0" rtlCol="0">
            <a:spAutoFit/>
          </a:bodyPr>
          <a:lstStyle/>
          <a:p>
            <a:pPr marR="83820" algn="r">
              <a:lnSpc>
                <a:spcPct val="100000"/>
              </a:lnSpc>
              <a:spcBef>
                <a:spcPts val="1515"/>
              </a:spcBef>
            </a:pPr>
            <a:r>
              <a:rPr sz="4400" b="1" dirty="0">
                <a:latin typeface="Arial"/>
                <a:cs typeface="Arial"/>
              </a:rPr>
              <a:t>R</a:t>
            </a:r>
            <a:r>
              <a:rPr sz="4400" b="1" spc="-5" dirty="0">
                <a:latin typeface="Arial"/>
                <a:cs typeface="Arial"/>
              </a:rPr>
              <a:t>O</a:t>
            </a:r>
            <a:r>
              <a:rPr sz="4400" b="1" spc="5" dirty="0">
                <a:latin typeface="Arial"/>
                <a:cs typeface="Arial"/>
              </a:rPr>
              <a:t>M</a:t>
            </a:r>
            <a:r>
              <a:rPr sz="4400" b="1" spc="-15" dirty="0">
                <a:latin typeface="Arial"/>
                <a:cs typeface="Arial"/>
              </a:rPr>
              <a:t>.</a:t>
            </a:r>
            <a:r>
              <a:rPr sz="4400" b="1" spc="-5" dirty="0">
                <a:latin typeface="Arial"/>
                <a:cs typeface="Arial"/>
              </a:rPr>
              <a:t>.</a:t>
            </a:r>
            <a:endParaRPr sz="44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27</a:t>
            </a:fld>
            <a:endParaRPr dirty="0"/>
          </a:p>
        </p:txBody>
      </p:sp>
      <p:sp>
        <p:nvSpPr>
          <p:cNvPr id="2" name="object 2"/>
          <p:cNvSpPr txBox="1"/>
          <p:nvPr/>
        </p:nvSpPr>
        <p:spPr>
          <a:xfrm>
            <a:off x="993139" y="2090928"/>
            <a:ext cx="7814309" cy="3191510"/>
          </a:xfrm>
          <a:prstGeom prst="rect">
            <a:avLst/>
          </a:prstGeom>
        </p:spPr>
        <p:txBody>
          <a:bodyPr vert="horz" wrap="square" lIns="0" tIns="0" rIns="0" bIns="0" rtlCol="0">
            <a:spAutoFit/>
          </a:bodyPr>
          <a:lstStyle/>
          <a:p>
            <a:pPr marL="12700">
              <a:lnSpc>
                <a:spcPct val="100000"/>
              </a:lnSpc>
            </a:pPr>
            <a:r>
              <a:rPr sz="3600" b="1" spc="-5" dirty="0">
                <a:latin typeface="Arial"/>
                <a:cs typeface="Arial"/>
              </a:rPr>
              <a:t>Apakah </a:t>
            </a:r>
            <a:r>
              <a:rPr sz="3600" b="1" dirty="0">
                <a:latin typeface="Arial"/>
                <a:cs typeface="Arial"/>
              </a:rPr>
              <a:t>adapter</a:t>
            </a:r>
            <a:r>
              <a:rPr sz="3600" b="1" spc="-60" dirty="0">
                <a:latin typeface="Arial"/>
                <a:cs typeface="Arial"/>
              </a:rPr>
              <a:t> </a:t>
            </a:r>
            <a:r>
              <a:rPr sz="3600" b="1" spc="-5" dirty="0">
                <a:latin typeface="Arial"/>
                <a:cs typeface="Arial"/>
              </a:rPr>
              <a:t>card?</a:t>
            </a:r>
            <a:endParaRPr sz="3600">
              <a:latin typeface="Arial"/>
              <a:cs typeface="Arial"/>
            </a:endParaRPr>
          </a:p>
          <a:p>
            <a:pPr marL="355600" marR="5080" indent="-342900">
              <a:lnSpc>
                <a:spcPct val="99900"/>
              </a:lnSpc>
              <a:spcBef>
                <a:spcPts val="785"/>
              </a:spcBef>
              <a:buChar char="•"/>
              <a:tabLst>
                <a:tab pos="354965" algn="l"/>
                <a:tab pos="355600" algn="l"/>
              </a:tabLst>
            </a:pPr>
            <a:r>
              <a:rPr sz="3200" spc="-5" dirty="0">
                <a:latin typeface="Arial"/>
                <a:cs typeface="Arial"/>
              </a:rPr>
              <a:t>Menambahkan kemampuan pada</a:t>
            </a:r>
            <a:r>
              <a:rPr sz="3200" spc="-75" dirty="0">
                <a:latin typeface="Arial"/>
                <a:cs typeface="Arial"/>
              </a:rPr>
              <a:t> </a:t>
            </a:r>
            <a:r>
              <a:rPr sz="3200" spc="-5" dirty="0">
                <a:latin typeface="Arial"/>
                <a:cs typeface="Arial"/>
              </a:rPr>
              <a:t>system  unit atau menyediakan koneksi </a:t>
            </a:r>
            <a:r>
              <a:rPr sz="3200" spc="5" dirty="0">
                <a:latin typeface="Arial"/>
                <a:cs typeface="Arial"/>
              </a:rPr>
              <a:t>ke  </a:t>
            </a:r>
            <a:r>
              <a:rPr sz="3200" spc="-5" dirty="0">
                <a:latin typeface="Arial"/>
                <a:cs typeface="Arial"/>
              </a:rPr>
              <a:t>peralatan </a:t>
            </a:r>
            <a:r>
              <a:rPr sz="3200" spc="-10" dirty="0">
                <a:latin typeface="Arial"/>
                <a:cs typeface="Arial"/>
              </a:rPr>
              <a:t>external </a:t>
            </a:r>
            <a:r>
              <a:rPr sz="3200" dirty="0">
                <a:latin typeface="Arial"/>
                <a:cs typeface="Arial"/>
              </a:rPr>
              <a:t>yang </a:t>
            </a:r>
            <a:r>
              <a:rPr sz="3200" spc="-5" dirty="0">
                <a:latin typeface="Arial"/>
                <a:cs typeface="Arial"/>
              </a:rPr>
              <a:t>disebut  </a:t>
            </a:r>
            <a:r>
              <a:rPr sz="3200" spc="-5" dirty="0">
                <a:solidFill>
                  <a:srgbClr val="333399"/>
                </a:solidFill>
                <a:latin typeface="Arial"/>
                <a:cs typeface="Arial"/>
              </a:rPr>
              <a:t>peripherals</a:t>
            </a:r>
            <a:endParaRPr sz="3200">
              <a:latin typeface="Arial"/>
              <a:cs typeface="Arial"/>
            </a:endParaRPr>
          </a:p>
          <a:p>
            <a:pPr marL="355600" indent="-342900">
              <a:lnSpc>
                <a:spcPct val="100000"/>
              </a:lnSpc>
              <a:spcBef>
                <a:spcPts val="765"/>
              </a:spcBef>
              <a:buChar char="•"/>
              <a:tabLst>
                <a:tab pos="354965" algn="l"/>
                <a:tab pos="355600" algn="l"/>
              </a:tabLst>
            </a:pPr>
            <a:r>
              <a:rPr sz="3200" dirty="0">
                <a:latin typeface="Arial"/>
                <a:cs typeface="Arial"/>
              </a:rPr>
              <a:t>Juga </a:t>
            </a:r>
            <a:r>
              <a:rPr sz="3200" spc="-5" dirty="0">
                <a:latin typeface="Arial"/>
                <a:cs typeface="Arial"/>
              </a:rPr>
              <a:t>disebut sebagai </a:t>
            </a:r>
            <a:r>
              <a:rPr sz="3200" spc="-5" dirty="0">
                <a:solidFill>
                  <a:srgbClr val="333399"/>
                </a:solidFill>
                <a:latin typeface="Arial"/>
                <a:cs typeface="Arial"/>
              </a:rPr>
              <a:t>expansion</a:t>
            </a:r>
            <a:r>
              <a:rPr sz="3200" spc="-90" dirty="0">
                <a:solidFill>
                  <a:srgbClr val="333399"/>
                </a:solidFill>
                <a:latin typeface="Arial"/>
                <a:cs typeface="Arial"/>
              </a:rPr>
              <a:t> </a:t>
            </a:r>
            <a:r>
              <a:rPr sz="3200" spc="-5" dirty="0">
                <a:solidFill>
                  <a:srgbClr val="333399"/>
                </a:solidFill>
                <a:latin typeface="Arial"/>
                <a:cs typeface="Arial"/>
              </a:rPr>
              <a:t>card</a:t>
            </a:r>
            <a:endParaRPr sz="3200">
              <a:latin typeface="Arial"/>
              <a:cs typeface="Arial"/>
            </a:endParaRPr>
          </a:p>
        </p:txBody>
      </p:sp>
      <p:sp>
        <p:nvSpPr>
          <p:cNvPr id="3" name="object 3"/>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L="1176020">
              <a:lnSpc>
                <a:spcPct val="100000"/>
              </a:lnSpc>
              <a:spcBef>
                <a:spcPts val="1760"/>
              </a:spcBef>
            </a:pPr>
            <a:r>
              <a:rPr spc="-5" dirty="0"/>
              <a:t>*Expansion Slot </a:t>
            </a:r>
            <a:r>
              <a:rPr dirty="0"/>
              <a:t>&amp; </a:t>
            </a:r>
            <a:r>
              <a:rPr spc="-5" dirty="0"/>
              <a:t>Adafter</a:t>
            </a:r>
            <a:r>
              <a:rPr spc="-35" dirty="0"/>
              <a:t> </a:t>
            </a:r>
            <a:r>
              <a:rPr spc="-5" dirty="0"/>
              <a:t>Card..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140" y="2258059"/>
            <a:ext cx="4866640" cy="4064635"/>
          </a:xfrm>
          <a:prstGeom prst="rect">
            <a:avLst/>
          </a:prstGeom>
        </p:spPr>
        <p:txBody>
          <a:bodyPr vert="horz" wrap="square" lIns="0" tIns="0" rIns="0" bIns="0" rtlCol="0">
            <a:spAutoFit/>
          </a:bodyPr>
          <a:lstStyle/>
          <a:p>
            <a:pPr marL="12700">
              <a:lnSpc>
                <a:spcPct val="100000"/>
              </a:lnSpc>
            </a:pPr>
            <a:r>
              <a:rPr sz="2800" b="1" spc="-5" dirty="0">
                <a:latin typeface="Arial"/>
                <a:cs typeface="Arial"/>
              </a:rPr>
              <a:t>Apakah expansion</a:t>
            </a:r>
            <a:r>
              <a:rPr sz="2800" b="1" spc="-15" dirty="0">
                <a:latin typeface="Arial"/>
                <a:cs typeface="Arial"/>
              </a:rPr>
              <a:t> </a:t>
            </a:r>
            <a:r>
              <a:rPr sz="2800" b="1" spc="-5" dirty="0">
                <a:latin typeface="Arial"/>
                <a:cs typeface="Arial"/>
              </a:rPr>
              <a:t>slot?</a:t>
            </a:r>
            <a:endParaRPr sz="2800">
              <a:latin typeface="Arial"/>
              <a:cs typeface="Arial"/>
            </a:endParaRPr>
          </a:p>
          <a:p>
            <a:pPr marL="355600" marR="70485" indent="-342900">
              <a:lnSpc>
                <a:spcPts val="3020"/>
              </a:lnSpc>
              <a:spcBef>
                <a:spcPts val="720"/>
              </a:spcBef>
              <a:buChar char="•"/>
              <a:tabLst>
                <a:tab pos="354965" algn="l"/>
                <a:tab pos="355600" algn="l"/>
              </a:tabLst>
            </a:pPr>
            <a:r>
              <a:rPr sz="2800" spc="-5" dirty="0">
                <a:latin typeface="Arial"/>
                <a:cs typeface="Arial"/>
              </a:rPr>
              <a:t>Sebuah tempat </a:t>
            </a:r>
            <a:r>
              <a:rPr sz="2800" dirty="0">
                <a:latin typeface="Arial"/>
                <a:cs typeface="Arial"/>
              </a:rPr>
              <a:t>atau </a:t>
            </a:r>
            <a:r>
              <a:rPr sz="2800" spc="-5" dirty="0">
                <a:latin typeface="Arial"/>
                <a:cs typeface="Arial"/>
              </a:rPr>
              <a:t>socket,  </a:t>
            </a:r>
            <a:r>
              <a:rPr sz="2800" dirty="0">
                <a:latin typeface="Arial"/>
                <a:cs typeface="Arial"/>
              </a:rPr>
              <a:t>pada motherboard yang  dapat menahan </a:t>
            </a:r>
            <a:r>
              <a:rPr sz="2800" dirty="0">
                <a:solidFill>
                  <a:srgbClr val="333399"/>
                </a:solidFill>
                <a:latin typeface="Arial"/>
                <a:cs typeface="Arial"/>
              </a:rPr>
              <a:t>adapter  card</a:t>
            </a:r>
            <a:endParaRPr sz="2800">
              <a:latin typeface="Arial"/>
              <a:cs typeface="Arial"/>
            </a:endParaRPr>
          </a:p>
          <a:p>
            <a:pPr marL="355600" marR="5080" indent="-342900">
              <a:lnSpc>
                <a:spcPct val="90100"/>
              </a:lnSpc>
              <a:spcBef>
                <a:spcPts val="625"/>
              </a:spcBef>
              <a:buChar char="•"/>
              <a:tabLst>
                <a:tab pos="354965" algn="l"/>
                <a:tab pos="355600" algn="l"/>
              </a:tabLst>
            </a:pPr>
            <a:r>
              <a:rPr sz="2800" dirty="0">
                <a:latin typeface="Arial"/>
                <a:cs typeface="Arial"/>
              </a:rPr>
              <a:t>Dengan </a:t>
            </a:r>
            <a:r>
              <a:rPr sz="2800" spc="-5" dirty="0">
                <a:latin typeface="Arial"/>
                <a:cs typeface="Arial"/>
              </a:rPr>
              <a:t>sistem </a:t>
            </a:r>
            <a:r>
              <a:rPr sz="2800" spc="-5" dirty="0">
                <a:solidFill>
                  <a:srgbClr val="333399"/>
                </a:solidFill>
                <a:latin typeface="Arial"/>
                <a:cs typeface="Arial"/>
              </a:rPr>
              <a:t>Plug </a:t>
            </a:r>
            <a:r>
              <a:rPr sz="2800" dirty="0">
                <a:solidFill>
                  <a:srgbClr val="333399"/>
                </a:solidFill>
                <a:latin typeface="Arial"/>
                <a:cs typeface="Arial"/>
              </a:rPr>
              <a:t>and  </a:t>
            </a:r>
            <a:r>
              <a:rPr sz="2800" spc="-5" dirty="0">
                <a:solidFill>
                  <a:srgbClr val="333399"/>
                </a:solidFill>
                <a:latin typeface="Arial"/>
                <a:cs typeface="Arial"/>
              </a:rPr>
              <a:t>Play</a:t>
            </a:r>
            <a:r>
              <a:rPr sz="2800" spc="-5" dirty="0">
                <a:latin typeface="Arial"/>
                <a:cs typeface="Arial"/>
              </a:rPr>
              <a:t>, komputer </a:t>
            </a:r>
            <a:r>
              <a:rPr sz="2800" dirty="0">
                <a:latin typeface="Arial"/>
                <a:cs typeface="Arial"/>
              </a:rPr>
              <a:t>dapar  langsung mengenali card  dan peralatan lain pada</a:t>
            </a:r>
            <a:r>
              <a:rPr sz="2800" spc="-40" dirty="0">
                <a:latin typeface="Arial"/>
                <a:cs typeface="Arial"/>
              </a:rPr>
              <a:t> </a:t>
            </a:r>
            <a:r>
              <a:rPr sz="2800" dirty="0">
                <a:latin typeface="Arial"/>
                <a:cs typeface="Arial"/>
              </a:rPr>
              <a:t>saat  </a:t>
            </a:r>
            <a:r>
              <a:rPr sz="2800" spc="-5" dirty="0">
                <a:latin typeface="Arial"/>
                <a:cs typeface="Arial"/>
              </a:rPr>
              <a:t>diinstall</a:t>
            </a:r>
            <a:endParaRPr sz="2800">
              <a:latin typeface="Arial"/>
              <a:cs typeface="Arial"/>
            </a:endParaRPr>
          </a:p>
        </p:txBody>
      </p:sp>
      <p:sp>
        <p:nvSpPr>
          <p:cNvPr id="3" name="object 3"/>
          <p:cNvSpPr/>
          <p:nvPr/>
        </p:nvSpPr>
        <p:spPr>
          <a:xfrm>
            <a:off x="5634228" y="2718816"/>
            <a:ext cx="3810000" cy="320039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L="1374140">
              <a:lnSpc>
                <a:spcPct val="100000"/>
              </a:lnSpc>
              <a:spcBef>
                <a:spcPts val="1760"/>
              </a:spcBef>
            </a:pPr>
            <a:r>
              <a:rPr spc="-5" dirty="0"/>
              <a:t>Expansion Slot </a:t>
            </a:r>
            <a:r>
              <a:rPr dirty="0"/>
              <a:t>&amp; </a:t>
            </a:r>
            <a:r>
              <a:rPr spc="-5" dirty="0"/>
              <a:t>Adafter</a:t>
            </a:r>
            <a:r>
              <a:rPr spc="-35" dirty="0"/>
              <a:t> </a:t>
            </a:r>
            <a:r>
              <a:rPr spc="-5" dirty="0"/>
              <a:t>Card..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7380" y="2193035"/>
            <a:ext cx="6054725" cy="3881120"/>
          </a:xfrm>
          <a:prstGeom prst="rect">
            <a:avLst/>
          </a:prstGeom>
        </p:spPr>
        <p:txBody>
          <a:bodyPr vert="horz" wrap="square" lIns="0" tIns="0" rIns="0" bIns="0" rtlCol="0">
            <a:spAutoFit/>
          </a:bodyPr>
          <a:lstStyle/>
          <a:p>
            <a:pPr marL="12700">
              <a:lnSpc>
                <a:spcPct val="100000"/>
              </a:lnSpc>
            </a:pPr>
            <a:r>
              <a:rPr sz="2400" b="1" spc="-5" dirty="0">
                <a:latin typeface="Arial"/>
                <a:cs typeface="Arial"/>
              </a:rPr>
              <a:t>Apakah PC card, dan flash </a:t>
            </a:r>
            <a:r>
              <a:rPr sz="2400" b="1" dirty="0">
                <a:latin typeface="Arial"/>
                <a:cs typeface="Arial"/>
              </a:rPr>
              <a:t>memory</a:t>
            </a:r>
            <a:r>
              <a:rPr sz="2400" b="1" spc="-35" dirty="0">
                <a:latin typeface="Arial"/>
                <a:cs typeface="Arial"/>
              </a:rPr>
              <a:t> </a:t>
            </a:r>
            <a:r>
              <a:rPr sz="2400" b="1" dirty="0">
                <a:latin typeface="Arial"/>
                <a:cs typeface="Arial"/>
              </a:rPr>
              <a:t>card?</a:t>
            </a:r>
            <a:endParaRPr sz="2400">
              <a:latin typeface="Arial"/>
              <a:cs typeface="Arial"/>
            </a:endParaRPr>
          </a:p>
          <a:p>
            <a:pPr marL="355600" marR="78740" indent="-342900">
              <a:lnSpc>
                <a:spcPct val="99900"/>
              </a:lnSpc>
              <a:spcBef>
                <a:spcPts val="575"/>
              </a:spcBef>
              <a:buChar char="•"/>
              <a:tabLst>
                <a:tab pos="354965" algn="l"/>
                <a:tab pos="355600" algn="l"/>
              </a:tabLst>
            </a:pPr>
            <a:r>
              <a:rPr sz="2400" spc="-5" dirty="0">
                <a:latin typeface="Arial"/>
                <a:cs typeface="Arial"/>
              </a:rPr>
              <a:t>Sebuah </a:t>
            </a:r>
            <a:r>
              <a:rPr sz="2400" spc="-5" dirty="0">
                <a:solidFill>
                  <a:srgbClr val="333399"/>
                </a:solidFill>
                <a:latin typeface="Arial"/>
                <a:cs typeface="Arial"/>
              </a:rPr>
              <a:t>PC </a:t>
            </a:r>
            <a:r>
              <a:rPr sz="2400" dirty="0">
                <a:solidFill>
                  <a:srgbClr val="333399"/>
                </a:solidFill>
                <a:latin typeface="Arial"/>
                <a:cs typeface="Arial"/>
              </a:rPr>
              <a:t>card </a:t>
            </a:r>
            <a:r>
              <a:rPr sz="2400" dirty="0">
                <a:latin typeface="Arial"/>
                <a:cs typeface="Arial"/>
              </a:rPr>
              <a:t>menambahkan</a:t>
            </a:r>
            <a:r>
              <a:rPr sz="2400" spc="-55" dirty="0">
                <a:latin typeface="Arial"/>
                <a:cs typeface="Arial"/>
              </a:rPr>
              <a:t> </a:t>
            </a:r>
            <a:r>
              <a:rPr sz="2400" dirty="0">
                <a:latin typeface="Arial"/>
                <a:cs typeface="Arial"/>
              </a:rPr>
              <a:t>memory,  </a:t>
            </a:r>
            <a:r>
              <a:rPr sz="2400" spc="-5" dirty="0">
                <a:latin typeface="Arial"/>
                <a:cs typeface="Arial"/>
              </a:rPr>
              <a:t>storage, sound, fax/modem,  communications, dan kemampuan yang  lain </a:t>
            </a:r>
            <a:r>
              <a:rPr sz="2400" dirty="0">
                <a:latin typeface="Arial"/>
                <a:cs typeface="Arial"/>
              </a:rPr>
              <a:t>pada </a:t>
            </a:r>
            <a:r>
              <a:rPr sz="2400" spc="-5" dirty="0">
                <a:latin typeface="Arial"/>
                <a:cs typeface="Arial"/>
              </a:rPr>
              <a:t>komputer notebook</a:t>
            </a:r>
            <a:endParaRPr sz="2400">
              <a:latin typeface="Arial"/>
              <a:cs typeface="Arial"/>
            </a:endParaRPr>
          </a:p>
          <a:p>
            <a:pPr marL="355600" marR="111760" indent="-342900">
              <a:lnSpc>
                <a:spcPct val="99900"/>
              </a:lnSpc>
              <a:spcBef>
                <a:spcPts val="565"/>
              </a:spcBef>
              <a:buChar char="•"/>
              <a:tabLst>
                <a:tab pos="354965" algn="l"/>
                <a:tab pos="355600" algn="l"/>
              </a:tabLst>
            </a:pPr>
            <a:r>
              <a:rPr sz="2400" spc="-5" dirty="0">
                <a:latin typeface="Arial"/>
                <a:cs typeface="Arial"/>
              </a:rPr>
              <a:t>Sebuah </a:t>
            </a:r>
            <a:r>
              <a:rPr sz="2400" spc="-5" dirty="0">
                <a:solidFill>
                  <a:srgbClr val="333399"/>
                </a:solidFill>
                <a:latin typeface="Arial"/>
                <a:cs typeface="Arial"/>
              </a:rPr>
              <a:t>flash </a:t>
            </a:r>
            <a:r>
              <a:rPr sz="2400" dirty="0">
                <a:solidFill>
                  <a:srgbClr val="333399"/>
                </a:solidFill>
                <a:latin typeface="Arial"/>
                <a:cs typeface="Arial"/>
              </a:rPr>
              <a:t>memory card  </a:t>
            </a:r>
            <a:r>
              <a:rPr sz="2400" dirty="0">
                <a:latin typeface="Arial"/>
                <a:cs typeface="Arial"/>
              </a:rPr>
              <a:t>memungkinkan </a:t>
            </a:r>
            <a:r>
              <a:rPr sz="2400" spc="-5" dirty="0">
                <a:latin typeface="Arial"/>
                <a:cs typeface="Arial"/>
              </a:rPr>
              <a:t>user untuk</a:t>
            </a:r>
            <a:r>
              <a:rPr sz="2400" spc="-40" dirty="0">
                <a:latin typeface="Arial"/>
                <a:cs typeface="Arial"/>
              </a:rPr>
              <a:t> </a:t>
            </a:r>
            <a:r>
              <a:rPr sz="2400" dirty="0">
                <a:latin typeface="Arial"/>
                <a:cs typeface="Arial"/>
              </a:rPr>
              <a:t>memindahkan  </a:t>
            </a:r>
            <a:r>
              <a:rPr sz="2400" spc="-5" dirty="0">
                <a:latin typeface="Arial"/>
                <a:cs typeface="Arial"/>
              </a:rPr>
              <a:t>data dari </a:t>
            </a:r>
            <a:r>
              <a:rPr sz="2400" dirty="0">
                <a:latin typeface="Arial"/>
                <a:cs typeface="Arial"/>
              </a:rPr>
              <a:t>data </a:t>
            </a:r>
            <a:r>
              <a:rPr sz="2400" spc="-5" dirty="0">
                <a:latin typeface="Arial"/>
                <a:cs typeface="Arial"/>
              </a:rPr>
              <a:t>peralatan </a:t>
            </a:r>
            <a:r>
              <a:rPr sz="2400" dirty="0">
                <a:latin typeface="Arial"/>
                <a:cs typeface="Arial"/>
              </a:rPr>
              <a:t>mobile ke  </a:t>
            </a:r>
            <a:r>
              <a:rPr sz="2400" spc="-5" dirty="0">
                <a:latin typeface="Arial"/>
                <a:cs typeface="Arial"/>
              </a:rPr>
              <a:t>komputer</a:t>
            </a:r>
            <a:r>
              <a:rPr sz="2400" spc="-55" dirty="0">
                <a:latin typeface="Arial"/>
                <a:cs typeface="Arial"/>
              </a:rPr>
              <a:t> </a:t>
            </a:r>
            <a:r>
              <a:rPr sz="2400" dirty="0">
                <a:latin typeface="Arial"/>
                <a:cs typeface="Arial"/>
              </a:rPr>
              <a:t>desktop</a:t>
            </a:r>
            <a:endParaRPr sz="2400">
              <a:latin typeface="Arial"/>
              <a:cs typeface="Arial"/>
            </a:endParaRPr>
          </a:p>
          <a:p>
            <a:pPr marL="355600" indent="-342900">
              <a:lnSpc>
                <a:spcPct val="100000"/>
              </a:lnSpc>
              <a:spcBef>
                <a:spcPts val="560"/>
              </a:spcBef>
              <a:buChar char="•"/>
              <a:tabLst>
                <a:tab pos="354965" algn="l"/>
                <a:tab pos="355600" algn="l"/>
              </a:tabLst>
            </a:pPr>
            <a:r>
              <a:rPr sz="2400" spc="-5" dirty="0">
                <a:latin typeface="Arial"/>
                <a:cs typeface="Arial"/>
              </a:rPr>
              <a:t>USB </a:t>
            </a:r>
            <a:r>
              <a:rPr sz="2400" dirty="0">
                <a:latin typeface="Arial"/>
                <a:cs typeface="Arial"/>
              </a:rPr>
              <a:t>Flash</a:t>
            </a:r>
            <a:r>
              <a:rPr sz="2400" spc="-85" dirty="0">
                <a:latin typeface="Arial"/>
                <a:cs typeface="Arial"/>
              </a:rPr>
              <a:t> </a:t>
            </a:r>
            <a:r>
              <a:rPr sz="2400" spc="-5" dirty="0">
                <a:latin typeface="Arial"/>
                <a:cs typeface="Arial"/>
              </a:rPr>
              <a:t>drive</a:t>
            </a:r>
            <a:endParaRPr sz="2400">
              <a:latin typeface="Arial"/>
              <a:cs typeface="Arial"/>
            </a:endParaRPr>
          </a:p>
        </p:txBody>
      </p:sp>
      <p:sp>
        <p:nvSpPr>
          <p:cNvPr id="3" name="object 3"/>
          <p:cNvSpPr/>
          <p:nvPr/>
        </p:nvSpPr>
        <p:spPr>
          <a:xfrm>
            <a:off x="6781800" y="4267200"/>
            <a:ext cx="2667000" cy="241249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19471" y="5404103"/>
            <a:ext cx="1752600" cy="1130808"/>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L="1374140">
              <a:lnSpc>
                <a:spcPct val="100000"/>
              </a:lnSpc>
              <a:spcBef>
                <a:spcPts val="1760"/>
              </a:spcBef>
            </a:pPr>
            <a:r>
              <a:rPr spc="-5" dirty="0"/>
              <a:t>Expansion Slot </a:t>
            </a:r>
            <a:r>
              <a:rPr dirty="0"/>
              <a:t>&amp; </a:t>
            </a:r>
            <a:r>
              <a:rPr spc="-5" dirty="0"/>
              <a:t>Adafter</a:t>
            </a:r>
            <a:r>
              <a:rPr spc="-35" dirty="0"/>
              <a:t> </a:t>
            </a:r>
            <a:r>
              <a:rPr spc="-5" dirty="0"/>
              <a:t>Card..</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3544" y="2452116"/>
            <a:ext cx="8229600" cy="426720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7200" y="762000"/>
            <a:ext cx="9142730" cy="1141730"/>
          </a:xfrm>
          <a:prstGeom prst="rect">
            <a:avLst/>
          </a:prstGeom>
          <a:solidFill>
            <a:srgbClr val="336600"/>
          </a:solidFill>
        </p:spPr>
        <p:txBody>
          <a:bodyPr vert="horz" wrap="square" lIns="0" tIns="221615" rIns="0" bIns="0" rtlCol="0">
            <a:spAutoFit/>
          </a:bodyPr>
          <a:lstStyle/>
          <a:p>
            <a:pPr marL="4111625">
              <a:lnSpc>
                <a:spcPct val="100000"/>
              </a:lnSpc>
              <a:spcBef>
                <a:spcPts val="1745"/>
              </a:spcBef>
            </a:pPr>
            <a:r>
              <a:rPr sz="4400" dirty="0"/>
              <a:t>Sistem</a:t>
            </a:r>
            <a:r>
              <a:rPr sz="4400" spc="-50" dirty="0"/>
              <a:t> </a:t>
            </a:r>
            <a:r>
              <a:rPr sz="4400" spc="-5" dirty="0"/>
              <a:t>Komputer..</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1095" y="1941576"/>
            <a:ext cx="7846695" cy="1252220"/>
          </a:xfrm>
          <a:prstGeom prst="rect">
            <a:avLst/>
          </a:prstGeom>
        </p:spPr>
        <p:txBody>
          <a:bodyPr vert="horz" wrap="square" lIns="0" tIns="0" rIns="0" bIns="0" rtlCol="0">
            <a:spAutoFit/>
          </a:bodyPr>
          <a:lstStyle/>
          <a:p>
            <a:pPr marL="12700">
              <a:lnSpc>
                <a:spcPct val="100000"/>
              </a:lnSpc>
            </a:pPr>
            <a:r>
              <a:rPr sz="2400" b="1" spc="-5" dirty="0">
                <a:latin typeface="Arial"/>
                <a:cs typeface="Arial"/>
              </a:rPr>
              <a:t>Apakah ports dan</a:t>
            </a:r>
            <a:r>
              <a:rPr sz="2400" b="1" spc="-25" dirty="0">
                <a:latin typeface="Arial"/>
                <a:cs typeface="Arial"/>
              </a:rPr>
              <a:t> </a:t>
            </a:r>
            <a:r>
              <a:rPr sz="2400" b="1" spc="-5" dirty="0">
                <a:latin typeface="Arial"/>
                <a:cs typeface="Arial"/>
              </a:rPr>
              <a:t>connectors?</a:t>
            </a:r>
            <a:endParaRPr sz="2400">
              <a:latin typeface="Arial"/>
              <a:cs typeface="Arial"/>
            </a:endParaRPr>
          </a:p>
          <a:p>
            <a:pPr marL="355600" indent="-342900">
              <a:lnSpc>
                <a:spcPct val="100000"/>
              </a:lnSpc>
              <a:spcBef>
                <a:spcPts val="565"/>
              </a:spcBef>
              <a:buChar char="•"/>
              <a:tabLst>
                <a:tab pos="354965" algn="l"/>
                <a:tab pos="355600" algn="l"/>
              </a:tabLst>
            </a:pPr>
            <a:r>
              <a:rPr sz="2400" spc="-5" dirty="0">
                <a:solidFill>
                  <a:srgbClr val="333399"/>
                </a:solidFill>
                <a:latin typeface="Arial"/>
                <a:cs typeface="Arial"/>
              </a:rPr>
              <a:t>Port </a:t>
            </a:r>
            <a:r>
              <a:rPr sz="2400" spc="-5" dirty="0">
                <a:latin typeface="Arial"/>
                <a:cs typeface="Arial"/>
              </a:rPr>
              <a:t>menghubungkan peralatan external </a:t>
            </a:r>
            <a:r>
              <a:rPr sz="2400" dirty="0">
                <a:latin typeface="Arial"/>
                <a:cs typeface="Arial"/>
              </a:rPr>
              <a:t>ke </a:t>
            </a:r>
            <a:r>
              <a:rPr sz="2400" spc="-5" dirty="0">
                <a:latin typeface="Arial"/>
                <a:cs typeface="Arial"/>
              </a:rPr>
              <a:t>system</a:t>
            </a:r>
            <a:r>
              <a:rPr sz="2400" spc="135" dirty="0">
                <a:latin typeface="Arial"/>
                <a:cs typeface="Arial"/>
              </a:rPr>
              <a:t> </a:t>
            </a:r>
            <a:r>
              <a:rPr sz="2400" spc="-5" dirty="0">
                <a:latin typeface="Arial"/>
                <a:cs typeface="Arial"/>
              </a:rPr>
              <a:t>unit</a:t>
            </a:r>
            <a:endParaRPr sz="2400">
              <a:latin typeface="Arial"/>
              <a:cs typeface="Arial"/>
            </a:endParaRPr>
          </a:p>
          <a:p>
            <a:pPr marL="355600" indent="-342900">
              <a:lnSpc>
                <a:spcPct val="100000"/>
              </a:lnSpc>
              <a:spcBef>
                <a:spcPts val="575"/>
              </a:spcBef>
              <a:buChar char="•"/>
              <a:tabLst>
                <a:tab pos="354965" algn="l"/>
                <a:tab pos="355600" algn="l"/>
              </a:tabLst>
            </a:pPr>
            <a:r>
              <a:rPr sz="2400" spc="-5" dirty="0">
                <a:solidFill>
                  <a:srgbClr val="333399"/>
                </a:solidFill>
                <a:latin typeface="Arial"/>
                <a:cs typeface="Arial"/>
              </a:rPr>
              <a:t>Connector </a:t>
            </a:r>
            <a:r>
              <a:rPr sz="2400" dirty="0">
                <a:latin typeface="Arial"/>
                <a:cs typeface="Arial"/>
              </a:rPr>
              <a:t>menggabungkan </a:t>
            </a:r>
            <a:r>
              <a:rPr sz="2400" spc="-5" dirty="0">
                <a:latin typeface="Arial"/>
                <a:cs typeface="Arial"/>
              </a:rPr>
              <a:t>kabel </a:t>
            </a:r>
            <a:r>
              <a:rPr sz="2400" dirty="0">
                <a:latin typeface="Arial"/>
                <a:cs typeface="Arial"/>
              </a:rPr>
              <a:t>ke</a:t>
            </a:r>
            <a:r>
              <a:rPr sz="2400" spc="15" dirty="0">
                <a:latin typeface="Arial"/>
                <a:cs typeface="Arial"/>
              </a:rPr>
              <a:t> </a:t>
            </a:r>
            <a:r>
              <a:rPr sz="2400" spc="-5" dirty="0">
                <a:latin typeface="Arial"/>
                <a:cs typeface="Arial"/>
              </a:rPr>
              <a:t>peralatan</a:t>
            </a:r>
            <a:endParaRPr sz="2400">
              <a:latin typeface="Arial"/>
              <a:cs typeface="Arial"/>
            </a:endParaRPr>
          </a:p>
        </p:txBody>
      </p:sp>
      <p:sp>
        <p:nvSpPr>
          <p:cNvPr id="3" name="object 3"/>
          <p:cNvSpPr/>
          <p:nvPr/>
        </p:nvSpPr>
        <p:spPr>
          <a:xfrm>
            <a:off x="2057400" y="3276600"/>
            <a:ext cx="5791200" cy="334975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L="3830954">
              <a:lnSpc>
                <a:spcPct val="100000"/>
              </a:lnSpc>
              <a:spcBef>
                <a:spcPts val="1760"/>
              </a:spcBef>
            </a:pPr>
            <a:r>
              <a:rPr spc="-5" dirty="0"/>
              <a:t>*Port </a:t>
            </a:r>
            <a:r>
              <a:rPr spc="-10" dirty="0"/>
              <a:t>and</a:t>
            </a:r>
            <a:r>
              <a:rPr spc="-75" dirty="0"/>
              <a:t> </a:t>
            </a:r>
            <a:r>
              <a:rPr spc="-5" dirty="0"/>
              <a:t>Connector..</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1500" y="804672"/>
            <a:ext cx="8810244" cy="59436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139" y="2063496"/>
            <a:ext cx="4840605" cy="4354830"/>
          </a:xfrm>
          <a:prstGeom prst="rect">
            <a:avLst/>
          </a:prstGeom>
        </p:spPr>
        <p:txBody>
          <a:bodyPr vert="horz" wrap="square" lIns="0" tIns="0" rIns="0" bIns="0" rtlCol="0">
            <a:spAutoFit/>
          </a:bodyPr>
          <a:lstStyle/>
          <a:p>
            <a:pPr marL="12700">
              <a:lnSpc>
                <a:spcPct val="100000"/>
              </a:lnSpc>
            </a:pPr>
            <a:r>
              <a:rPr sz="2400" b="1" spc="-5" dirty="0">
                <a:latin typeface="Arial"/>
                <a:cs typeface="Arial"/>
              </a:rPr>
              <a:t>Apakah serial</a:t>
            </a:r>
            <a:r>
              <a:rPr sz="2400" b="1" spc="-45" dirty="0">
                <a:latin typeface="Arial"/>
                <a:cs typeface="Arial"/>
              </a:rPr>
              <a:t> </a:t>
            </a:r>
            <a:r>
              <a:rPr sz="2400" b="1" spc="-5" dirty="0">
                <a:latin typeface="Arial"/>
                <a:cs typeface="Arial"/>
              </a:rPr>
              <a:t>port?</a:t>
            </a:r>
            <a:endParaRPr sz="2400">
              <a:latin typeface="Arial"/>
              <a:cs typeface="Arial"/>
            </a:endParaRPr>
          </a:p>
          <a:p>
            <a:pPr marL="355600" marR="221615" indent="-342900">
              <a:lnSpc>
                <a:spcPts val="2590"/>
              </a:lnSpc>
              <a:spcBef>
                <a:spcPts val="600"/>
              </a:spcBef>
              <a:buChar char="•"/>
              <a:tabLst>
                <a:tab pos="354965" algn="l"/>
                <a:tab pos="355600" algn="l"/>
              </a:tabLst>
            </a:pPr>
            <a:r>
              <a:rPr sz="2400" dirty="0">
                <a:latin typeface="Arial"/>
                <a:cs typeface="Arial"/>
              </a:rPr>
              <a:t>Mengirimkan satu </a:t>
            </a:r>
            <a:r>
              <a:rPr sz="2400" spc="-5" dirty="0">
                <a:latin typeface="Arial"/>
                <a:cs typeface="Arial"/>
              </a:rPr>
              <a:t>bit data</a:t>
            </a:r>
            <a:r>
              <a:rPr sz="2400" spc="-50" dirty="0">
                <a:latin typeface="Arial"/>
                <a:cs typeface="Arial"/>
              </a:rPr>
              <a:t> </a:t>
            </a:r>
            <a:r>
              <a:rPr sz="2400" spc="-5" dirty="0">
                <a:latin typeface="Arial"/>
                <a:cs typeface="Arial"/>
              </a:rPr>
              <a:t>pada  </a:t>
            </a:r>
            <a:r>
              <a:rPr sz="2400" dirty="0">
                <a:latin typeface="Arial"/>
                <a:cs typeface="Arial"/>
              </a:rPr>
              <a:t>satu</a:t>
            </a:r>
            <a:r>
              <a:rPr sz="2400" spc="-80" dirty="0">
                <a:latin typeface="Arial"/>
                <a:cs typeface="Arial"/>
              </a:rPr>
              <a:t> </a:t>
            </a:r>
            <a:r>
              <a:rPr sz="2400" spc="-5" dirty="0">
                <a:latin typeface="Arial"/>
                <a:cs typeface="Arial"/>
              </a:rPr>
              <a:t>waktu</a:t>
            </a:r>
            <a:endParaRPr sz="2400">
              <a:latin typeface="Arial"/>
              <a:cs typeface="Arial"/>
            </a:endParaRPr>
          </a:p>
          <a:p>
            <a:pPr marL="355600" marR="847725" indent="-342900">
              <a:lnSpc>
                <a:spcPct val="89700"/>
              </a:lnSpc>
              <a:spcBef>
                <a:spcPts val="545"/>
              </a:spcBef>
              <a:buChar char="•"/>
              <a:tabLst>
                <a:tab pos="354965" algn="l"/>
                <a:tab pos="355600" algn="l"/>
              </a:tabLst>
            </a:pPr>
            <a:r>
              <a:rPr sz="2400" dirty="0">
                <a:latin typeface="Arial"/>
                <a:cs typeface="Arial"/>
              </a:rPr>
              <a:t>Menghubungkan</a:t>
            </a:r>
            <a:r>
              <a:rPr sz="2400" spc="-55" dirty="0">
                <a:latin typeface="Arial"/>
                <a:cs typeface="Arial"/>
              </a:rPr>
              <a:t> </a:t>
            </a:r>
            <a:r>
              <a:rPr sz="2400" spc="-5" dirty="0">
                <a:latin typeface="Arial"/>
                <a:cs typeface="Arial"/>
              </a:rPr>
              <a:t>peralatan  dengan kecepatan </a:t>
            </a:r>
            <a:r>
              <a:rPr sz="2400" dirty="0">
                <a:latin typeface="Arial"/>
                <a:cs typeface="Arial"/>
              </a:rPr>
              <a:t>rendah  </a:t>
            </a:r>
            <a:r>
              <a:rPr sz="2400" spc="-5" dirty="0">
                <a:latin typeface="Arial"/>
                <a:cs typeface="Arial"/>
              </a:rPr>
              <a:t>seperti mouse, keyboard,  modem</a:t>
            </a:r>
            <a:endParaRPr sz="2400">
              <a:latin typeface="Arial"/>
              <a:cs typeface="Arial"/>
            </a:endParaRPr>
          </a:p>
          <a:p>
            <a:pPr>
              <a:lnSpc>
                <a:spcPct val="100000"/>
              </a:lnSpc>
              <a:spcBef>
                <a:spcPts val="5"/>
              </a:spcBef>
              <a:buFont typeface="Arial"/>
              <a:buChar char="•"/>
            </a:pPr>
            <a:endParaRPr sz="3000">
              <a:latin typeface="Times New Roman"/>
              <a:cs typeface="Times New Roman"/>
            </a:endParaRPr>
          </a:p>
          <a:p>
            <a:pPr marL="12700">
              <a:lnSpc>
                <a:spcPct val="100000"/>
              </a:lnSpc>
            </a:pPr>
            <a:r>
              <a:rPr sz="2400" b="1" spc="-5" dirty="0">
                <a:latin typeface="Arial"/>
                <a:cs typeface="Arial"/>
              </a:rPr>
              <a:t>Apakah parallel</a:t>
            </a:r>
            <a:r>
              <a:rPr sz="2400" b="1" spc="-65" dirty="0">
                <a:latin typeface="Arial"/>
                <a:cs typeface="Arial"/>
              </a:rPr>
              <a:t> </a:t>
            </a:r>
            <a:r>
              <a:rPr sz="2400" b="1" spc="-5" dirty="0">
                <a:latin typeface="Arial"/>
                <a:cs typeface="Arial"/>
              </a:rPr>
              <a:t>port?</a:t>
            </a:r>
            <a:endParaRPr sz="2400">
              <a:latin typeface="Arial"/>
              <a:cs typeface="Arial"/>
            </a:endParaRPr>
          </a:p>
          <a:p>
            <a:pPr marL="355600" marR="5080" indent="-342900">
              <a:lnSpc>
                <a:spcPct val="89800"/>
              </a:lnSpc>
              <a:spcBef>
                <a:spcPts val="570"/>
              </a:spcBef>
              <a:buChar char="•"/>
              <a:tabLst>
                <a:tab pos="354965" algn="l"/>
                <a:tab pos="355600" algn="l"/>
              </a:tabLst>
            </a:pPr>
            <a:r>
              <a:rPr sz="2400" dirty="0">
                <a:latin typeface="Arial"/>
                <a:cs typeface="Arial"/>
              </a:rPr>
              <a:t>Menghubungkan </a:t>
            </a:r>
            <a:r>
              <a:rPr sz="2400" spc="-5" dirty="0">
                <a:latin typeface="Arial"/>
                <a:cs typeface="Arial"/>
              </a:rPr>
              <a:t>peralatan </a:t>
            </a:r>
            <a:r>
              <a:rPr sz="2400" dirty="0">
                <a:latin typeface="Arial"/>
                <a:cs typeface="Arial"/>
              </a:rPr>
              <a:t>yang  </a:t>
            </a:r>
            <a:r>
              <a:rPr sz="2400" spc="-5" dirty="0">
                <a:latin typeface="Arial"/>
                <a:cs typeface="Arial"/>
              </a:rPr>
              <a:t>dapat </a:t>
            </a:r>
            <a:r>
              <a:rPr sz="2400" dirty="0">
                <a:latin typeface="Arial"/>
                <a:cs typeface="Arial"/>
              </a:rPr>
              <a:t>mengirimkan lebih </a:t>
            </a:r>
            <a:r>
              <a:rPr sz="2400" spc="-5" dirty="0">
                <a:latin typeface="Arial"/>
                <a:cs typeface="Arial"/>
              </a:rPr>
              <a:t>dari  </a:t>
            </a:r>
            <a:r>
              <a:rPr sz="2400" dirty="0">
                <a:latin typeface="Arial"/>
                <a:cs typeface="Arial"/>
              </a:rPr>
              <a:t>satu </a:t>
            </a:r>
            <a:r>
              <a:rPr sz="2400" spc="-5" dirty="0">
                <a:latin typeface="Arial"/>
                <a:cs typeface="Arial"/>
              </a:rPr>
              <a:t>bit tiap waktu, seperti</a:t>
            </a:r>
            <a:r>
              <a:rPr sz="2400" spc="20" dirty="0">
                <a:latin typeface="Arial"/>
                <a:cs typeface="Arial"/>
              </a:rPr>
              <a:t> </a:t>
            </a:r>
            <a:r>
              <a:rPr sz="2400" spc="-5" dirty="0">
                <a:latin typeface="Arial"/>
                <a:cs typeface="Arial"/>
              </a:rPr>
              <a:t>printer</a:t>
            </a:r>
            <a:endParaRPr sz="2400">
              <a:latin typeface="Arial"/>
              <a:cs typeface="Arial"/>
            </a:endParaRPr>
          </a:p>
        </p:txBody>
      </p:sp>
      <p:sp>
        <p:nvSpPr>
          <p:cNvPr id="3" name="object 3"/>
          <p:cNvSpPr/>
          <p:nvPr/>
        </p:nvSpPr>
        <p:spPr>
          <a:xfrm>
            <a:off x="6653783" y="4800600"/>
            <a:ext cx="2095500" cy="1905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629400" y="2243327"/>
            <a:ext cx="2095500" cy="1905000"/>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L="4027804">
              <a:lnSpc>
                <a:spcPct val="100000"/>
              </a:lnSpc>
              <a:spcBef>
                <a:spcPts val="1760"/>
              </a:spcBef>
            </a:pPr>
            <a:r>
              <a:rPr spc="-5" dirty="0"/>
              <a:t>Port and</a:t>
            </a:r>
            <a:r>
              <a:rPr spc="-95" dirty="0"/>
              <a:t> </a:t>
            </a:r>
            <a:r>
              <a:rPr spc="-5" dirty="0"/>
              <a:t>Connector..</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340" y="2036571"/>
            <a:ext cx="3865879" cy="496570"/>
          </a:xfrm>
          <a:prstGeom prst="rect">
            <a:avLst/>
          </a:prstGeom>
        </p:spPr>
        <p:txBody>
          <a:bodyPr vert="horz" wrap="square" lIns="0" tIns="0" rIns="0" bIns="0" rtlCol="0">
            <a:spAutoFit/>
          </a:bodyPr>
          <a:lstStyle/>
          <a:p>
            <a:pPr marL="12700">
              <a:lnSpc>
                <a:spcPct val="100000"/>
              </a:lnSpc>
            </a:pPr>
            <a:r>
              <a:rPr sz="3200" spc="-5" dirty="0">
                <a:latin typeface="Arial"/>
                <a:cs typeface="Arial"/>
              </a:rPr>
              <a:t>Apakah </a:t>
            </a:r>
            <a:r>
              <a:rPr sz="3200" dirty="0">
                <a:solidFill>
                  <a:srgbClr val="333399"/>
                </a:solidFill>
                <a:latin typeface="Arial"/>
                <a:cs typeface="Arial"/>
              </a:rPr>
              <a:t>USB</a:t>
            </a:r>
            <a:r>
              <a:rPr sz="3200" spc="-70" dirty="0">
                <a:solidFill>
                  <a:srgbClr val="333399"/>
                </a:solidFill>
                <a:latin typeface="Arial"/>
                <a:cs typeface="Arial"/>
              </a:rPr>
              <a:t> </a:t>
            </a:r>
            <a:r>
              <a:rPr sz="3200" spc="-5" dirty="0">
                <a:latin typeface="Arial"/>
                <a:cs typeface="Arial"/>
              </a:rPr>
              <a:t>Ports??</a:t>
            </a:r>
            <a:endParaRPr sz="3200">
              <a:latin typeface="Arial"/>
              <a:cs typeface="Arial"/>
            </a:endParaRPr>
          </a:p>
        </p:txBody>
      </p:sp>
      <p:sp>
        <p:nvSpPr>
          <p:cNvPr id="3" name="object 3"/>
          <p:cNvSpPr/>
          <p:nvPr/>
        </p:nvSpPr>
        <p:spPr>
          <a:xfrm>
            <a:off x="914400" y="2667000"/>
            <a:ext cx="8077200" cy="394411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57200" y="714755"/>
            <a:ext cx="9142730" cy="1181100"/>
          </a:xfrm>
          <a:prstGeom prst="rect">
            <a:avLst/>
          </a:prstGeom>
          <a:solidFill>
            <a:srgbClr val="336600"/>
          </a:solidFill>
        </p:spPr>
        <p:txBody>
          <a:bodyPr vert="horz" wrap="square" lIns="0" tIns="223520" rIns="0" bIns="0" rtlCol="0">
            <a:spAutoFit/>
          </a:bodyPr>
          <a:lstStyle/>
          <a:p>
            <a:pPr marL="4027804">
              <a:lnSpc>
                <a:spcPct val="100000"/>
              </a:lnSpc>
              <a:spcBef>
                <a:spcPts val="1760"/>
              </a:spcBef>
            </a:pPr>
            <a:r>
              <a:rPr sz="4000" b="1" spc="-5" dirty="0">
                <a:latin typeface="Arial"/>
                <a:cs typeface="Arial"/>
              </a:rPr>
              <a:t>Port and</a:t>
            </a:r>
            <a:r>
              <a:rPr sz="4000" b="1" spc="-95" dirty="0">
                <a:latin typeface="Arial"/>
                <a:cs typeface="Arial"/>
              </a:rPr>
              <a:t> </a:t>
            </a:r>
            <a:r>
              <a:rPr sz="4000" b="1" spc="-5" dirty="0">
                <a:latin typeface="Arial"/>
                <a:cs typeface="Arial"/>
              </a:rPr>
              <a:t>Connector..</a:t>
            </a:r>
            <a:endParaRPr sz="40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7295" y="2292603"/>
            <a:ext cx="5805170" cy="4102100"/>
          </a:xfrm>
          <a:prstGeom prst="rect">
            <a:avLst/>
          </a:prstGeom>
        </p:spPr>
        <p:txBody>
          <a:bodyPr vert="horz" wrap="square" lIns="0" tIns="0" rIns="0" bIns="0" rtlCol="0">
            <a:spAutoFit/>
          </a:bodyPr>
          <a:lstStyle/>
          <a:p>
            <a:pPr marL="12700">
              <a:lnSpc>
                <a:spcPct val="100000"/>
              </a:lnSpc>
            </a:pPr>
            <a:r>
              <a:rPr sz="3200" b="1" spc="-5" dirty="0">
                <a:latin typeface="Arial"/>
                <a:cs typeface="Arial"/>
              </a:rPr>
              <a:t>Apakah FireWire</a:t>
            </a:r>
            <a:r>
              <a:rPr sz="3200" b="1" spc="-75" dirty="0">
                <a:latin typeface="Arial"/>
                <a:cs typeface="Arial"/>
              </a:rPr>
              <a:t> </a:t>
            </a:r>
            <a:r>
              <a:rPr sz="3200" b="1" spc="-5" dirty="0">
                <a:latin typeface="Arial"/>
                <a:cs typeface="Arial"/>
              </a:rPr>
              <a:t>ports?</a:t>
            </a:r>
            <a:endParaRPr sz="3200">
              <a:latin typeface="Arial"/>
              <a:cs typeface="Arial"/>
            </a:endParaRPr>
          </a:p>
          <a:p>
            <a:pPr marL="355600" marR="457834" indent="-342900">
              <a:lnSpc>
                <a:spcPct val="99900"/>
              </a:lnSpc>
              <a:spcBef>
                <a:spcPts val="770"/>
              </a:spcBef>
              <a:buChar char="•"/>
              <a:tabLst>
                <a:tab pos="354965" algn="l"/>
                <a:tab pos="355600" algn="l"/>
              </a:tabLst>
            </a:pPr>
            <a:r>
              <a:rPr sz="3200" spc="-5" dirty="0">
                <a:latin typeface="Arial"/>
                <a:cs typeface="Arial"/>
              </a:rPr>
              <a:t>Menghubungkan berbagai  </a:t>
            </a:r>
            <a:r>
              <a:rPr sz="3200" dirty="0">
                <a:latin typeface="Arial"/>
                <a:cs typeface="Arial"/>
              </a:rPr>
              <a:t>macam </a:t>
            </a:r>
            <a:r>
              <a:rPr sz="3200" spc="-5" dirty="0">
                <a:latin typeface="Arial"/>
                <a:cs typeface="Arial"/>
              </a:rPr>
              <a:t>peralatan </a:t>
            </a:r>
            <a:r>
              <a:rPr sz="3200" dirty="0">
                <a:latin typeface="Arial"/>
                <a:cs typeface="Arial"/>
              </a:rPr>
              <a:t>yang  </a:t>
            </a:r>
            <a:r>
              <a:rPr sz="3200" spc="-5" dirty="0">
                <a:latin typeface="Arial"/>
                <a:cs typeface="Arial"/>
              </a:rPr>
              <a:t>membutuhkan kecepatan  pengiriman data </a:t>
            </a:r>
            <a:r>
              <a:rPr sz="3200" dirty="0">
                <a:latin typeface="Arial"/>
                <a:cs typeface="Arial"/>
              </a:rPr>
              <a:t>yang</a:t>
            </a:r>
            <a:r>
              <a:rPr sz="3200" spc="-100" dirty="0">
                <a:latin typeface="Arial"/>
                <a:cs typeface="Arial"/>
              </a:rPr>
              <a:t> </a:t>
            </a:r>
            <a:r>
              <a:rPr sz="3200" spc="-10" dirty="0">
                <a:latin typeface="Arial"/>
                <a:cs typeface="Arial"/>
              </a:rPr>
              <a:t>tinggi</a:t>
            </a:r>
            <a:endParaRPr sz="3200">
              <a:latin typeface="Arial"/>
              <a:cs typeface="Arial"/>
            </a:endParaRPr>
          </a:p>
          <a:p>
            <a:pPr marL="355600" marR="5080" indent="-342900">
              <a:lnSpc>
                <a:spcPct val="100000"/>
              </a:lnSpc>
              <a:spcBef>
                <a:spcPts val="755"/>
              </a:spcBef>
              <a:buChar char="•"/>
              <a:tabLst>
                <a:tab pos="354965" algn="l"/>
                <a:tab pos="355600" algn="l"/>
              </a:tabLst>
            </a:pPr>
            <a:r>
              <a:rPr sz="3200" spc="-5" dirty="0">
                <a:latin typeface="Arial"/>
                <a:cs typeface="Arial"/>
              </a:rPr>
              <a:t>Memungkinkan berhubungan  sampai dengan </a:t>
            </a:r>
            <a:r>
              <a:rPr sz="3200" dirty="0">
                <a:latin typeface="Arial"/>
                <a:cs typeface="Arial"/>
              </a:rPr>
              <a:t>63 </a:t>
            </a:r>
            <a:r>
              <a:rPr sz="3200" spc="-5" dirty="0">
                <a:latin typeface="Arial"/>
                <a:cs typeface="Arial"/>
              </a:rPr>
              <a:t>alat</a:t>
            </a:r>
            <a:r>
              <a:rPr sz="3200" spc="-110" dirty="0">
                <a:latin typeface="Arial"/>
                <a:cs typeface="Arial"/>
              </a:rPr>
              <a:t> </a:t>
            </a:r>
            <a:r>
              <a:rPr sz="3200" spc="-5" dirty="0">
                <a:latin typeface="Arial"/>
                <a:cs typeface="Arial"/>
              </a:rPr>
              <a:t>secara  bersamaan</a:t>
            </a:r>
            <a:endParaRPr sz="3200">
              <a:latin typeface="Arial"/>
              <a:cs typeface="Arial"/>
            </a:endParaRPr>
          </a:p>
        </p:txBody>
      </p:sp>
      <p:sp>
        <p:nvSpPr>
          <p:cNvPr id="3" name="object 3"/>
          <p:cNvSpPr/>
          <p:nvPr/>
        </p:nvSpPr>
        <p:spPr>
          <a:xfrm>
            <a:off x="6886956" y="3124200"/>
            <a:ext cx="2095500" cy="2286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L="4027804">
              <a:lnSpc>
                <a:spcPct val="100000"/>
              </a:lnSpc>
              <a:spcBef>
                <a:spcPts val="1760"/>
              </a:spcBef>
            </a:pPr>
            <a:r>
              <a:rPr spc="-5" dirty="0"/>
              <a:t>Port and</a:t>
            </a:r>
            <a:r>
              <a:rPr spc="-95" dirty="0"/>
              <a:t> </a:t>
            </a:r>
            <a:r>
              <a:rPr spc="-5" dirty="0"/>
              <a:t>Connector..</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35</a:t>
            </a:fld>
            <a:endParaRPr dirty="0"/>
          </a:p>
        </p:txBody>
      </p:sp>
      <p:sp>
        <p:nvSpPr>
          <p:cNvPr id="2" name="object 2"/>
          <p:cNvSpPr txBox="1"/>
          <p:nvPr/>
        </p:nvSpPr>
        <p:spPr>
          <a:xfrm>
            <a:off x="993139" y="2053335"/>
            <a:ext cx="7743825" cy="4170045"/>
          </a:xfrm>
          <a:prstGeom prst="rect">
            <a:avLst/>
          </a:prstGeom>
        </p:spPr>
        <p:txBody>
          <a:bodyPr vert="horz" wrap="square" lIns="0" tIns="0" rIns="0" bIns="0" rtlCol="0">
            <a:spAutoFit/>
          </a:bodyPr>
          <a:lstStyle/>
          <a:p>
            <a:pPr marL="12700">
              <a:lnSpc>
                <a:spcPct val="100000"/>
              </a:lnSpc>
            </a:pPr>
            <a:r>
              <a:rPr sz="3200" b="1" spc="-5" dirty="0">
                <a:latin typeface="Arial"/>
                <a:cs typeface="Arial"/>
              </a:rPr>
              <a:t>Apakah special-purpose</a:t>
            </a:r>
            <a:r>
              <a:rPr sz="3200" b="1" spc="-110" dirty="0">
                <a:latin typeface="Arial"/>
                <a:cs typeface="Arial"/>
              </a:rPr>
              <a:t> </a:t>
            </a:r>
            <a:r>
              <a:rPr sz="3200" b="1" spc="-5" dirty="0">
                <a:latin typeface="Arial"/>
                <a:cs typeface="Arial"/>
              </a:rPr>
              <a:t>ports?</a:t>
            </a:r>
            <a:endParaRPr sz="3200">
              <a:latin typeface="Arial"/>
              <a:cs typeface="Arial"/>
            </a:endParaRPr>
          </a:p>
          <a:p>
            <a:pPr marL="355600" marR="48260" indent="-342900" algn="just">
              <a:lnSpc>
                <a:spcPct val="89800"/>
              </a:lnSpc>
              <a:spcBef>
                <a:spcPts val="760"/>
              </a:spcBef>
              <a:buChar char="•"/>
              <a:tabLst>
                <a:tab pos="355600" algn="l"/>
              </a:tabLst>
            </a:pPr>
            <a:r>
              <a:rPr sz="3200" spc="-5" dirty="0">
                <a:latin typeface="Arial"/>
                <a:cs typeface="Arial"/>
              </a:rPr>
              <a:t>Memungkinkan user </a:t>
            </a:r>
            <a:r>
              <a:rPr sz="3200" spc="-10" dirty="0">
                <a:latin typeface="Arial"/>
                <a:cs typeface="Arial"/>
              </a:rPr>
              <a:t>untuk </a:t>
            </a:r>
            <a:r>
              <a:rPr sz="3200" spc="-5" dirty="0">
                <a:latin typeface="Arial"/>
                <a:cs typeface="Arial"/>
              </a:rPr>
              <a:t>menenamkan  peralatan khusus atau mengirimkan data  </a:t>
            </a:r>
            <a:r>
              <a:rPr sz="3200" spc="5" dirty="0">
                <a:latin typeface="Arial"/>
                <a:cs typeface="Arial"/>
              </a:rPr>
              <a:t>ke </a:t>
            </a:r>
            <a:r>
              <a:rPr sz="3200" spc="-5" dirty="0">
                <a:latin typeface="Arial"/>
                <a:cs typeface="Arial"/>
              </a:rPr>
              <a:t>peralatan</a:t>
            </a:r>
            <a:r>
              <a:rPr sz="3200" spc="-110" dirty="0">
                <a:latin typeface="Arial"/>
                <a:cs typeface="Arial"/>
              </a:rPr>
              <a:t> </a:t>
            </a:r>
            <a:r>
              <a:rPr sz="3200" spc="-5" dirty="0">
                <a:latin typeface="Arial"/>
                <a:cs typeface="Arial"/>
              </a:rPr>
              <a:t>wireless</a:t>
            </a:r>
            <a:endParaRPr sz="3200">
              <a:latin typeface="Arial"/>
              <a:cs typeface="Arial"/>
            </a:endParaRPr>
          </a:p>
          <a:p>
            <a:pPr marL="756285" marR="342265" lvl="1" indent="-286385">
              <a:lnSpc>
                <a:spcPts val="3020"/>
              </a:lnSpc>
              <a:spcBef>
                <a:spcPts val="710"/>
              </a:spcBef>
              <a:buChar char="–"/>
              <a:tabLst>
                <a:tab pos="756920" algn="l"/>
              </a:tabLst>
            </a:pPr>
            <a:r>
              <a:rPr sz="2800" spc="-5" dirty="0">
                <a:latin typeface="Arial"/>
                <a:cs typeface="Arial"/>
              </a:rPr>
              <a:t>MIDI </a:t>
            </a:r>
            <a:r>
              <a:rPr sz="2800" dirty="0">
                <a:latin typeface="Arial"/>
                <a:cs typeface="Arial"/>
              </a:rPr>
              <a:t>(Musical </a:t>
            </a:r>
            <a:r>
              <a:rPr sz="2800" spc="-5" dirty="0">
                <a:latin typeface="Arial"/>
                <a:cs typeface="Arial"/>
              </a:rPr>
              <a:t>Instrument </a:t>
            </a:r>
            <a:r>
              <a:rPr sz="2800" dirty="0">
                <a:latin typeface="Arial"/>
                <a:cs typeface="Arial"/>
              </a:rPr>
              <a:t>Digital </a:t>
            </a:r>
            <a:r>
              <a:rPr sz="2800" spc="-5" dirty="0">
                <a:latin typeface="Arial"/>
                <a:cs typeface="Arial"/>
              </a:rPr>
              <a:t>Interface)  </a:t>
            </a:r>
            <a:r>
              <a:rPr sz="2800" dirty="0">
                <a:latin typeface="Arial"/>
                <a:cs typeface="Arial"/>
              </a:rPr>
              <a:t>port</a:t>
            </a:r>
            <a:endParaRPr sz="2800">
              <a:latin typeface="Arial"/>
              <a:cs typeface="Arial"/>
            </a:endParaRPr>
          </a:p>
          <a:p>
            <a:pPr marL="756285" lvl="1" indent="-286385">
              <a:lnSpc>
                <a:spcPct val="100000"/>
              </a:lnSpc>
              <a:spcBef>
                <a:spcPts val="305"/>
              </a:spcBef>
              <a:buChar char="–"/>
              <a:tabLst>
                <a:tab pos="756920" algn="l"/>
              </a:tabLst>
            </a:pPr>
            <a:r>
              <a:rPr sz="2800" spc="-10" dirty="0">
                <a:latin typeface="Arial"/>
                <a:cs typeface="Arial"/>
              </a:rPr>
              <a:t>SCSI </a:t>
            </a:r>
            <a:r>
              <a:rPr sz="2800" dirty="0">
                <a:latin typeface="Arial"/>
                <a:cs typeface="Arial"/>
              </a:rPr>
              <a:t>(small </a:t>
            </a:r>
            <a:r>
              <a:rPr sz="2800" spc="-5" dirty="0">
                <a:latin typeface="Arial"/>
                <a:cs typeface="Arial"/>
              </a:rPr>
              <a:t>computer system </a:t>
            </a:r>
            <a:r>
              <a:rPr sz="2800" dirty="0">
                <a:latin typeface="Arial"/>
                <a:cs typeface="Arial"/>
              </a:rPr>
              <a:t>interface)</a:t>
            </a:r>
            <a:r>
              <a:rPr sz="2800" spc="-45" dirty="0">
                <a:latin typeface="Arial"/>
                <a:cs typeface="Arial"/>
              </a:rPr>
              <a:t> </a:t>
            </a:r>
            <a:r>
              <a:rPr sz="2800" dirty="0">
                <a:latin typeface="Arial"/>
                <a:cs typeface="Arial"/>
              </a:rPr>
              <a:t>port</a:t>
            </a:r>
            <a:endParaRPr sz="2800">
              <a:latin typeface="Arial"/>
              <a:cs typeface="Arial"/>
            </a:endParaRPr>
          </a:p>
          <a:p>
            <a:pPr marL="756285" lvl="1" indent="-286385">
              <a:lnSpc>
                <a:spcPct val="100000"/>
              </a:lnSpc>
              <a:spcBef>
                <a:spcPts val="335"/>
              </a:spcBef>
              <a:buChar char="–"/>
              <a:tabLst>
                <a:tab pos="756920" algn="l"/>
              </a:tabLst>
            </a:pPr>
            <a:r>
              <a:rPr sz="2800" spc="-5" dirty="0">
                <a:latin typeface="Arial"/>
                <a:cs typeface="Arial"/>
              </a:rPr>
              <a:t>IrDA (Infrared Data Association)</a:t>
            </a:r>
            <a:r>
              <a:rPr sz="2800" spc="-20" dirty="0">
                <a:latin typeface="Arial"/>
                <a:cs typeface="Arial"/>
              </a:rPr>
              <a:t> </a:t>
            </a:r>
            <a:r>
              <a:rPr sz="2800" dirty="0">
                <a:latin typeface="Arial"/>
                <a:cs typeface="Arial"/>
              </a:rPr>
              <a:t>port</a:t>
            </a:r>
            <a:endParaRPr sz="2800">
              <a:latin typeface="Arial"/>
              <a:cs typeface="Arial"/>
            </a:endParaRPr>
          </a:p>
          <a:p>
            <a:pPr marL="756285" lvl="1" indent="-286385">
              <a:lnSpc>
                <a:spcPct val="100000"/>
              </a:lnSpc>
              <a:spcBef>
                <a:spcPts val="335"/>
              </a:spcBef>
              <a:buChar char="–"/>
              <a:tabLst>
                <a:tab pos="756920" algn="l"/>
              </a:tabLst>
            </a:pPr>
            <a:r>
              <a:rPr sz="2800" spc="-5" dirty="0">
                <a:latin typeface="Arial"/>
                <a:cs typeface="Arial"/>
              </a:rPr>
              <a:t>Bluetooth</a:t>
            </a:r>
            <a:r>
              <a:rPr sz="2800" spc="-75" dirty="0">
                <a:latin typeface="Arial"/>
                <a:cs typeface="Arial"/>
              </a:rPr>
              <a:t> </a:t>
            </a:r>
            <a:r>
              <a:rPr sz="2800" dirty="0">
                <a:latin typeface="Arial"/>
                <a:cs typeface="Arial"/>
              </a:rPr>
              <a:t>port</a:t>
            </a:r>
            <a:endParaRPr sz="2800">
              <a:latin typeface="Arial"/>
              <a:cs typeface="Arial"/>
            </a:endParaRPr>
          </a:p>
        </p:txBody>
      </p:sp>
      <p:sp>
        <p:nvSpPr>
          <p:cNvPr id="3" name="object 3"/>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L="4027804">
              <a:lnSpc>
                <a:spcPct val="100000"/>
              </a:lnSpc>
              <a:spcBef>
                <a:spcPts val="1760"/>
              </a:spcBef>
            </a:pPr>
            <a:r>
              <a:rPr spc="-5" dirty="0"/>
              <a:t>Port and</a:t>
            </a:r>
            <a:r>
              <a:rPr spc="-95" dirty="0"/>
              <a:t> </a:t>
            </a:r>
            <a:r>
              <a:rPr spc="-5" dirty="0"/>
              <a:t>Connector..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139" y="2012188"/>
            <a:ext cx="4506595" cy="4295140"/>
          </a:xfrm>
          <a:prstGeom prst="rect">
            <a:avLst/>
          </a:prstGeom>
        </p:spPr>
        <p:txBody>
          <a:bodyPr vert="horz" wrap="square" lIns="0" tIns="0" rIns="0" bIns="0" rtlCol="0">
            <a:spAutoFit/>
          </a:bodyPr>
          <a:lstStyle/>
          <a:p>
            <a:pPr marL="12700">
              <a:lnSpc>
                <a:spcPts val="3840"/>
              </a:lnSpc>
            </a:pPr>
            <a:r>
              <a:rPr sz="3200" b="1" spc="-5" dirty="0">
                <a:latin typeface="Arial"/>
                <a:cs typeface="Arial"/>
              </a:rPr>
              <a:t>Apakah</a:t>
            </a:r>
            <a:r>
              <a:rPr sz="3200" b="1" spc="-110" dirty="0">
                <a:latin typeface="Arial"/>
                <a:cs typeface="Arial"/>
              </a:rPr>
              <a:t> </a:t>
            </a:r>
            <a:r>
              <a:rPr sz="3200" b="1" spc="-5" dirty="0">
                <a:latin typeface="Arial"/>
                <a:cs typeface="Arial"/>
              </a:rPr>
              <a:t>bus?</a:t>
            </a:r>
            <a:endParaRPr sz="3200">
              <a:latin typeface="Arial"/>
              <a:cs typeface="Arial"/>
            </a:endParaRPr>
          </a:p>
          <a:p>
            <a:pPr marL="355600" marR="582295" indent="-342900" algn="just">
              <a:lnSpc>
                <a:spcPct val="79800"/>
              </a:lnSpc>
              <a:spcBef>
                <a:spcPts val="580"/>
              </a:spcBef>
              <a:buChar char="•"/>
              <a:tabLst>
                <a:tab pos="355600" algn="l"/>
              </a:tabLst>
            </a:pPr>
            <a:r>
              <a:rPr sz="2400" spc="-5" dirty="0">
                <a:latin typeface="Arial"/>
                <a:cs typeface="Arial"/>
              </a:rPr>
              <a:t>Jalur yang</a:t>
            </a:r>
            <a:r>
              <a:rPr sz="2400" spc="-50" dirty="0">
                <a:latin typeface="Arial"/>
                <a:cs typeface="Arial"/>
              </a:rPr>
              <a:t> </a:t>
            </a:r>
            <a:r>
              <a:rPr sz="2400" dirty="0">
                <a:latin typeface="Arial"/>
                <a:cs typeface="Arial"/>
              </a:rPr>
              <a:t>memungkinkan  </a:t>
            </a:r>
            <a:r>
              <a:rPr sz="2400" spc="-5" dirty="0">
                <a:latin typeface="Arial"/>
                <a:cs typeface="Arial"/>
              </a:rPr>
              <a:t>peralatan </a:t>
            </a:r>
            <a:r>
              <a:rPr sz="2400" dirty="0">
                <a:latin typeface="Arial"/>
                <a:cs typeface="Arial"/>
              </a:rPr>
              <a:t>dalam </a:t>
            </a:r>
            <a:r>
              <a:rPr sz="2400" spc="-5" dirty="0">
                <a:latin typeface="Arial"/>
                <a:cs typeface="Arial"/>
              </a:rPr>
              <a:t>komputer  </a:t>
            </a:r>
            <a:r>
              <a:rPr sz="2400" dirty="0">
                <a:latin typeface="Arial"/>
                <a:cs typeface="Arial"/>
              </a:rPr>
              <a:t>saling</a:t>
            </a:r>
            <a:r>
              <a:rPr sz="2400" spc="-95" dirty="0">
                <a:latin typeface="Arial"/>
                <a:cs typeface="Arial"/>
              </a:rPr>
              <a:t> </a:t>
            </a:r>
            <a:r>
              <a:rPr sz="2400" dirty="0">
                <a:latin typeface="Arial"/>
                <a:cs typeface="Arial"/>
              </a:rPr>
              <a:t>berkomunikasi</a:t>
            </a:r>
            <a:endParaRPr sz="2400">
              <a:latin typeface="Arial"/>
              <a:cs typeface="Arial"/>
            </a:endParaRPr>
          </a:p>
          <a:p>
            <a:pPr marL="355600" marR="192405" indent="-342900">
              <a:lnSpc>
                <a:spcPts val="2300"/>
              </a:lnSpc>
              <a:spcBef>
                <a:spcPts val="560"/>
              </a:spcBef>
              <a:buChar char="•"/>
              <a:tabLst>
                <a:tab pos="354965" algn="l"/>
                <a:tab pos="355600" algn="l"/>
              </a:tabLst>
            </a:pPr>
            <a:r>
              <a:rPr sz="2400" dirty="0">
                <a:latin typeface="Arial"/>
                <a:cs typeface="Arial"/>
              </a:rPr>
              <a:t>System </a:t>
            </a:r>
            <a:r>
              <a:rPr sz="2400" spc="-5" dirty="0">
                <a:latin typeface="Arial"/>
                <a:cs typeface="Arial"/>
              </a:rPr>
              <a:t>bus menghubungkan  processor dan</a:t>
            </a:r>
            <a:r>
              <a:rPr sz="2400" spc="-45" dirty="0">
                <a:latin typeface="Arial"/>
                <a:cs typeface="Arial"/>
              </a:rPr>
              <a:t> </a:t>
            </a:r>
            <a:r>
              <a:rPr sz="2400" dirty="0">
                <a:latin typeface="Arial"/>
                <a:cs typeface="Arial"/>
              </a:rPr>
              <a:t>RAM</a:t>
            </a:r>
            <a:endParaRPr sz="2400">
              <a:latin typeface="Arial"/>
              <a:cs typeface="Arial"/>
            </a:endParaRPr>
          </a:p>
          <a:p>
            <a:pPr marL="355600" marR="5080" indent="-342900">
              <a:lnSpc>
                <a:spcPts val="2300"/>
              </a:lnSpc>
              <a:spcBef>
                <a:spcPts val="565"/>
              </a:spcBef>
              <a:buChar char="•"/>
              <a:tabLst>
                <a:tab pos="354965" algn="l"/>
                <a:tab pos="355600" algn="l"/>
              </a:tabLst>
            </a:pPr>
            <a:r>
              <a:rPr sz="2400" spc="-5" dirty="0">
                <a:latin typeface="Arial"/>
                <a:cs typeface="Arial"/>
              </a:rPr>
              <a:t>Lebar Bus </a:t>
            </a:r>
            <a:r>
              <a:rPr sz="2400" dirty="0">
                <a:latin typeface="Arial"/>
                <a:cs typeface="Arial"/>
              </a:rPr>
              <a:t>menentukan </a:t>
            </a:r>
            <a:r>
              <a:rPr sz="2400" spc="-5" dirty="0">
                <a:latin typeface="Arial"/>
                <a:cs typeface="Arial"/>
              </a:rPr>
              <a:t>jumlah  yang </a:t>
            </a:r>
            <a:r>
              <a:rPr sz="2400" dirty="0">
                <a:latin typeface="Arial"/>
                <a:cs typeface="Arial"/>
              </a:rPr>
              <a:t>dikirimkan </a:t>
            </a:r>
            <a:r>
              <a:rPr sz="2400" spc="-5" dirty="0">
                <a:latin typeface="Arial"/>
                <a:cs typeface="Arial"/>
              </a:rPr>
              <a:t>pada </a:t>
            </a:r>
            <a:r>
              <a:rPr sz="2400" dirty="0">
                <a:latin typeface="Arial"/>
                <a:cs typeface="Arial"/>
              </a:rPr>
              <a:t>suatu  </a:t>
            </a:r>
            <a:r>
              <a:rPr sz="2400" spc="-5" dirty="0">
                <a:latin typeface="Arial"/>
                <a:cs typeface="Arial"/>
              </a:rPr>
              <a:t>waktu</a:t>
            </a:r>
            <a:endParaRPr sz="2400">
              <a:latin typeface="Arial"/>
              <a:cs typeface="Arial"/>
            </a:endParaRPr>
          </a:p>
          <a:p>
            <a:pPr marL="355600" marR="208915" indent="-342900">
              <a:lnSpc>
                <a:spcPct val="79900"/>
              </a:lnSpc>
              <a:spcBef>
                <a:spcPts val="585"/>
              </a:spcBef>
              <a:buChar char="•"/>
              <a:tabLst>
                <a:tab pos="354965" algn="l"/>
                <a:tab pos="355600" algn="l"/>
              </a:tabLst>
            </a:pPr>
            <a:r>
              <a:rPr sz="2400" dirty="0">
                <a:latin typeface="Arial"/>
                <a:cs typeface="Arial"/>
              </a:rPr>
              <a:t>Word size </a:t>
            </a:r>
            <a:r>
              <a:rPr sz="2400" spc="-5" dirty="0">
                <a:latin typeface="Arial"/>
                <a:cs typeface="Arial"/>
              </a:rPr>
              <a:t>adalah </a:t>
            </a:r>
            <a:r>
              <a:rPr sz="2400" dirty="0">
                <a:latin typeface="Arial"/>
                <a:cs typeface="Arial"/>
              </a:rPr>
              <a:t>jumlah</a:t>
            </a:r>
            <a:r>
              <a:rPr sz="2400" spc="-60" dirty="0">
                <a:latin typeface="Arial"/>
                <a:cs typeface="Arial"/>
              </a:rPr>
              <a:t> </a:t>
            </a:r>
            <a:r>
              <a:rPr sz="2400" spc="-5" dirty="0">
                <a:latin typeface="Arial"/>
                <a:cs typeface="Arial"/>
              </a:rPr>
              <a:t>dari  bits </a:t>
            </a:r>
            <a:r>
              <a:rPr sz="2400" dirty="0">
                <a:latin typeface="Arial"/>
                <a:cs typeface="Arial"/>
              </a:rPr>
              <a:t>processor </a:t>
            </a:r>
            <a:r>
              <a:rPr sz="2400" spc="-5" dirty="0">
                <a:latin typeface="Arial"/>
                <a:cs typeface="Arial"/>
              </a:rPr>
              <a:t>yang dapat di  </a:t>
            </a:r>
            <a:r>
              <a:rPr sz="2400" dirty="0">
                <a:latin typeface="Arial"/>
                <a:cs typeface="Arial"/>
              </a:rPr>
              <a:t>terjemahkan </a:t>
            </a:r>
            <a:r>
              <a:rPr sz="2400" spc="-5" dirty="0">
                <a:latin typeface="Arial"/>
                <a:cs typeface="Arial"/>
              </a:rPr>
              <a:t>dan </a:t>
            </a:r>
            <a:r>
              <a:rPr sz="2400" dirty="0">
                <a:latin typeface="Arial"/>
                <a:cs typeface="Arial"/>
              </a:rPr>
              <a:t>dikerjakan  </a:t>
            </a:r>
            <a:r>
              <a:rPr sz="2400" spc="-5" dirty="0">
                <a:latin typeface="Arial"/>
                <a:cs typeface="Arial"/>
              </a:rPr>
              <a:t>pada waktu</a:t>
            </a:r>
            <a:r>
              <a:rPr sz="2400" spc="-45" dirty="0">
                <a:latin typeface="Arial"/>
                <a:cs typeface="Arial"/>
              </a:rPr>
              <a:t> </a:t>
            </a:r>
            <a:r>
              <a:rPr sz="2400" spc="-5" dirty="0">
                <a:latin typeface="Arial"/>
                <a:cs typeface="Arial"/>
              </a:rPr>
              <a:t>itu</a:t>
            </a:r>
            <a:endParaRPr sz="2400">
              <a:latin typeface="Arial"/>
              <a:cs typeface="Arial"/>
            </a:endParaRPr>
          </a:p>
        </p:txBody>
      </p:sp>
      <p:sp>
        <p:nvSpPr>
          <p:cNvPr id="3" name="object 3"/>
          <p:cNvSpPr/>
          <p:nvPr/>
        </p:nvSpPr>
        <p:spPr>
          <a:xfrm>
            <a:off x="5743955" y="2400300"/>
            <a:ext cx="3636264" cy="403707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R="85725" algn="r">
              <a:lnSpc>
                <a:spcPct val="100000"/>
              </a:lnSpc>
              <a:spcBef>
                <a:spcPts val="1760"/>
              </a:spcBef>
            </a:pPr>
            <a:r>
              <a:rPr spc="-10" dirty="0"/>
              <a:t>B</a:t>
            </a:r>
            <a:r>
              <a:rPr spc="-15" dirty="0"/>
              <a:t>u</a:t>
            </a:r>
            <a:r>
              <a:rPr dirty="0"/>
              <a:t>s</a:t>
            </a:r>
            <a:r>
              <a:rPr spc="-5" dirty="0"/>
              <a:t>e</a:t>
            </a:r>
            <a:r>
              <a:rPr dirty="0"/>
              <a:t>s</a:t>
            </a:r>
            <a:r>
              <a:rPr spc="-5" dirty="0"/>
              <a: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139" y="2053335"/>
            <a:ext cx="4181475" cy="4195445"/>
          </a:xfrm>
          <a:prstGeom prst="rect">
            <a:avLst/>
          </a:prstGeom>
        </p:spPr>
        <p:txBody>
          <a:bodyPr vert="horz" wrap="square" lIns="0" tIns="0" rIns="0" bIns="0" rtlCol="0">
            <a:spAutoFit/>
          </a:bodyPr>
          <a:lstStyle/>
          <a:p>
            <a:pPr marL="12700">
              <a:lnSpc>
                <a:spcPct val="100000"/>
              </a:lnSpc>
            </a:pPr>
            <a:r>
              <a:rPr sz="3200" b="1" spc="-5" dirty="0">
                <a:latin typeface="Arial"/>
                <a:cs typeface="Arial"/>
              </a:rPr>
              <a:t>Apakah</a:t>
            </a:r>
            <a:r>
              <a:rPr sz="3200" b="1" spc="-100" dirty="0">
                <a:latin typeface="Arial"/>
                <a:cs typeface="Arial"/>
              </a:rPr>
              <a:t> </a:t>
            </a:r>
            <a:r>
              <a:rPr sz="3200" b="1" spc="-5" dirty="0">
                <a:latin typeface="Arial"/>
                <a:cs typeface="Arial"/>
              </a:rPr>
              <a:t>bay?</a:t>
            </a:r>
            <a:endParaRPr sz="3200">
              <a:latin typeface="Arial"/>
              <a:cs typeface="Arial"/>
            </a:endParaRPr>
          </a:p>
          <a:p>
            <a:pPr marL="355600" marR="5080" indent="-342900">
              <a:lnSpc>
                <a:spcPct val="89800"/>
              </a:lnSpc>
              <a:spcBef>
                <a:spcPts val="760"/>
              </a:spcBef>
              <a:buChar char="•"/>
              <a:tabLst>
                <a:tab pos="354965" algn="l"/>
                <a:tab pos="355600" algn="l"/>
              </a:tabLst>
            </a:pPr>
            <a:r>
              <a:rPr sz="3200" dirty="0">
                <a:latin typeface="Arial"/>
                <a:cs typeface="Arial"/>
              </a:rPr>
              <a:t>Area </a:t>
            </a:r>
            <a:r>
              <a:rPr sz="3200" spc="-5" dirty="0">
                <a:latin typeface="Arial"/>
                <a:cs typeface="Arial"/>
              </a:rPr>
              <a:t>terbuka pada  </a:t>
            </a:r>
            <a:r>
              <a:rPr sz="3200" dirty="0">
                <a:latin typeface="Arial"/>
                <a:cs typeface="Arial"/>
              </a:rPr>
              <a:t>system </a:t>
            </a:r>
            <a:r>
              <a:rPr sz="3200" spc="-5" dirty="0">
                <a:latin typeface="Arial"/>
                <a:cs typeface="Arial"/>
              </a:rPr>
              <a:t>unit yang  digunakan untuk  memasang</a:t>
            </a:r>
            <a:r>
              <a:rPr sz="3200" spc="-95" dirty="0">
                <a:latin typeface="Arial"/>
                <a:cs typeface="Arial"/>
              </a:rPr>
              <a:t> </a:t>
            </a:r>
            <a:r>
              <a:rPr sz="3200" spc="-5" dirty="0">
                <a:latin typeface="Arial"/>
                <a:cs typeface="Arial"/>
              </a:rPr>
              <a:t>peralatan  tambahan</a:t>
            </a:r>
            <a:endParaRPr sz="3200">
              <a:latin typeface="Arial"/>
              <a:cs typeface="Arial"/>
            </a:endParaRPr>
          </a:p>
          <a:p>
            <a:pPr marL="355600" marR="96520" indent="-342900">
              <a:lnSpc>
                <a:spcPct val="89800"/>
              </a:lnSpc>
              <a:spcBef>
                <a:spcPts val="760"/>
              </a:spcBef>
              <a:buChar char="•"/>
              <a:tabLst>
                <a:tab pos="354965" algn="l"/>
                <a:tab pos="355600" algn="l"/>
              </a:tabLst>
            </a:pPr>
            <a:r>
              <a:rPr sz="3200" dirty="0">
                <a:latin typeface="Arial"/>
                <a:cs typeface="Arial"/>
              </a:rPr>
              <a:t>Drive </a:t>
            </a:r>
            <a:r>
              <a:rPr sz="3200" spc="-5" dirty="0">
                <a:latin typeface="Arial"/>
                <a:cs typeface="Arial"/>
              </a:rPr>
              <a:t>bays biasa  digunakan untuk  menahan </a:t>
            </a:r>
            <a:r>
              <a:rPr sz="3200" dirty="0">
                <a:latin typeface="Arial"/>
                <a:cs typeface="Arial"/>
              </a:rPr>
              <a:t>disk</a:t>
            </a:r>
            <a:r>
              <a:rPr sz="3200" spc="-114" dirty="0">
                <a:latin typeface="Arial"/>
                <a:cs typeface="Arial"/>
              </a:rPr>
              <a:t> </a:t>
            </a:r>
            <a:r>
              <a:rPr sz="3200" spc="-5" dirty="0">
                <a:latin typeface="Arial"/>
                <a:cs typeface="Arial"/>
              </a:rPr>
              <a:t>drives</a:t>
            </a:r>
            <a:endParaRPr sz="3200">
              <a:latin typeface="Arial"/>
              <a:cs typeface="Arial"/>
            </a:endParaRPr>
          </a:p>
        </p:txBody>
      </p:sp>
      <p:sp>
        <p:nvSpPr>
          <p:cNvPr id="3" name="object 3"/>
          <p:cNvSpPr/>
          <p:nvPr/>
        </p:nvSpPr>
        <p:spPr>
          <a:xfrm>
            <a:off x="5387340" y="2147316"/>
            <a:ext cx="4113275" cy="426567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 y="714755"/>
            <a:ext cx="9142730" cy="1181100"/>
          </a:xfrm>
          <a:prstGeom prst="rect">
            <a:avLst/>
          </a:prstGeom>
          <a:solidFill>
            <a:srgbClr val="336600"/>
          </a:solidFill>
        </p:spPr>
        <p:txBody>
          <a:bodyPr vert="horz" wrap="square" lIns="0" tIns="223520" rIns="0" bIns="0" rtlCol="0">
            <a:spAutoFit/>
          </a:bodyPr>
          <a:lstStyle/>
          <a:p>
            <a:pPr marR="84455" algn="r">
              <a:lnSpc>
                <a:spcPct val="100000"/>
              </a:lnSpc>
              <a:spcBef>
                <a:spcPts val="1760"/>
              </a:spcBef>
            </a:pPr>
            <a:r>
              <a:rPr spc="-10" dirty="0"/>
              <a:t>B</a:t>
            </a:r>
            <a:r>
              <a:rPr spc="-5" dirty="0"/>
              <a:t>a</a:t>
            </a:r>
            <a:r>
              <a:rPr dirty="0"/>
              <a:t>y</a:t>
            </a:r>
            <a:r>
              <a:rPr spc="-5" dirty="0"/>
              <a: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3139" y="2092959"/>
            <a:ext cx="4472940" cy="496570"/>
          </a:xfrm>
          <a:prstGeom prst="rect">
            <a:avLst/>
          </a:prstGeom>
        </p:spPr>
        <p:txBody>
          <a:bodyPr vert="horz" wrap="square" lIns="0" tIns="0" rIns="0" bIns="0" rtlCol="0">
            <a:spAutoFit/>
          </a:bodyPr>
          <a:lstStyle/>
          <a:p>
            <a:pPr marL="12700">
              <a:lnSpc>
                <a:spcPct val="100000"/>
              </a:lnSpc>
            </a:pPr>
            <a:r>
              <a:rPr sz="3200" spc="-5" dirty="0">
                <a:latin typeface="Arial"/>
                <a:cs typeface="Arial"/>
              </a:rPr>
              <a:t>Apakah </a:t>
            </a:r>
            <a:r>
              <a:rPr sz="3200" spc="-5" dirty="0">
                <a:solidFill>
                  <a:srgbClr val="333399"/>
                </a:solidFill>
                <a:latin typeface="Arial"/>
                <a:cs typeface="Arial"/>
              </a:rPr>
              <a:t>Power</a:t>
            </a:r>
            <a:r>
              <a:rPr sz="3200" spc="-80" dirty="0">
                <a:solidFill>
                  <a:srgbClr val="333399"/>
                </a:solidFill>
                <a:latin typeface="Arial"/>
                <a:cs typeface="Arial"/>
              </a:rPr>
              <a:t> </a:t>
            </a:r>
            <a:r>
              <a:rPr sz="3200" spc="-5" dirty="0">
                <a:solidFill>
                  <a:srgbClr val="333399"/>
                </a:solidFill>
                <a:latin typeface="Arial"/>
                <a:cs typeface="Arial"/>
              </a:rPr>
              <a:t>Supply</a:t>
            </a:r>
            <a:r>
              <a:rPr sz="3200" spc="-5" dirty="0">
                <a:latin typeface="Arial"/>
                <a:cs typeface="Arial"/>
              </a:rPr>
              <a:t>??</a:t>
            </a:r>
            <a:endParaRPr sz="3200">
              <a:latin typeface="Arial"/>
              <a:cs typeface="Arial"/>
            </a:endParaRPr>
          </a:p>
        </p:txBody>
      </p:sp>
      <p:sp>
        <p:nvSpPr>
          <p:cNvPr id="3" name="object 3"/>
          <p:cNvSpPr/>
          <p:nvPr/>
        </p:nvSpPr>
        <p:spPr>
          <a:xfrm>
            <a:off x="914400" y="2667000"/>
            <a:ext cx="8229600" cy="3980688"/>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ctrTitle"/>
          </p:nvPr>
        </p:nvSpPr>
        <p:spPr>
          <a:prstGeom prst="rect">
            <a:avLst/>
          </a:prstGeom>
          <a:solidFill>
            <a:srgbClr val="336600"/>
          </a:solidFill>
        </p:spPr>
        <p:txBody>
          <a:bodyPr vert="horz" wrap="square" lIns="0" tIns="223520" rIns="0" bIns="0" rtlCol="0">
            <a:spAutoFit/>
          </a:bodyPr>
          <a:lstStyle/>
          <a:p>
            <a:pPr marL="5411470">
              <a:lnSpc>
                <a:spcPct val="100000"/>
              </a:lnSpc>
              <a:spcBef>
                <a:spcPts val="1760"/>
              </a:spcBef>
            </a:pPr>
            <a:r>
              <a:rPr sz="4000" u="none" spc="-10" dirty="0"/>
              <a:t>Power</a:t>
            </a:r>
            <a:r>
              <a:rPr sz="4000" u="none" spc="-45" dirty="0"/>
              <a:t> </a:t>
            </a:r>
            <a:r>
              <a:rPr sz="4000" u="none" spc="-10" dirty="0"/>
              <a:t>Supply..</a:t>
            </a:r>
            <a:endParaRPr sz="40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39</a:t>
            </a:fld>
            <a:endParaRPr dirty="0"/>
          </a:p>
        </p:txBody>
      </p:sp>
      <p:sp>
        <p:nvSpPr>
          <p:cNvPr id="2" name="object 2"/>
          <p:cNvSpPr txBox="1"/>
          <p:nvPr/>
        </p:nvSpPr>
        <p:spPr>
          <a:xfrm>
            <a:off x="993139" y="4504944"/>
            <a:ext cx="5998210" cy="1003300"/>
          </a:xfrm>
          <a:prstGeom prst="rect">
            <a:avLst/>
          </a:prstGeom>
        </p:spPr>
        <p:txBody>
          <a:bodyPr vert="horz" wrap="square" lIns="0" tIns="0" rIns="0" bIns="0" rtlCol="0">
            <a:spAutoFit/>
          </a:bodyPr>
          <a:lstStyle/>
          <a:p>
            <a:pPr marL="12700">
              <a:lnSpc>
                <a:spcPts val="7895"/>
              </a:lnSpc>
            </a:pPr>
            <a:r>
              <a:rPr sz="6600" b="1" u="heavy" spc="-5" dirty="0">
                <a:solidFill>
                  <a:srgbClr val="006600"/>
                </a:solidFill>
                <a:latin typeface="Berlin Sans FB Demi"/>
                <a:cs typeface="Berlin Sans FB Demi"/>
              </a:rPr>
              <a:t>The</a:t>
            </a:r>
            <a:r>
              <a:rPr sz="6600" b="1" u="heavy" spc="-65" dirty="0">
                <a:solidFill>
                  <a:srgbClr val="006600"/>
                </a:solidFill>
                <a:latin typeface="Berlin Sans FB Demi"/>
                <a:cs typeface="Berlin Sans FB Demi"/>
              </a:rPr>
              <a:t> </a:t>
            </a:r>
            <a:r>
              <a:rPr sz="6600" b="1" u="heavy" spc="-5" dirty="0">
                <a:solidFill>
                  <a:srgbClr val="006600"/>
                </a:solidFill>
                <a:latin typeface="Berlin Sans FB Demi"/>
                <a:cs typeface="Berlin Sans FB Demi"/>
              </a:rPr>
              <a:t>Pheripheral</a:t>
            </a:r>
            <a:endParaRPr sz="6600">
              <a:latin typeface="Berlin Sans FB Demi"/>
              <a:cs typeface="Berlin Sans FB Dem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4</a:t>
            </a:fld>
            <a:endParaRPr dirty="0"/>
          </a:p>
        </p:txBody>
      </p:sp>
      <p:sp>
        <p:nvSpPr>
          <p:cNvPr id="2" name="object 2"/>
          <p:cNvSpPr txBox="1">
            <a:spLocks noGrp="1"/>
          </p:cNvSpPr>
          <p:nvPr>
            <p:ph type="title"/>
          </p:nvPr>
        </p:nvSpPr>
        <p:spPr>
          <a:xfrm>
            <a:off x="457200" y="685800"/>
            <a:ext cx="9133840" cy="1181100"/>
          </a:xfrm>
          <a:prstGeom prst="rect">
            <a:avLst/>
          </a:prstGeom>
          <a:solidFill>
            <a:srgbClr val="336600"/>
          </a:solidFill>
        </p:spPr>
        <p:txBody>
          <a:bodyPr vert="horz" wrap="square" lIns="0" tIns="224154" rIns="0" bIns="0" rtlCol="0">
            <a:spAutoFit/>
          </a:bodyPr>
          <a:lstStyle/>
          <a:p>
            <a:pPr marL="1826895">
              <a:lnSpc>
                <a:spcPct val="100000"/>
              </a:lnSpc>
              <a:spcBef>
                <a:spcPts val="1764"/>
              </a:spcBef>
            </a:pPr>
            <a:r>
              <a:rPr sz="4100" spc="-170" dirty="0">
                <a:latin typeface="Tahoma"/>
                <a:cs typeface="Tahoma"/>
              </a:rPr>
              <a:t>Aspek </a:t>
            </a:r>
            <a:r>
              <a:rPr sz="4100" spc="-225" dirty="0">
                <a:latin typeface="Tahoma"/>
                <a:cs typeface="Tahoma"/>
              </a:rPr>
              <a:t>Dasar </a:t>
            </a:r>
            <a:r>
              <a:rPr sz="4100" spc="-210" dirty="0">
                <a:latin typeface="Tahoma"/>
                <a:cs typeface="Tahoma"/>
              </a:rPr>
              <a:t>Sistem</a:t>
            </a:r>
            <a:r>
              <a:rPr sz="4100" spc="-605" dirty="0">
                <a:latin typeface="Tahoma"/>
                <a:cs typeface="Tahoma"/>
              </a:rPr>
              <a:t> </a:t>
            </a:r>
            <a:r>
              <a:rPr sz="4100" spc="-165" dirty="0">
                <a:latin typeface="Tahoma"/>
                <a:cs typeface="Tahoma"/>
              </a:rPr>
              <a:t>Komputer</a:t>
            </a:r>
            <a:endParaRPr sz="4100">
              <a:latin typeface="Tahoma"/>
              <a:cs typeface="Tahoma"/>
            </a:endParaRPr>
          </a:p>
        </p:txBody>
      </p:sp>
      <p:sp>
        <p:nvSpPr>
          <p:cNvPr id="3" name="object 3"/>
          <p:cNvSpPr txBox="1"/>
          <p:nvPr/>
        </p:nvSpPr>
        <p:spPr>
          <a:xfrm>
            <a:off x="993139" y="2931159"/>
            <a:ext cx="5824855" cy="2249170"/>
          </a:xfrm>
          <a:prstGeom prst="rect">
            <a:avLst/>
          </a:prstGeom>
        </p:spPr>
        <p:txBody>
          <a:bodyPr vert="horz" wrap="square" lIns="0" tIns="0" rIns="0" bIns="0" rtlCol="0">
            <a:spAutoFit/>
          </a:bodyPr>
          <a:lstStyle/>
          <a:p>
            <a:pPr marL="622300" indent="-609600">
              <a:lnSpc>
                <a:spcPct val="100000"/>
              </a:lnSpc>
              <a:buAutoNum type="arabicPeriod"/>
              <a:tabLst>
                <a:tab pos="621665" algn="l"/>
                <a:tab pos="622300" algn="l"/>
              </a:tabLst>
            </a:pPr>
            <a:r>
              <a:rPr sz="3200" spc="-5" dirty="0">
                <a:latin typeface="Arial"/>
                <a:cs typeface="Arial"/>
              </a:rPr>
              <a:t>Perangkat Keras</a:t>
            </a:r>
            <a:r>
              <a:rPr sz="3200" spc="-75" dirty="0">
                <a:latin typeface="Arial"/>
                <a:cs typeface="Arial"/>
              </a:rPr>
              <a:t> </a:t>
            </a:r>
            <a:r>
              <a:rPr sz="3200" spc="-5" dirty="0">
                <a:latin typeface="Arial"/>
                <a:cs typeface="Arial"/>
              </a:rPr>
              <a:t>(</a:t>
            </a:r>
            <a:r>
              <a:rPr sz="3200" i="1" spc="-5" dirty="0">
                <a:latin typeface="Arial"/>
                <a:cs typeface="Arial"/>
              </a:rPr>
              <a:t>Hardware</a:t>
            </a:r>
            <a:r>
              <a:rPr sz="3200" spc="-5" dirty="0">
                <a:latin typeface="Arial"/>
                <a:cs typeface="Arial"/>
              </a:rPr>
              <a:t>)</a:t>
            </a:r>
            <a:endParaRPr sz="3200">
              <a:latin typeface="Arial"/>
              <a:cs typeface="Arial"/>
            </a:endParaRPr>
          </a:p>
          <a:p>
            <a:pPr marL="622300" indent="-609600">
              <a:lnSpc>
                <a:spcPct val="100000"/>
              </a:lnSpc>
              <a:spcBef>
                <a:spcPts val="755"/>
              </a:spcBef>
              <a:buAutoNum type="arabicPeriod"/>
              <a:tabLst>
                <a:tab pos="621665" algn="l"/>
                <a:tab pos="622300" algn="l"/>
              </a:tabLst>
            </a:pPr>
            <a:r>
              <a:rPr sz="3200" spc="-5" dirty="0">
                <a:latin typeface="Arial"/>
                <a:cs typeface="Arial"/>
              </a:rPr>
              <a:t>Perangkat Lunak</a:t>
            </a:r>
            <a:r>
              <a:rPr sz="3200" spc="-80" dirty="0">
                <a:latin typeface="Arial"/>
                <a:cs typeface="Arial"/>
              </a:rPr>
              <a:t> </a:t>
            </a:r>
            <a:r>
              <a:rPr sz="3200" spc="-5" dirty="0">
                <a:latin typeface="Arial"/>
                <a:cs typeface="Arial"/>
              </a:rPr>
              <a:t>(</a:t>
            </a:r>
            <a:r>
              <a:rPr sz="3200" i="1" spc="-5" dirty="0">
                <a:latin typeface="Arial"/>
                <a:cs typeface="Arial"/>
              </a:rPr>
              <a:t>Software</a:t>
            </a:r>
            <a:r>
              <a:rPr sz="3200" spc="-5" dirty="0">
                <a:latin typeface="Arial"/>
                <a:cs typeface="Arial"/>
              </a:rPr>
              <a:t>)</a:t>
            </a:r>
            <a:endParaRPr sz="3200">
              <a:latin typeface="Arial"/>
              <a:cs typeface="Arial"/>
            </a:endParaRPr>
          </a:p>
          <a:p>
            <a:pPr marL="622300" indent="-609600">
              <a:lnSpc>
                <a:spcPct val="100000"/>
              </a:lnSpc>
              <a:spcBef>
                <a:spcPts val="765"/>
              </a:spcBef>
              <a:buAutoNum type="arabicPeriod"/>
              <a:tabLst>
                <a:tab pos="621665" algn="l"/>
                <a:tab pos="622300" algn="l"/>
              </a:tabLst>
            </a:pPr>
            <a:r>
              <a:rPr sz="3200" spc="-5" dirty="0">
                <a:latin typeface="Arial"/>
                <a:cs typeface="Arial"/>
              </a:rPr>
              <a:t>Pengguna</a:t>
            </a:r>
            <a:r>
              <a:rPr sz="3200" spc="-95" dirty="0">
                <a:latin typeface="Arial"/>
                <a:cs typeface="Arial"/>
              </a:rPr>
              <a:t> </a:t>
            </a:r>
            <a:r>
              <a:rPr sz="3200" spc="-5" dirty="0">
                <a:latin typeface="Arial"/>
                <a:cs typeface="Arial"/>
              </a:rPr>
              <a:t>(</a:t>
            </a:r>
            <a:r>
              <a:rPr sz="3200" i="1" spc="-5" dirty="0">
                <a:latin typeface="Arial"/>
                <a:cs typeface="Arial"/>
              </a:rPr>
              <a:t>Brainware</a:t>
            </a:r>
            <a:r>
              <a:rPr sz="3200" spc="-5" dirty="0">
                <a:latin typeface="Arial"/>
                <a:cs typeface="Arial"/>
              </a:rPr>
              <a:t>)</a:t>
            </a:r>
            <a:endParaRPr sz="3200">
              <a:latin typeface="Arial"/>
              <a:cs typeface="Arial"/>
            </a:endParaRPr>
          </a:p>
          <a:p>
            <a:pPr marL="622300" indent="-609600">
              <a:lnSpc>
                <a:spcPct val="100000"/>
              </a:lnSpc>
              <a:spcBef>
                <a:spcPts val="755"/>
              </a:spcBef>
              <a:buAutoNum type="arabicPeriod"/>
              <a:tabLst>
                <a:tab pos="621665" algn="l"/>
                <a:tab pos="622300" algn="l"/>
              </a:tabLst>
            </a:pPr>
            <a:r>
              <a:rPr sz="3200" spc="-5" dirty="0">
                <a:latin typeface="Arial"/>
                <a:cs typeface="Arial"/>
              </a:rPr>
              <a:t>Set Instruksi (</a:t>
            </a:r>
            <a:r>
              <a:rPr sz="3200" i="1" spc="-5" dirty="0">
                <a:latin typeface="Arial"/>
                <a:cs typeface="Arial"/>
              </a:rPr>
              <a:t>instruction</a:t>
            </a:r>
            <a:r>
              <a:rPr sz="3200" i="1" spc="-55" dirty="0">
                <a:latin typeface="Arial"/>
                <a:cs typeface="Arial"/>
              </a:rPr>
              <a:t> </a:t>
            </a:r>
            <a:r>
              <a:rPr sz="3200" i="1" spc="-5" dirty="0">
                <a:latin typeface="Arial"/>
                <a:cs typeface="Arial"/>
              </a:rPr>
              <a:t>Set</a:t>
            </a:r>
            <a:r>
              <a:rPr sz="3200" spc="-5" dirty="0">
                <a:latin typeface="Arial"/>
                <a:cs typeface="Arial"/>
              </a:rPr>
              <a:t>)</a:t>
            </a:r>
            <a:endParaRPr sz="32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40</a:t>
            </a:fld>
            <a:endParaRPr dirty="0"/>
          </a:p>
        </p:txBody>
      </p:sp>
      <p:sp>
        <p:nvSpPr>
          <p:cNvPr id="2" name="object 2"/>
          <p:cNvSpPr txBox="1"/>
          <p:nvPr/>
        </p:nvSpPr>
        <p:spPr>
          <a:xfrm>
            <a:off x="457200" y="685800"/>
            <a:ext cx="9142730" cy="1181100"/>
          </a:xfrm>
          <a:prstGeom prst="rect">
            <a:avLst/>
          </a:prstGeom>
        </p:spPr>
        <p:txBody>
          <a:bodyPr vert="horz" wrap="square" lIns="0" tIns="267335" rIns="0" bIns="0" rtlCol="0">
            <a:spAutoFit/>
          </a:bodyPr>
          <a:lstStyle/>
          <a:p>
            <a:pPr marL="2379980">
              <a:lnSpc>
                <a:spcPct val="100000"/>
              </a:lnSpc>
              <a:spcBef>
                <a:spcPts val="2105"/>
              </a:spcBef>
            </a:pPr>
            <a:r>
              <a:rPr sz="4400" b="1" dirty="0">
                <a:latin typeface="Arial"/>
                <a:cs typeface="Arial"/>
              </a:rPr>
              <a:t>Pheriperal</a:t>
            </a:r>
            <a:r>
              <a:rPr sz="4400" b="1" spc="-85" dirty="0">
                <a:latin typeface="Arial"/>
                <a:cs typeface="Arial"/>
              </a:rPr>
              <a:t> </a:t>
            </a:r>
            <a:r>
              <a:rPr sz="4400" b="1" dirty="0">
                <a:latin typeface="Arial"/>
                <a:cs typeface="Arial"/>
              </a:rPr>
              <a:t>Komputer??</a:t>
            </a:r>
            <a:endParaRPr sz="4400">
              <a:latin typeface="Arial"/>
              <a:cs typeface="Arial"/>
            </a:endParaRPr>
          </a:p>
        </p:txBody>
      </p:sp>
      <p:sp>
        <p:nvSpPr>
          <p:cNvPr id="3" name="object 3"/>
          <p:cNvSpPr txBox="1"/>
          <p:nvPr/>
        </p:nvSpPr>
        <p:spPr>
          <a:xfrm>
            <a:off x="855980" y="2102103"/>
            <a:ext cx="8326120" cy="4272915"/>
          </a:xfrm>
          <a:prstGeom prst="rect">
            <a:avLst/>
          </a:prstGeom>
        </p:spPr>
        <p:txBody>
          <a:bodyPr vert="horz" wrap="square" lIns="0" tIns="0" rIns="0" bIns="0" rtlCol="0">
            <a:spAutoFit/>
          </a:bodyPr>
          <a:lstStyle/>
          <a:p>
            <a:pPr marL="12700" marR="5080">
              <a:lnSpc>
                <a:spcPct val="100000"/>
              </a:lnSpc>
            </a:pPr>
            <a:r>
              <a:rPr sz="3200" b="1" spc="-5" dirty="0">
                <a:latin typeface="Arial"/>
                <a:cs typeface="Arial"/>
              </a:rPr>
              <a:t>Peripheral </a:t>
            </a:r>
            <a:r>
              <a:rPr sz="3200" spc="-5" dirty="0">
                <a:latin typeface="Arial"/>
                <a:cs typeface="Arial"/>
              </a:rPr>
              <a:t>adalah hardware tambahan </a:t>
            </a:r>
            <a:r>
              <a:rPr sz="3200" dirty="0">
                <a:latin typeface="Arial"/>
                <a:cs typeface="Arial"/>
              </a:rPr>
              <a:t>yang  </a:t>
            </a:r>
            <a:r>
              <a:rPr sz="3200" spc="-5" dirty="0">
                <a:latin typeface="Arial"/>
                <a:cs typeface="Arial"/>
              </a:rPr>
              <a:t>disambungkan </a:t>
            </a:r>
            <a:r>
              <a:rPr sz="3200" dirty="0">
                <a:latin typeface="Arial"/>
                <a:cs typeface="Arial"/>
              </a:rPr>
              <a:t>ke </a:t>
            </a:r>
            <a:r>
              <a:rPr sz="3200" spc="-5" dirty="0">
                <a:latin typeface="Arial"/>
                <a:cs typeface="Arial"/>
              </a:rPr>
              <a:t>komputer, biasanya</a:t>
            </a:r>
            <a:r>
              <a:rPr sz="3200" spc="-110" dirty="0">
                <a:latin typeface="Arial"/>
                <a:cs typeface="Arial"/>
              </a:rPr>
              <a:t> </a:t>
            </a:r>
            <a:r>
              <a:rPr sz="3200" spc="-5" dirty="0">
                <a:latin typeface="Arial"/>
                <a:cs typeface="Arial"/>
              </a:rPr>
              <a:t>dengan  bantuan kabel </a:t>
            </a:r>
            <a:r>
              <a:rPr sz="3200" spc="-10" dirty="0">
                <a:latin typeface="Arial"/>
                <a:cs typeface="Arial"/>
              </a:rPr>
              <a:t>ataupun </a:t>
            </a:r>
            <a:r>
              <a:rPr sz="3200" spc="-5" dirty="0">
                <a:latin typeface="Arial"/>
                <a:cs typeface="Arial"/>
              </a:rPr>
              <a:t>sekarang sudah  banyak perangkat peripheral</a:t>
            </a:r>
            <a:r>
              <a:rPr sz="3200" spc="-75" dirty="0">
                <a:latin typeface="Arial"/>
                <a:cs typeface="Arial"/>
              </a:rPr>
              <a:t> </a:t>
            </a:r>
            <a:r>
              <a:rPr sz="3200" spc="-5" dirty="0">
                <a:latin typeface="Arial"/>
                <a:cs typeface="Arial"/>
              </a:rPr>
              <a:t>wireless.</a:t>
            </a:r>
            <a:endParaRPr sz="3200">
              <a:latin typeface="Arial"/>
              <a:cs typeface="Arial"/>
            </a:endParaRPr>
          </a:p>
          <a:p>
            <a:pPr marL="12700" marR="413384">
              <a:lnSpc>
                <a:spcPct val="99900"/>
              </a:lnSpc>
              <a:spcBef>
                <a:spcPts val="2870"/>
              </a:spcBef>
            </a:pPr>
            <a:r>
              <a:rPr sz="3200" spc="-5" dirty="0">
                <a:latin typeface="Arial"/>
                <a:cs typeface="Arial"/>
              </a:rPr>
              <a:t>Peripheral ini bertugas </a:t>
            </a:r>
            <a:r>
              <a:rPr sz="3200" spc="-10" dirty="0">
                <a:latin typeface="Arial"/>
                <a:cs typeface="Arial"/>
              </a:rPr>
              <a:t>membantu </a:t>
            </a:r>
            <a:r>
              <a:rPr sz="3200" spc="-5" dirty="0">
                <a:latin typeface="Arial"/>
                <a:cs typeface="Arial"/>
              </a:rPr>
              <a:t>komputer  menyelesaikan </a:t>
            </a:r>
            <a:r>
              <a:rPr sz="3200" spc="-10" dirty="0">
                <a:latin typeface="Arial"/>
                <a:cs typeface="Arial"/>
              </a:rPr>
              <a:t>tugas </a:t>
            </a:r>
            <a:r>
              <a:rPr sz="3200" spc="-5" dirty="0">
                <a:latin typeface="Arial"/>
                <a:cs typeface="Arial"/>
              </a:rPr>
              <a:t>yang tidak dapat  dilakukan oleh hardware </a:t>
            </a:r>
            <a:r>
              <a:rPr sz="3200" dirty="0">
                <a:latin typeface="Arial"/>
                <a:cs typeface="Arial"/>
              </a:rPr>
              <a:t>yang </a:t>
            </a:r>
            <a:r>
              <a:rPr sz="3200" spc="-5" dirty="0">
                <a:latin typeface="Arial"/>
                <a:cs typeface="Arial"/>
              </a:rPr>
              <a:t>sudah  terpasang didalam</a:t>
            </a:r>
            <a:r>
              <a:rPr sz="3200" spc="-100" dirty="0">
                <a:latin typeface="Arial"/>
                <a:cs typeface="Arial"/>
              </a:rPr>
              <a:t> </a:t>
            </a:r>
            <a:r>
              <a:rPr sz="3200" spc="-5" dirty="0">
                <a:latin typeface="Arial"/>
                <a:cs typeface="Arial"/>
              </a:rPr>
              <a:t>casing.</a:t>
            </a:r>
            <a:endParaRPr sz="3200">
              <a:latin typeface="Arial"/>
              <a:cs typeface="Arial"/>
            </a:endParaRPr>
          </a:p>
        </p:txBody>
      </p:sp>
      <p:sp>
        <p:nvSpPr>
          <p:cNvPr id="4" name="object 4"/>
          <p:cNvSpPr txBox="1">
            <a:spLocks noGrp="1"/>
          </p:cNvSpPr>
          <p:nvPr>
            <p:ph type="title"/>
          </p:nvPr>
        </p:nvSpPr>
        <p:spPr>
          <a:xfrm>
            <a:off x="457200" y="685800"/>
            <a:ext cx="9142730" cy="1181100"/>
          </a:xfrm>
          <a:prstGeom prst="rect">
            <a:avLst/>
          </a:prstGeom>
          <a:solidFill>
            <a:srgbClr val="336600"/>
          </a:solidFill>
        </p:spPr>
        <p:txBody>
          <a:bodyPr vert="horz" wrap="square" lIns="0" tIns="252095" rIns="0" bIns="0" rtlCol="0">
            <a:spAutoFit/>
          </a:bodyPr>
          <a:lstStyle/>
          <a:p>
            <a:pPr marL="3492500">
              <a:lnSpc>
                <a:spcPct val="100000"/>
              </a:lnSpc>
              <a:spcBef>
                <a:spcPts val="1985"/>
              </a:spcBef>
            </a:pPr>
            <a:r>
              <a:rPr spc="-10" dirty="0"/>
              <a:t>Apa </a:t>
            </a:r>
            <a:r>
              <a:rPr dirty="0"/>
              <a:t>itu</a:t>
            </a:r>
            <a:r>
              <a:rPr spc="-45" dirty="0"/>
              <a:t> </a:t>
            </a:r>
            <a:r>
              <a:rPr spc="-5" dirty="0"/>
              <a:t>Pheripheral..??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41</a:t>
            </a:fld>
            <a:endParaRPr dirty="0"/>
          </a:p>
        </p:txBody>
      </p:sp>
      <p:sp>
        <p:nvSpPr>
          <p:cNvPr id="2" name="object 2"/>
          <p:cNvSpPr txBox="1">
            <a:spLocks noGrp="1"/>
          </p:cNvSpPr>
          <p:nvPr>
            <p:ph type="title"/>
          </p:nvPr>
        </p:nvSpPr>
        <p:spPr>
          <a:xfrm>
            <a:off x="457200" y="762000"/>
            <a:ext cx="9142730" cy="1141730"/>
          </a:xfrm>
          <a:prstGeom prst="rect">
            <a:avLst/>
          </a:prstGeom>
          <a:solidFill>
            <a:srgbClr val="336600"/>
          </a:solidFill>
        </p:spPr>
        <p:txBody>
          <a:bodyPr vert="horz" wrap="square" lIns="0" tIns="221615" rIns="0" bIns="0" rtlCol="0">
            <a:spAutoFit/>
          </a:bodyPr>
          <a:lstStyle/>
          <a:p>
            <a:pPr marL="2153285">
              <a:lnSpc>
                <a:spcPct val="100000"/>
              </a:lnSpc>
              <a:spcBef>
                <a:spcPts val="1745"/>
              </a:spcBef>
            </a:pPr>
            <a:r>
              <a:rPr sz="4400" dirty="0"/>
              <a:t>Pembagian</a:t>
            </a:r>
            <a:r>
              <a:rPr sz="4400" spc="-85" dirty="0"/>
              <a:t> </a:t>
            </a:r>
            <a:r>
              <a:rPr sz="4400" dirty="0"/>
              <a:t>Pheripheral??</a:t>
            </a:r>
            <a:endParaRPr sz="4400"/>
          </a:p>
        </p:txBody>
      </p:sp>
      <p:sp>
        <p:nvSpPr>
          <p:cNvPr id="3" name="object 3"/>
          <p:cNvSpPr txBox="1"/>
          <p:nvPr/>
        </p:nvSpPr>
        <p:spPr>
          <a:xfrm>
            <a:off x="993139" y="2023364"/>
            <a:ext cx="8069580" cy="4107179"/>
          </a:xfrm>
          <a:prstGeom prst="rect">
            <a:avLst/>
          </a:prstGeom>
        </p:spPr>
        <p:txBody>
          <a:bodyPr vert="horz" wrap="square" lIns="0" tIns="0" rIns="0" bIns="0" rtlCol="0">
            <a:spAutoFit/>
          </a:bodyPr>
          <a:lstStyle/>
          <a:p>
            <a:pPr marL="408940" indent="-396240">
              <a:lnSpc>
                <a:spcPct val="100000"/>
              </a:lnSpc>
              <a:buAutoNum type="arabicPeriod"/>
              <a:tabLst>
                <a:tab pos="408940" algn="l"/>
              </a:tabLst>
            </a:pPr>
            <a:r>
              <a:rPr sz="2800" b="1" spc="-5" dirty="0">
                <a:latin typeface="Arial"/>
                <a:cs typeface="Arial"/>
              </a:rPr>
              <a:t>Peripheral utama (</a:t>
            </a:r>
            <a:r>
              <a:rPr sz="2800" b="1" i="1" spc="-5" dirty="0">
                <a:latin typeface="Arial"/>
                <a:cs typeface="Arial"/>
              </a:rPr>
              <a:t>main</a:t>
            </a:r>
            <a:r>
              <a:rPr sz="2800" b="1" i="1" spc="-20" dirty="0">
                <a:latin typeface="Arial"/>
                <a:cs typeface="Arial"/>
              </a:rPr>
              <a:t> </a:t>
            </a:r>
            <a:r>
              <a:rPr sz="2800" b="1" i="1" dirty="0">
                <a:latin typeface="Arial"/>
                <a:cs typeface="Arial"/>
              </a:rPr>
              <a:t>peripheral</a:t>
            </a:r>
            <a:r>
              <a:rPr sz="2800" b="1" dirty="0">
                <a:latin typeface="Arial"/>
                <a:cs typeface="Arial"/>
              </a:rPr>
              <a:t>)</a:t>
            </a:r>
            <a:endParaRPr sz="2800">
              <a:latin typeface="Arial"/>
              <a:cs typeface="Arial"/>
            </a:endParaRPr>
          </a:p>
          <a:p>
            <a:pPr marL="355600" marR="541020">
              <a:lnSpc>
                <a:spcPct val="80000"/>
              </a:lnSpc>
              <a:spcBef>
                <a:spcPts val="670"/>
              </a:spcBef>
            </a:pPr>
            <a:r>
              <a:rPr sz="2800" spc="-5" dirty="0">
                <a:latin typeface="Arial"/>
                <a:cs typeface="Arial"/>
              </a:rPr>
              <a:t>Yaitu </a:t>
            </a:r>
            <a:r>
              <a:rPr sz="2800" dirty="0">
                <a:latin typeface="Arial"/>
                <a:cs typeface="Arial"/>
              </a:rPr>
              <a:t>peralatan yang harus ada dalam  mengoperasikan komputer. Contoh: </a:t>
            </a:r>
            <a:r>
              <a:rPr sz="2800" spc="-5" dirty="0">
                <a:latin typeface="Arial"/>
                <a:cs typeface="Arial"/>
              </a:rPr>
              <a:t>CPU  (</a:t>
            </a:r>
            <a:r>
              <a:rPr sz="2800" i="1" spc="-5" dirty="0">
                <a:latin typeface="Arial"/>
                <a:cs typeface="Arial"/>
              </a:rPr>
              <a:t>System </a:t>
            </a:r>
            <a:r>
              <a:rPr sz="2800" i="1" dirty="0">
                <a:latin typeface="Arial"/>
                <a:cs typeface="Arial"/>
              </a:rPr>
              <a:t>Unit</a:t>
            </a:r>
            <a:r>
              <a:rPr sz="2800" dirty="0">
                <a:latin typeface="Arial"/>
                <a:cs typeface="Arial"/>
              </a:rPr>
              <a:t>), monitor, </a:t>
            </a:r>
            <a:r>
              <a:rPr sz="2800" spc="-5" dirty="0">
                <a:latin typeface="Arial"/>
                <a:cs typeface="Arial"/>
              </a:rPr>
              <a:t>keyboard </a:t>
            </a:r>
            <a:r>
              <a:rPr sz="2800" dirty="0">
                <a:latin typeface="Arial"/>
                <a:cs typeface="Arial"/>
              </a:rPr>
              <a:t>dan</a:t>
            </a:r>
            <a:r>
              <a:rPr sz="2800" spc="50" dirty="0">
                <a:latin typeface="Arial"/>
                <a:cs typeface="Arial"/>
              </a:rPr>
              <a:t> </a:t>
            </a:r>
            <a:r>
              <a:rPr sz="2800" spc="-5" dirty="0">
                <a:latin typeface="Arial"/>
                <a:cs typeface="Arial"/>
              </a:rPr>
              <a:t>mouse.</a:t>
            </a:r>
            <a:endParaRPr sz="2800">
              <a:latin typeface="Arial"/>
              <a:cs typeface="Arial"/>
            </a:endParaRPr>
          </a:p>
          <a:p>
            <a:pPr>
              <a:lnSpc>
                <a:spcPct val="100000"/>
              </a:lnSpc>
              <a:spcBef>
                <a:spcPts val="40"/>
              </a:spcBef>
            </a:pPr>
            <a:endParaRPr sz="2300">
              <a:latin typeface="Times New Roman"/>
              <a:cs typeface="Times New Roman"/>
            </a:endParaRPr>
          </a:p>
          <a:p>
            <a:pPr marL="408940" indent="-396240">
              <a:lnSpc>
                <a:spcPct val="100000"/>
              </a:lnSpc>
              <a:buAutoNum type="arabicPeriod" startAt="2"/>
              <a:tabLst>
                <a:tab pos="408940" algn="l"/>
              </a:tabLst>
            </a:pPr>
            <a:r>
              <a:rPr sz="2800" b="1" spc="-5" dirty="0">
                <a:latin typeface="Arial"/>
                <a:cs typeface="Arial"/>
              </a:rPr>
              <a:t>Peripheral pendukung (</a:t>
            </a:r>
            <a:r>
              <a:rPr sz="2800" b="1" i="1" spc="-5" dirty="0">
                <a:latin typeface="Arial"/>
                <a:cs typeface="Arial"/>
              </a:rPr>
              <a:t>auxillary</a:t>
            </a:r>
            <a:r>
              <a:rPr sz="2800" b="1" i="1" spc="80" dirty="0">
                <a:latin typeface="Arial"/>
                <a:cs typeface="Arial"/>
              </a:rPr>
              <a:t> </a:t>
            </a:r>
            <a:r>
              <a:rPr sz="2800" b="1" i="1" spc="-5" dirty="0">
                <a:latin typeface="Arial"/>
                <a:cs typeface="Arial"/>
              </a:rPr>
              <a:t>peripheral</a:t>
            </a:r>
            <a:r>
              <a:rPr sz="2800" b="1" spc="-5" dirty="0">
                <a:latin typeface="Arial"/>
                <a:cs typeface="Arial"/>
              </a:rPr>
              <a:t>)</a:t>
            </a:r>
            <a:endParaRPr sz="2800">
              <a:latin typeface="Arial"/>
              <a:cs typeface="Arial"/>
            </a:endParaRPr>
          </a:p>
          <a:p>
            <a:pPr marL="355600" marR="5080">
              <a:lnSpc>
                <a:spcPct val="80000"/>
              </a:lnSpc>
              <a:spcBef>
                <a:spcPts val="685"/>
              </a:spcBef>
            </a:pPr>
            <a:r>
              <a:rPr sz="2800" spc="-5" dirty="0">
                <a:latin typeface="Arial"/>
                <a:cs typeface="Arial"/>
              </a:rPr>
              <a:t>Yaitu </a:t>
            </a:r>
            <a:r>
              <a:rPr sz="2800" dirty="0">
                <a:latin typeface="Arial"/>
                <a:cs typeface="Arial"/>
              </a:rPr>
              <a:t>peralatan yang </a:t>
            </a:r>
            <a:r>
              <a:rPr sz="2800" spc="-5" dirty="0">
                <a:latin typeface="Arial"/>
                <a:cs typeface="Arial"/>
              </a:rPr>
              <a:t>tidak mesti </a:t>
            </a:r>
            <a:r>
              <a:rPr sz="2800" dirty="0">
                <a:latin typeface="Arial"/>
                <a:cs typeface="Arial"/>
              </a:rPr>
              <a:t>ada dalam  mengoperasikan </a:t>
            </a:r>
            <a:r>
              <a:rPr sz="2800" spc="-5" dirty="0">
                <a:latin typeface="Arial"/>
                <a:cs typeface="Arial"/>
              </a:rPr>
              <a:t>komputer tetapi </a:t>
            </a:r>
            <a:r>
              <a:rPr sz="2800" dirty="0">
                <a:latin typeface="Arial"/>
                <a:cs typeface="Arial"/>
              </a:rPr>
              <a:t>diperlukan  untuk kegiatan tertentu. </a:t>
            </a:r>
            <a:r>
              <a:rPr sz="2800" spc="-5" dirty="0">
                <a:latin typeface="Arial"/>
                <a:cs typeface="Arial"/>
              </a:rPr>
              <a:t>Contohnya </a:t>
            </a:r>
            <a:r>
              <a:rPr sz="2800" dirty="0">
                <a:latin typeface="Arial"/>
                <a:cs typeface="Arial"/>
              </a:rPr>
              <a:t>yaitu: </a:t>
            </a:r>
            <a:r>
              <a:rPr sz="2800" spc="-5" dirty="0">
                <a:latin typeface="Arial"/>
                <a:cs typeface="Arial"/>
              </a:rPr>
              <a:t>printer,  </a:t>
            </a:r>
            <a:r>
              <a:rPr sz="2800" dirty="0">
                <a:latin typeface="Arial"/>
                <a:cs typeface="Arial"/>
              </a:rPr>
              <a:t>scanner, modem, </a:t>
            </a:r>
            <a:r>
              <a:rPr sz="2800" spc="-5" dirty="0">
                <a:latin typeface="Arial"/>
                <a:cs typeface="Arial"/>
              </a:rPr>
              <a:t>web cam, </a:t>
            </a:r>
            <a:r>
              <a:rPr sz="2800" dirty="0">
                <a:latin typeface="Arial"/>
                <a:cs typeface="Arial"/>
              </a:rPr>
              <a:t>speaker dan lain-  lain.</a:t>
            </a:r>
            <a:endParaRPr sz="28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42</a:t>
            </a:fld>
            <a:endParaRPr dirty="0"/>
          </a:p>
        </p:txBody>
      </p:sp>
      <p:sp>
        <p:nvSpPr>
          <p:cNvPr id="2" name="object 2"/>
          <p:cNvSpPr txBox="1">
            <a:spLocks noGrp="1"/>
          </p:cNvSpPr>
          <p:nvPr>
            <p:ph type="title"/>
          </p:nvPr>
        </p:nvSpPr>
        <p:spPr>
          <a:xfrm>
            <a:off x="457200" y="731519"/>
            <a:ext cx="9142730" cy="1141730"/>
          </a:xfrm>
          <a:prstGeom prst="rect">
            <a:avLst/>
          </a:prstGeom>
          <a:solidFill>
            <a:srgbClr val="336600"/>
          </a:solidFill>
        </p:spPr>
        <p:txBody>
          <a:bodyPr vert="horz" wrap="square" lIns="0" tIns="221615" rIns="0" bIns="0" rtlCol="0">
            <a:spAutoFit/>
          </a:bodyPr>
          <a:lstStyle/>
          <a:p>
            <a:pPr marL="1404620">
              <a:lnSpc>
                <a:spcPct val="100000"/>
              </a:lnSpc>
              <a:spcBef>
                <a:spcPts val="1745"/>
              </a:spcBef>
            </a:pPr>
            <a:r>
              <a:rPr sz="4400" dirty="0"/>
              <a:t>Berdasarkan Proses</a:t>
            </a:r>
            <a:r>
              <a:rPr sz="4400" spc="-80" dirty="0"/>
              <a:t> </a:t>
            </a:r>
            <a:r>
              <a:rPr sz="4400" dirty="0"/>
              <a:t>Kerja??</a:t>
            </a:r>
            <a:endParaRPr sz="4400"/>
          </a:p>
        </p:txBody>
      </p:sp>
      <p:sp>
        <p:nvSpPr>
          <p:cNvPr id="3" name="object 3"/>
          <p:cNvSpPr txBox="1"/>
          <p:nvPr/>
        </p:nvSpPr>
        <p:spPr>
          <a:xfrm>
            <a:off x="993139" y="2023364"/>
            <a:ext cx="7933690" cy="4107179"/>
          </a:xfrm>
          <a:prstGeom prst="rect">
            <a:avLst/>
          </a:prstGeom>
        </p:spPr>
        <p:txBody>
          <a:bodyPr vert="horz" wrap="square" lIns="0" tIns="0" rIns="0" bIns="0" rtlCol="0">
            <a:spAutoFit/>
          </a:bodyPr>
          <a:lstStyle/>
          <a:p>
            <a:pPr marL="408940" indent="-396240">
              <a:lnSpc>
                <a:spcPct val="100000"/>
              </a:lnSpc>
              <a:buAutoNum type="arabicPeriod"/>
              <a:tabLst>
                <a:tab pos="408940" algn="l"/>
              </a:tabLst>
            </a:pPr>
            <a:r>
              <a:rPr sz="2800" b="1" spc="-5" dirty="0">
                <a:latin typeface="Arial"/>
                <a:cs typeface="Arial"/>
              </a:rPr>
              <a:t>Perangkat </a:t>
            </a:r>
            <a:r>
              <a:rPr sz="2800" b="1" dirty="0">
                <a:latin typeface="Arial"/>
                <a:cs typeface="Arial"/>
              </a:rPr>
              <a:t>masukan </a:t>
            </a:r>
            <a:r>
              <a:rPr sz="2800" b="1" spc="-5" dirty="0">
                <a:latin typeface="Arial"/>
                <a:cs typeface="Arial"/>
              </a:rPr>
              <a:t>(</a:t>
            </a:r>
            <a:r>
              <a:rPr sz="2800" b="1" i="1" spc="-5" dirty="0">
                <a:latin typeface="Arial"/>
                <a:cs typeface="Arial"/>
              </a:rPr>
              <a:t>input</a:t>
            </a:r>
            <a:r>
              <a:rPr sz="2800" b="1" i="1" spc="-15" dirty="0">
                <a:latin typeface="Arial"/>
                <a:cs typeface="Arial"/>
              </a:rPr>
              <a:t> </a:t>
            </a:r>
            <a:r>
              <a:rPr sz="2800" b="1" i="1" dirty="0">
                <a:latin typeface="Arial"/>
                <a:cs typeface="Arial"/>
              </a:rPr>
              <a:t>device</a:t>
            </a:r>
            <a:r>
              <a:rPr sz="2800" b="1" dirty="0">
                <a:latin typeface="Arial"/>
                <a:cs typeface="Arial"/>
              </a:rPr>
              <a:t>)</a:t>
            </a:r>
            <a:endParaRPr sz="2800">
              <a:latin typeface="Arial"/>
              <a:cs typeface="Arial"/>
            </a:endParaRPr>
          </a:p>
          <a:p>
            <a:pPr marL="355600" marR="121920">
              <a:lnSpc>
                <a:spcPct val="80000"/>
              </a:lnSpc>
              <a:spcBef>
                <a:spcPts val="670"/>
              </a:spcBef>
            </a:pPr>
            <a:r>
              <a:rPr sz="2800" dirty="0">
                <a:latin typeface="Arial"/>
                <a:cs typeface="Arial"/>
              </a:rPr>
              <a:t>Perangkat yang digunakan untuk </a:t>
            </a:r>
            <a:r>
              <a:rPr sz="2800" spc="-5" dirty="0">
                <a:latin typeface="Arial"/>
                <a:cs typeface="Arial"/>
              </a:rPr>
              <a:t>memasukkan  </a:t>
            </a:r>
            <a:r>
              <a:rPr sz="2800" dirty="0">
                <a:latin typeface="Arial"/>
                <a:cs typeface="Arial"/>
              </a:rPr>
              <a:t>data atau perintah ke dalam komputer. Contoh;  keyboard, </a:t>
            </a:r>
            <a:r>
              <a:rPr sz="2800" spc="-5" dirty="0">
                <a:latin typeface="Arial"/>
                <a:cs typeface="Arial"/>
              </a:rPr>
              <a:t>mouse, </a:t>
            </a:r>
            <a:r>
              <a:rPr sz="2800" dirty="0">
                <a:latin typeface="Arial"/>
                <a:cs typeface="Arial"/>
              </a:rPr>
              <a:t>scanner, digitizer, </a:t>
            </a:r>
            <a:r>
              <a:rPr sz="2800" spc="-5" dirty="0">
                <a:latin typeface="Arial"/>
                <a:cs typeface="Arial"/>
              </a:rPr>
              <a:t>kamera  </a:t>
            </a:r>
            <a:r>
              <a:rPr sz="2800" dirty="0">
                <a:latin typeface="Arial"/>
                <a:cs typeface="Arial"/>
              </a:rPr>
              <a:t>digital, microphone, dan periferal</a:t>
            </a:r>
            <a:r>
              <a:rPr sz="2800" spc="-20" dirty="0">
                <a:latin typeface="Arial"/>
                <a:cs typeface="Arial"/>
              </a:rPr>
              <a:t> </a:t>
            </a:r>
            <a:r>
              <a:rPr sz="2800" dirty="0">
                <a:latin typeface="Arial"/>
                <a:cs typeface="Arial"/>
              </a:rPr>
              <a:t>lainnya</a:t>
            </a:r>
            <a:endParaRPr sz="2800">
              <a:latin typeface="Arial"/>
              <a:cs typeface="Arial"/>
            </a:endParaRPr>
          </a:p>
          <a:p>
            <a:pPr marL="408940" indent="-396240">
              <a:lnSpc>
                <a:spcPct val="100000"/>
              </a:lnSpc>
              <a:buAutoNum type="arabicPeriod" startAt="2"/>
              <a:tabLst>
                <a:tab pos="408940" algn="l"/>
              </a:tabLst>
            </a:pPr>
            <a:r>
              <a:rPr sz="2800" b="1" spc="-5" dirty="0">
                <a:latin typeface="Arial"/>
                <a:cs typeface="Arial"/>
              </a:rPr>
              <a:t>Perangkat </a:t>
            </a:r>
            <a:r>
              <a:rPr sz="2800" b="1" dirty="0">
                <a:latin typeface="Arial"/>
                <a:cs typeface="Arial"/>
              </a:rPr>
              <a:t>keluaran </a:t>
            </a:r>
            <a:r>
              <a:rPr sz="2800" b="1" spc="-5" dirty="0">
                <a:latin typeface="Arial"/>
                <a:cs typeface="Arial"/>
              </a:rPr>
              <a:t>(</a:t>
            </a:r>
            <a:r>
              <a:rPr sz="2800" b="1" i="1" spc="-5" dirty="0">
                <a:latin typeface="Arial"/>
                <a:cs typeface="Arial"/>
              </a:rPr>
              <a:t>output</a:t>
            </a:r>
            <a:r>
              <a:rPr sz="2800" b="1" i="1" spc="5" dirty="0">
                <a:latin typeface="Arial"/>
                <a:cs typeface="Arial"/>
              </a:rPr>
              <a:t> </a:t>
            </a:r>
            <a:r>
              <a:rPr sz="2800" b="1" i="1" dirty="0">
                <a:latin typeface="Arial"/>
                <a:cs typeface="Arial"/>
              </a:rPr>
              <a:t>device</a:t>
            </a:r>
            <a:r>
              <a:rPr sz="2800" b="1" dirty="0">
                <a:latin typeface="Arial"/>
                <a:cs typeface="Arial"/>
              </a:rPr>
              <a:t>)</a:t>
            </a:r>
            <a:endParaRPr sz="2800">
              <a:latin typeface="Arial"/>
              <a:cs typeface="Arial"/>
            </a:endParaRPr>
          </a:p>
          <a:p>
            <a:pPr marL="355600" marR="5080">
              <a:lnSpc>
                <a:spcPct val="80000"/>
              </a:lnSpc>
              <a:spcBef>
                <a:spcPts val="685"/>
              </a:spcBef>
            </a:pPr>
            <a:r>
              <a:rPr sz="2800" spc="-5" dirty="0">
                <a:latin typeface="Arial"/>
                <a:cs typeface="Arial"/>
              </a:rPr>
              <a:t>Peralatan </a:t>
            </a:r>
            <a:r>
              <a:rPr sz="2800" dirty="0">
                <a:latin typeface="Arial"/>
                <a:cs typeface="Arial"/>
              </a:rPr>
              <a:t>yang kita gunakan untuk  menampilkan hasil pengolahan data atau  perintah yang dilakukan oleh komputer. Contoh:  </a:t>
            </a:r>
            <a:r>
              <a:rPr sz="2800" spc="-5" dirty="0">
                <a:latin typeface="Arial"/>
                <a:cs typeface="Arial"/>
              </a:rPr>
              <a:t>monitor, </a:t>
            </a:r>
            <a:r>
              <a:rPr sz="2800" dirty="0">
                <a:latin typeface="Arial"/>
                <a:cs typeface="Arial"/>
              </a:rPr>
              <a:t>printer, </a:t>
            </a:r>
            <a:r>
              <a:rPr sz="2800" spc="-5" dirty="0">
                <a:latin typeface="Arial"/>
                <a:cs typeface="Arial"/>
              </a:rPr>
              <a:t>plotter, speaker, </a:t>
            </a:r>
            <a:r>
              <a:rPr sz="2800" dirty="0">
                <a:latin typeface="Arial"/>
                <a:cs typeface="Arial"/>
              </a:rPr>
              <a:t>dan lain  lainnya</a:t>
            </a:r>
            <a:endParaRPr sz="28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838200"/>
            <a:ext cx="9142730" cy="1294130"/>
          </a:xfrm>
          <a:custGeom>
            <a:avLst/>
            <a:gdLst/>
            <a:ahLst/>
            <a:cxnLst/>
            <a:rect l="l" t="t" r="r" b="b"/>
            <a:pathLst>
              <a:path w="9142730" h="1294130">
                <a:moveTo>
                  <a:pt x="0" y="1293876"/>
                </a:moveTo>
                <a:lnTo>
                  <a:pt x="9142476" y="1293876"/>
                </a:lnTo>
                <a:lnTo>
                  <a:pt x="9142476" y="0"/>
                </a:lnTo>
                <a:lnTo>
                  <a:pt x="0" y="0"/>
                </a:lnTo>
                <a:lnTo>
                  <a:pt x="0" y="1293876"/>
                </a:lnTo>
                <a:close/>
              </a:path>
            </a:pathLst>
          </a:custGeom>
          <a:solidFill>
            <a:srgbClr val="336600"/>
          </a:solidFill>
        </p:spPr>
        <p:txBody>
          <a:bodyPr wrap="square" lIns="0" tIns="0" rIns="0" bIns="0" rtlCol="0"/>
          <a:lstStyle/>
          <a:p>
            <a:endParaRPr/>
          </a:p>
        </p:txBody>
      </p:sp>
      <p:sp>
        <p:nvSpPr>
          <p:cNvPr id="3" name="object 3"/>
          <p:cNvSpPr txBox="1">
            <a:spLocks noGrp="1"/>
          </p:cNvSpPr>
          <p:nvPr>
            <p:ph type="title"/>
          </p:nvPr>
        </p:nvSpPr>
        <p:spPr>
          <a:xfrm>
            <a:off x="3977640" y="862076"/>
            <a:ext cx="5532120" cy="1214120"/>
          </a:xfrm>
          <a:prstGeom prst="rect">
            <a:avLst/>
          </a:prstGeom>
        </p:spPr>
        <p:txBody>
          <a:bodyPr vert="horz" wrap="square" lIns="0" tIns="0" rIns="0" bIns="0" rtlCol="0">
            <a:spAutoFit/>
          </a:bodyPr>
          <a:lstStyle/>
          <a:p>
            <a:pPr>
              <a:lnSpc>
                <a:spcPct val="100000"/>
              </a:lnSpc>
              <a:tabLst>
                <a:tab pos="761365" algn="l"/>
              </a:tabLst>
            </a:pPr>
            <a:r>
              <a:rPr spc="-5" dirty="0"/>
              <a:t>1.	Perangkat</a:t>
            </a:r>
            <a:r>
              <a:rPr spc="-50" dirty="0"/>
              <a:t> </a:t>
            </a:r>
            <a:r>
              <a:rPr spc="-5" dirty="0"/>
              <a:t>Masukan</a:t>
            </a:r>
          </a:p>
          <a:p>
            <a:pPr marL="2366645">
              <a:lnSpc>
                <a:spcPts val="4760"/>
              </a:lnSpc>
            </a:pPr>
            <a:r>
              <a:rPr b="0" spc="-5" dirty="0">
                <a:latin typeface="Arial"/>
                <a:cs typeface="Arial"/>
              </a:rPr>
              <a:t>(</a:t>
            </a:r>
            <a:r>
              <a:rPr b="0" i="1" spc="-5" dirty="0">
                <a:latin typeface="Arial"/>
                <a:cs typeface="Arial"/>
              </a:rPr>
              <a:t>Input</a:t>
            </a:r>
            <a:r>
              <a:rPr b="0" i="1" spc="-55" dirty="0">
                <a:latin typeface="Arial"/>
                <a:cs typeface="Arial"/>
              </a:rPr>
              <a:t> </a:t>
            </a:r>
            <a:r>
              <a:rPr b="0" i="1" spc="-5" dirty="0">
                <a:latin typeface="Arial"/>
                <a:cs typeface="Arial"/>
              </a:rPr>
              <a:t>Device)</a:t>
            </a:r>
          </a:p>
        </p:txBody>
      </p:sp>
      <p:sp>
        <p:nvSpPr>
          <p:cNvPr id="4" name="object 4"/>
          <p:cNvSpPr txBox="1"/>
          <p:nvPr/>
        </p:nvSpPr>
        <p:spPr>
          <a:xfrm>
            <a:off x="840739" y="2473959"/>
            <a:ext cx="1898014" cy="496570"/>
          </a:xfrm>
          <a:prstGeom prst="rect">
            <a:avLst/>
          </a:prstGeom>
        </p:spPr>
        <p:txBody>
          <a:bodyPr vert="horz" wrap="square" lIns="0" tIns="0" rIns="0" bIns="0" rtlCol="0">
            <a:spAutoFit/>
          </a:bodyPr>
          <a:lstStyle/>
          <a:p>
            <a:pPr marL="12700">
              <a:lnSpc>
                <a:spcPct val="100000"/>
              </a:lnSpc>
            </a:pPr>
            <a:r>
              <a:rPr sz="3200" b="1" u="heavy" spc="5" dirty="0">
                <a:latin typeface="Arial"/>
                <a:cs typeface="Arial"/>
              </a:rPr>
              <a:t>K</a:t>
            </a:r>
            <a:r>
              <a:rPr sz="3200" b="1" u="heavy" spc="-5" dirty="0">
                <a:latin typeface="Arial"/>
                <a:cs typeface="Arial"/>
              </a:rPr>
              <a:t>eyb</a:t>
            </a:r>
            <a:r>
              <a:rPr sz="3200" b="1" u="heavy" spc="-20" dirty="0">
                <a:latin typeface="Arial"/>
                <a:cs typeface="Arial"/>
              </a:rPr>
              <a:t>o</a:t>
            </a:r>
            <a:r>
              <a:rPr sz="3200" b="1" u="heavy" spc="-15" dirty="0">
                <a:latin typeface="Arial"/>
                <a:cs typeface="Arial"/>
              </a:rPr>
              <a:t>a</a:t>
            </a:r>
            <a:r>
              <a:rPr sz="3200" b="1" u="heavy" dirty="0">
                <a:latin typeface="Arial"/>
                <a:cs typeface="Arial"/>
              </a:rPr>
              <a:t>rd</a:t>
            </a:r>
            <a:endParaRPr sz="3200">
              <a:latin typeface="Arial"/>
              <a:cs typeface="Arial"/>
            </a:endParaRPr>
          </a:p>
        </p:txBody>
      </p:sp>
      <p:sp>
        <p:nvSpPr>
          <p:cNvPr id="5" name="object 5"/>
          <p:cNvSpPr/>
          <p:nvPr/>
        </p:nvSpPr>
        <p:spPr>
          <a:xfrm>
            <a:off x="4419600" y="4419600"/>
            <a:ext cx="2590800" cy="18379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38200" y="4267200"/>
            <a:ext cx="3200400" cy="19110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086600" y="4419600"/>
            <a:ext cx="2209800" cy="1676400"/>
          </a:xfrm>
          <a:prstGeom prst="rect">
            <a:avLst/>
          </a:prstGeom>
          <a:blipFill>
            <a:blip r:embed="rId5"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2590800"/>
            <a:ext cx="3657600" cy="290322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257800" y="2819400"/>
            <a:ext cx="4038600" cy="2746248"/>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23239" rIns="0" bIns="0" rtlCol="0">
            <a:spAutoFit/>
          </a:bodyPr>
          <a:lstStyle/>
          <a:p>
            <a:pPr marL="472440">
              <a:lnSpc>
                <a:spcPct val="100000"/>
              </a:lnSpc>
            </a:pPr>
            <a:r>
              <a:rPr sz="3200" u="heavy" spc="-5" dirty="0"/>
              <a:t>Mous</a:t>
            </a:r>
            <a:r>
              <a:rPr sz="3200" u="heavy" spc="5" dirty="0"/>
              <a:t>e</a:t>
            </a:r>
            <a:endParaRPr sz="32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43600" y="3733800"/>
            <a:ext cx="2598420" cy="2734056"/>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93115" rIns="0" bIns="0" rtlCol="0">
            <a:spAutoFit/>
          </a:bodyPr>
          <a:lstStyle/>
          <a:p>
            <a:pPr marL="320040">
              <a:lnSpc>
                <a:spcPct val="100000"/>
              </a:lnSpc>
            </a:pPr>
            <a:r>
              <a:rPr sz="3200" u="heavy" spc="-5" dirty="0"/>
              <a:t>Light</a:t>
            </a:r>
            <a:r>
              <a:rPr sz="3200" u="heavy" spc="-90" dirty="0"/>
              <a:t> </a:t>
            </a:r>
            <a:r>
              <a:rPr sz="3200" u="heavy" spc="-10" dirty="0"/>
              <a:t>Pen</a:t>
            </a:r>
            <a:endParaRPr sz="3200"/>
          </a:p>
        </p:txBody>
      </p:sp>
      <p:sp>
        <p:nvSpPr>
          <p:cNvPr id="4" name="object 4"/>
          <p:cNvSpPr txBox="1"/>
          <p:nvPr/>
        </p:nvSpPr>
        <p:spPr>
          <a:xfrm>
            <a:off x="764540" y="1758188"/>
            <a:ext cx="8482965" cy="1706880"/>
          </a:xfrm>
          <a:prstGeom prst="rect">
            <a:avLst/>
          </a:prstGeom>
        </p:spPr>
        <p:txBody>
          <a:bodyPr vert="horz" wrap="square" lIns="0" tIns="0" rIns="0" bIns="0" rtlCol="0">
            <a:spAutoFit/>
          </a:bodyPr>
          <a:lstStyle/>
          <a:p>
            <a:pPr marL="12700" marR="5080">
              <a:lnSpc>
                <a:spcPct val="100000"/>
              </a:lnSpc>
            </a:pPr>
            <a:r>
              <a:rPr sz="2800" spc="-5" dirty="0">
                <a:latin typeface="Arial"/>
                <a:cs typeface="Arial"/>
              </a:rPr>
              <a:t>Mirip </a:t>
            </a:r>
            <a:r>
              <a:rPr sz="2800" dirty="0">
                <a:latin typeface="Arial"/>
                <a:cs typeface="Arial"/>
              </a:rPr>
              <a:t>ballpoin biasa, hanya ujungnya memiliki sensor  elektromagnetik. </a:t>
            </a:r>
            <a:r>
              <a:rPr sz="2800" spc="-5" dirty="0">
                <a:latin typeface="Arial"/>
                <a:cs typeface="Arial"/>
              </a:rPr>
              <a:t>Bisa </a:t>
            </a:r>
            <a:r>
              <a:rPr sz="2800" dirty="0">
                <a:latin typeface="Arial"/>
                <a:cs typeface="Arial"/>
              </a:rPr>
              <a:t>digunakan untuk menulis,  </a:t>
            </a:r>
            <a:r>
              <a:rPr sz="2800" spc="-5" dirty="0">
                <a:latin typeface="Arial"/>
                <a:cs typeface="Arial"/>
              </a:rPr>
              <a:t>tetapi </a:t>
            </a:r>
            <a:r>
              <a:rPr sz="2800" dirty="0">
                <a:latin typeface="Arial"/>
                <a:cs typeface="Arial"/>
              </a:rPr>
              <a:t>juga mampu membaca kode-kode khusus yang  kemudian diterjemahkan oleh</a:t>
            </a:r>
            <a:r>
              <a:rPr sz="2800" spc="-15" dirty="0">
                <a:latin typeface="Arial"/>
                <a:cs typeface="Arial"/>
              </a:rPr>
              <a:t> </a:t>
            </a:r>
            <a:r>
              <a:rPr sz="2800" dirty="0">
                <a:latin typeface="Arial"/>
                <a:cs typeface="Arial"/>
              </a:rPr>
              <a:t>komputer.</a:t>
            </a:r>
            <a:endParaRPr sz="2800">
              <a:latin typeface="Arial"/>
              <a:cs typeface="Arial"/>
            </a:endParaRPr>
          </a:p>
        </p:txBody>
      </p:sp>
      <p:sp>
        <p:nvSpPr>
          <p:cNvPr id="5" name="object 5"/>
          <p:cNvSpPr/>
          <p:nvPr/>
        </p:nvSpPr>
        <p:spPr>
          <a:xfrm>
            <a:off x="1295400" y="3581400"/>
            <a:ext cx="3581400" cy="3174491"/>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0" y="4419600"/>
            <a:ext cx="2514600" cy="200863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657600" y="4419600"/>
            <a:ext cx="5715000" cy="2127504"/>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20040">
              <a:lnSpc>
                <a:spcPct val="100000"/>
              </a:lnSpc>
            </a:pPr>
            <a:r>
              <a:rPr sz="3200" u="heavy" spc="-5" dirty="0"/>
              <a:t>T</a:t>
            </a:r>
            <a:r>
              <a:rPr sz="3200" u="heavy" dirty="0"/>
              <a:t>r</a:t>
            </a:r>
            <a:r>
              <a:rPr sz="3200" u="heavy" spc="-5" dirty="0"/>
              <a:t>ackb</a:t>
            </a:r>
            <a:r>
              <a:rPr sz="3200" u="heavy" spc="-15" dirty="0"/>
              <a:t>a</a:t>
            </a:r>
            <a:r>
              <a:rPr sz="3200" u="heavy" spc="-5" dirty="0"/>
              <a:t>l</a:t>
            </a:r>
            <a:r>
              <a:rPr sz="3200" u="heavy" dirty="0"/>
              <a:t>l</a:t>
            </a:r>
            <a:endParaRPr sz="32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46</a:t>
            </a:fld>
            <a:endParaRPr dirty="0"/>
          </a:p>
        </p:txBody>
      </p:sp>
      <p:sp>
        <p:nvSpPr>
          <p:cNvPr id="5" name="object 5"/>
          <p:cNvSpPr txBox="1"/>
          <p:nvPr/>
        </p:nvSpPr>
        <p:spPr>
          <a:xfrm>
            <a:off x="764540" y="1363187"/>
            <a:ext cx="8246109" cy="2921000"/>
          </a:xfrm>
          <a:prstGeom prst="rect">
            <a:avLst/>
          </a:prstGeom>
        </p:spPr>
        <p:txBody>
          <a:bodyPr vert="horz" wrap="square" lIns="0" tIns="0" rIns="0" bIns="0" rtlCol="0">
            <a:spAutoFit/>
          </a:bodyPr>
          <a:lstStyle/>
          <a:p>
            <a:pPr marL="12700" marR="5080">
              <a:lnSpc>
                <a:spcPct val="99800"/>
              </a:lnSpc>
            </a:pPr>
            <a:r>
              <a:rPr sz="2400" dirty="0">
                <a:latin typeface="Arial"/>
                <a:cs typeface="Arial"/>
              </a:rPr>
              <a:t>Fungsinya sama persis </a:t>
            </a:r>
            <a:r>
              <a:rPr sz="2400" spc="-5" dirty="0">
                <a:latin typeface="Arial"/>
                <a:cs typeface="Arial"/>
              </a:rPr>
              <a:t>dengan mouse, hanya tampilannya  berbeda. Pada trackball, bola yang </a:t>
            </a:r>
            <a:r>
              <a:rPr sz="2400" dirty="0">
                <a:latin typeface="Arial"/>
                <a:cs typeface="Arial"/>
              </a:rPr>
              <a:t>menggerakkan  </a:t>
            </a:r>
            <a:r>
              <a:rPr sz="2400" spc="-5" dirty="0">
                <a:latin typeface="Arial"/>
                <a:cs typeface="Arial"/>
              </a:rPr>
              <a:t>kursor/pointer berada diluar dan harus </a:t>
            </a:r>
            <a:r>
              <a:rPr sz="2400" dirty="0">
                <a:latin typeface="Arial"/>
                <a:cs typeface="Arial"/>
              </a:rPr>
              <a:t>digerakkan oleh jari  kita </a:t>
            </a:r>
            <a:r>
              <a:rPr sz="2400" spc="-5" dirty="0">
                <a:latin typeface="Arial"/>
                <a:cs typeface="Arial"/>
              </a:rPr>
              <a:t>kearah yang </a:t>
            </a:r>
            <a:r>
              <a:rPr sz="2400" dirty="0">
                <a:latin typeface="Arial"/>
                <a:cs typeface="Arial"/>
              </a:rPr>
              <a:t>kita </a:t>
            </a:r>
            <a:r>
              <a:rPr sz="2400" spc="-5" dirty="0">
                <a:latin typeface="Arial"/>
                <a:cs typeface="Arial"/>
              </a:rPr>
              <a:t>inginkan. </a:t>
            </a:r>
            <a:r>
              <a:rPr sz="2400" dirty="0">
                <a:latin typeface="Arial"/>
                <a:cs typeface="Arial"/>
              </a:rPr>
              <a:t>Jika </a:t>
            </a:r>
            <a:r>
              <a:rPr sz="2400" spc="-5" dirty="0">
                <a:latin typeface="Arial"/>
                <a:cs typeface="Arial"/>
              </a:rPr>
              <a:t>badan </a:t>
            </a:r>
            <a:r>
              <a:rPr sz="2400" dirty="0">
                <a:latin typeface="Arial"/>
                <a:cs typeface="Arial"/>
              </a:rPr>
              <a:t>mouse harus kita  gerakkan seluruhnya </a:t>
            </a:r>
            <a:r>
              <a:rPr sz="2400" spc="-5" dirty="0">
                <a:latin typeface="Arial"/>
                <a:cs typeface="Arial"/>
              </a:rPr>
              <a:t>diatas meja, badan trackball tetap diam  ditempat. Seperti </a:t>
            </a:r>
            <a:r>
              <a:rPr sz="2400" dirty="0">
                <a:latin typeface="Arial"/>
                <a:cs typeface="Arial"/>
              </a:rPr>
              <a:t>halnya keyboard </a:t>
            </a:r>
            <a:r>
              <a:rPr sz="2400" spc="-5" dirty="0">
                <a:latin typeface="Arial"/>
                <a:cs typeface="Arial"/>
              </a:rPr>
              <a:t>dan </a:t>
            </a:r>
            <a:r>
              <a:rPr sz="2400" dirty="0">
                <a:latin typeface="Arial"/>
                <a:cs typeface="Arial"/>
              </a:rPr>
              <a:t>mouse, trackball  wireless </a:t>
            </a:r>
            <a:r>
              <a:rPr sz="2400" spc="-5" dirty="0">
                <a:latin typeface="Arial"/>
                <a:cs typeface="Arial"/>
              </a:rPr>
              <a:t>juga telah </a:t>
            </a:r>
            <a:r>
              <a:rPr sz="2400" dirty="0">
                <a:latin typeface="Arial"/>
                <a:cs typeface="Arial"/>
              </a:rPr>
              <a:t>ada </a:t>
            </a:r>
            <a:r>
              <a:rPr sz="2400" spc="-5" dirty="0">
                <a:latin typeface="Arial"/>
                <a:cs typeface="Arial"/>
              </a:rPr>
              <a:t>di </a:t>
            </a:r>
            <a:r>
              <a:rPr sz="2400" dirty="0">
                <a:latin typeface="Arial"/>
                <a:cs typeface="Arial"/>
              </a:rPr>
              <a:t>pasaran. </a:t>
            </a:r>
            <a:r>
              <a:rPr sz="2400" spc="-5" dirty="0">
                <a:latin typeface="Arial"/>
                <a:cs typeface="Arial"/>
              </a:rPr>
              <a:t>Bermain </a:t>
            </a:r>
            <a:r>
              <a:rPr sz="2400" dirty="0">
                <a:latin typeface="Arial"/>
                <a:cs typeface="Arial"/>
              </a:rPr>
              <a:t>game </a:t>
            </a:r>
            <a:r>
              <a:rPr sz="2400" spc="-5" dirty="0">
                <a:latin typeface="Arial"/>
                <a:cs typeface="Arial"/>
              </a:rPr>
              <a:t>dengan  </a:t>
            </a:r>
            <a:r>
              <a:rPr sz="2400" dirty="0">
                <a:latin typeface="Arial"/>
                <a:cs typeface="Arial"/>
              </a:rPr>
              <a:t>trackball </a:t>
            </a:r>
            <a:r>
              <a:rPr sz="2400" spc="-5" dirty="0">
                <a:latin typeface="Arial"/>
                <a:cs typeface="Arial"/>
              </a:rPr>
              <a:t>agak lebih sulit dibandingkan</a:t>
            </a:r>
            <a:r>
              <a:rPr sz="2400" spc="35" dirty="0">
                <a:latin typeface="Arial"/>
                <a:cs typeface="Arial"/>
              </a:rPr>
              <a:t> </a:t>
            </a:r>
            <a:r>
              <a:rPr sz="2400" dirty="0">
                <a:latin typeface="Arial"/>
                <a:cs typeface="Arial"/>
              </a:rPr>
              <a:t>mouse</a:t>
            </a:r>
            <a:r>
              <a:rPr sz="1800" dirty="0">
                <a:latin typeface="Arial"/>
                <a:cs typeface="Arial"/>
              </a:rPr>
              <a:t>.</a:t>
            </a:r>
            <a:endParaRPr sz="18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1572" rIns="0" bIns="0" rtlCol="0">
            <a:spAutoFit/>
          </a:bodyPr>
          <a:lstStyle/>
          <a:p>
            <a:pPr marL="320040">
              <a:lnSpc>
                <a:spcPct val="100000"/>
              </a:lnSpc>
            </a:pPr>
            <a:r>
              <a:rPr spc="-5" dirty="0"/>
              <a:t>Mic</a:t>
            </a:r>
            <a:r>
              <a:rPr dirty="0"/>
              <a:t>r</a:t>
            </a:r>
            <a:r>
              <a:rPr spc="-5" dirty="0"/>
              <a:t>o</a:t>
            </a:r>
            <a:r>
              <a:rPr spc="-20" dirty="0"/>
              <a:t>p</a:t>
            </a:r>
            <a:r>
              <a:rPr spc="-5" dirty="0"/>
              <a:t>h</a:t>
            </a:r>
            <a:r>
              <a:rPr spc="-20" dirty="0"/>
              <a:t>o</a:t>
            </a:r>
            <a:r>
              <a:rPr spc="-5" dirty="0"/>
              <a:t>n</a:t>
            </a:r>
            <a:r>
              <a:rPr spc="5" dirty="0"/>
              <a:t>e</a:t>
            </a:r>
          </a:p>
        </p:txBody>
      </p:sp>
      <p:sp>
        <p:nvSpPr>
          <p:cNvPr id="3" name="object 3"/>
          <p:cNvSpPr txBox="1"/>
          <p:nvPr/>
        </p:nvSpPr>
        <p:spPr>
          <a:xfrm>
            <a:off x="764540" y="1500347"/>
            <a:ext cx="8399145" cy="1095375"/>
          </a:xfrm>
          <a:prstGeom prst="rect">
            <a:avLst/>
          </a:prstGeom>
        </p:spPr>
        <p:txBody>
          <a:bodyPr vert="horz" wrap="square" lIns="0" tIns="0" rIns="0" bIns="0" rtlCol="0">
            <a:spAutoFit/>
          </a:bodyPr>
          <a:lstStyle/>
          <a:p>
            <a:pPr marL="12700" marR="5080">
              <a:lnSpc>
                <a:spcPct val="99800"/>
              </a:lnSpc>
            </a:pPr>
            <a:r>
              <a:rPr sz="2400" spc="-5" dirty="0">
                <a:latin typeface="Arial"/>
                <a:cs typeface="Arial"/>
              </a:rPr>
              <a:t>Untuk </a:t>
            </a:r>
            <a:r>
              <a:rPr sz="2400" dirty="0">
                <a:latin typeface="Arial"/>
                <a:cs typeface="Arial"/>
              </a:rPr>
              <a:t>memasukkan </a:t>
            </a:r>
            <a:r>
              <a:rPr sz="2400" spc="-5" dirty="0">
                <a:latin typeface="Arial"/>
                <a:cs typeface="Arial"/>
              </a:rPr>
              <a:t>dan </a:t>
            </a:r>
            <a:r>
              <a:rPr sz="2400" dirty="0">
                <a:latin typeface="Arial"/>
                <a:cs typeface="Arial"/>
              </a:rPr>
              <a:t>merekam suara serta </a:t>
            </a:r>
            <a:r>
              <a:rPr sz="2400" spc="-5" dirty="0">
                <a:latin typeface="Arial"/>
                <a:cs typeface="Arial"/>
              </a:rPr>
              <a:t>mendengarkan  hasil </a:t>
            </a:r>
            <a:r>
              <a:rPr sz="2400" dirty="0">
                <a:latin typeface="Arial"/>
                <a:cs typeface="Arial"/>
              </a:rPr>
              <a:t>rekaman </a:t>
            </a:r>
            <a:r>
              <a:rPr sz="2400" spc="-5" dirty="0">
                <a:latin typeface="Arial"/>
                <a:cs typeface="Arial"/>
              </a:rPr>
              <a:t>yang </a:t>
            </a:r>
            <a:r>
              <a:rPr sz="2400" dirty="0">
                <a:latin typeface="Arial"/>
                <a:cs typeface="Arial"/>
              </a:rPr>
              <a:t>sudah disimpan </a:t>
            </a:r>
            <a:r>
              <a:rPr sz="2400" spc="-5" dirty="0">
                <a:latin typeface="Arial"/>
                <a:cs typeface="Arial"/>
              </a:rPr>
              <a:t>didalam </a:t>
            </a:r>
            <a:r>
              <a:rPr sz="2400" dirty="0">
                <a:latin typeface="Arial"/>
                <a:cs typeface="Arial"/>
              </a:rPr>
              <a:t>komputer, </a:t>
            </a:r>
            <a:r>
              <a:rPr sz="2400" spc="-5" dirty="0">
                <a:latin typeface="Arial"/>
                <a:cs typeface="Arial"/>
              </a:rPr>
              <a:t>atau  </a:t>
            </a:r>
            <a:r>
              <a:rPr sz="2400" dirty="0">
                <a:latin typeface="Arial"/>
                <a:cs typeface="Arial"/>
              </a:rPr>
              <a:t>mendengarkan musik </a:t>
            </a:r>
            <a:r>
              <a:rPr sz="2400" spc="-5" dirty="0">
                <a:latin typeface="Arial"/>
                <a:cs typeface="Arial"/>
              </a:rPr>
              <a:t>dan </a:t>
            </a:r>
            <a:r>
              <a:rPr sz="2400" dirty="0">
                <a:latin typeface="Arial"/>
                <a:cs typeface="Arial"/>
              </a:rPr>
              <a:t>suara </a:t>
            </a:r>
            <a:r>
              <a:rPr sz="2400" spc="-5" dirty="0">
                <a:latin typeface="Arial"/>
                <a:cs typeface="Arial"/>
              </a:rPr>
              <a:t>dari CD, MP3 atau</a:t>
            </a:r>
            <a:r>
              <a:rPr sz="2400" dirty="0">
                <a:latin typeface="Arial"/>
                <a:cs typeface="Arial"/>
              </a:rPr>
              <a:t> game.</a:t>
            </a:r>
            <a:endParaRPr sz="2400">
              <a:latin typeface="Arial"/>
              <a:cs typeface="Arial"/>
            </a:endParaRPr>
          </a:p>
        </p:txBody>
      </p:sp>
      <p:sp>
        <p:nvSpPr>
          <p:cNvPr id="4" name="object 4"/>
          <p:cNvSpPr/>
          <p:nvPr/>
        </p:nvSpPr>
        <p:spPr>
          <a:xfrm>
            <a:off x="914400" y="3429000"/>
            <a:ext cx="2590800" cy="25908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038600" y="3657600"/>
            <a:ext cx="2286000" cy="22860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705600" y="3429000"/>
            <a:ext cx="2743200" cy="2743200"/>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82803" rIns="0" bIns="0" rtlCol="0">
            <a:spAutoFit/>
          </a:bodyPr>
          <a:lstStyle/>
          <a:p>
            <a:pPr marL="320040">
              <a:lnSpc>
                <a:spcPct val="100000"/>
              </a:lnSpc>
            </a:pPr>
            <a:r>
              <a:rPr spc="-5" dirty="0"/>
              <a:t>Joys</a:t>
            </a:r>
            <a:r>
              <a:rPr dirty="0"/>
              <a:t>t</a:t>
            </a:r>
            <a:r>
              <a:rPr spc="-5" dirty="0"/>
              <a:t>i</a:t>
            </a:r>
            <a:r>
              <a:rPr spc="-15" dirty="0"/>
              <a:t>c</a:t>
            </a:r>
            <a:r>
              <a:rPr spc="5" dirty="0"/>
              <a:t>k</a:t>
            </a:r>
          </a:p>
        </p:txBody>
      </p:sp>
      <p:sp>
        <p:nvSpPr>
          <p:cNvPr id="3" name="object 3"/>
          <p:cNvSpPr txBox="1"/>
          <p:nvPr/>
        </p:nvSpPr>
        <p:spPr>
          <a:xfrm>
            <a:off x="764540" y="1439387"/>
            <a:ext cx="8303895" cy="1095375"/>
          </a:xfrm>
          <a:prstGeom prst="rect">
            <a:avLst/>
          </a:prstGeom>
        </p:spPr>
        <p:txBody>
          <a:bodyPr vert="horz" wrap="square" lIns="0" tIns="0" rIns="0" bIns="0" rtlCol="0">
            <a:spAutoFit/>
          </a:bodyPr>
          <a:lstStyle/>
          <a:p>
            <a:pPr marL="12700" marR="5080">
              <a:lnSpc>
                <a:spcPct val="99800"/>
              </a:lnSpc>
            </a:pPr>
            <a:r>
              <a:rPr sz="2400" spc="-5" dirty="0">
                <a:latin typeface="Arial"/>
                <a:cs typeface="Arial"/>
              </a:rPr>
              <a:t>Alat berbentuk tongkat kecil (biasanya </a:t>
            </a:r>
            <a:r>
              <a:rPr sz="2400" dirty="0">
                <a:latin typeface="Arial"/>
                <a:cs typeface="Arial"/>
              </a:rPr>
              <a:t>dilengkapi </a:t>
            </a:r>
            <a:r>
              <a:rPr sz="2400" spc="-5" dirty="0">
                <a:latin typeface="Arial"/>
                <a:cs typeface="Arial"/>
              </a:rPr>
              <a:t>beberapa  tombol dengan </a:t>
            </a:r>
            <a:r>
              <a:rPr sz="2400" dirty="0">
                <a:latin typeface="Arial"/>
                <a:cs typeface="Arial"/>
              </a:rPr>
              <a:t>fungsi </a:t>
            </a:r>
            <a:r>
              <a:rPr sz="2400" spc="-5" dirty="0">
                <a:latin typeface="Arial"/>
                <a:cs typeface="Arial"/>
              </a:rPr>
              <a:t>yang </a:t>
            </a:r>
            <a:r>
              <a:rPr sz="2400" dirty="0">
                <a:latin typeface="Arial"/>
                <a:cs typeface="Arial"/>
              </a:rPr>
              <a:t>bisa diatur) </a:t>
            </a:r>
            <a:r>
              <a:rPr sz="2400" spc="-5" dirty="0">
                <a:latin typeface="Arial"/>
                <a:cs typeface="Arial"/>
              </a:rPr>
              <a:t>untuk memudahkan  </a:t>
            </a:r>
            <a:r>
              <a:rPr sz="2400" dirty="0">
                <a:latin typeface="Arial"/>
                <a:cs typeface="Arial"/>
              </a:rPr>
              <a:t>bermain game, misalnya </a:t>
            </a:r>
            <a:r>
              <a:rPr sz="2400" spc="-5" dirty="0">
                <a:latin typeface="Arial"/>
                <a:cs typeface="Arial"/>
              </a:rPr>
              <a:t>mengendalikan </a:t>
            </a:r>
            <a:r>
              <a:rPr sz="2400" dirty="0">
                <a:latin typeface="Arial"/>
                <a:cs typeface="Arial"/>
              </a:rPr>
              <a:t>pesawat </a:t>
            </a:r>
            <a:r>
              <a:rPr sz="2400" spc="-5" dirty="0">
                <a:latin typeface="Arial"/>
                <a:cs typeface="Arial"/>
              </a:rPr>
              <a:t>atau</a:t>
            </a:r>
            <a:r>
              <a:rPr sz="2400" spc="15" dirty="0">
                <a:latin typeface="Arial"/>
                <a:cs typeface="Arial"/>
              </a:rPr>
              <a:t> </a:t>
            </a:r>
            <a:r>
              <a:rPr sz="2400" spc="-5" dirty="0">
                <a:latin typeface="Arial"/>
                <a:cs typeface="Arial"/>
              </a:rPr>
              <a:t>mobil.</a:t>
            </a:r>
            <a:endParaRPr sz="2400">
              <a:latin typeface="Arial"/>
              <a:cs typeface="Arial"/>
            </a:endParaRPr>
          </a:p>
        </p:txBody>
      </p:sp>
      <p:sp>
        <p:nvSpPr>
          <p:cNvPr id="4" name="object 4"/>
          <p:cNvSpPr/>
          <p:nvPr/>
        </p:nvSpPr>
        <p:spPr>
          <a:xfrm>
            <a:off x="3581400" y="2971800"/>
            <a:ext cx="2438400" cy="2438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487667" y="3895344"/>
            <a:ext cx="2505456" cy="198881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62000" y="4311396"/>
            <a:ext cx="2819400" cy="2098547"/>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67200" y="1981200"/>
            <a:ext cx="5181600" cy="469696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62000" y="2151888"/>
            <a:ext cx="3467100" cy="4392167"/>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17856" rIns="0" bIns="0" rtlCol="0">
            <a:spAutoFit/>
          </a:bodyPr>
          <a:lstStyle/>
          <a:p>
            <a:pPr marL="472440">
              <a:lnSpc>
                <a:spcPct val="100000"/>
              </a:lnSpc>
            </a:pPr>
            <a:r>
              <a:rPr sz="3200" u="heavy" spc="-5" dirty="0"/>
              <a:t>Barcode</a:t>
            </a:r>
            <a:r>
              <a:rPr sz="3200" u="heavy" spc="-75" dirty="0"/>
              <a:t> </a:t>
            </a:r>
            <a:r>
              <a:rPr sz="3200" u="heavy" spc="-5" dirty="0"/>
              <a:t>Reader</a:t>
            </a:r>
            <a:endParaRPr sz="32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5</a:t>
            </a:fld>
            <a:endParaRPr dirty="0"/>
          </a:p>
        </p:txBody>
      </p:sp>
      <p:sp>
        <p:nvSpPr>
          <p:cNvPr id="2" name="object 2"/>
          <p:cNvSpPr txBox="1">
            <a:spLocks noGrp="1"/>
          </p:cNvSpPr>
          <p:nvPr>
            <p:ph type="title"/>
          </p:nvPr>
        </p:nvSpPr>
        <p:spPr>
          <a:xfrm>
            <a:off x="457200" y="685800"/>
            <a:ext cx="9133840" cy="1181100"/>
          </a:xfrm>
          <a:prstGeom prst="rect">
            <a:avLst/>
          </a:prstGeom>
          <a:solidFill>
            <a:srgbClr val="336600"/>
          </a:solidFill>
        </p:spPr>
        <p:txBody>
          <a:bodyPr vert="horz" wrap="square" lIns="0" tIns="149860" rIns="0" bIns="0" rtlCol="0">
            <a:spAutoFit/>
          </a:bodyPr>
          <a:lstStyle/>
          <a:p>
            <a:pPr marL="5880735">
              <a:lnSpc>
                <a:spcPct val="100000"/>
              </a:lnSpc>
              <a:spcBef>
                <a:spcPts val="1180"/>
              </a:spcBef>
            </a:pPr>
            <a:r>
              <a:rPr sz="4400" dirty="0"/>
              <a:t>1.</a:t>
            </a:r>
            <a:r>
              <a:rPr sz="4400" spc="-90" dirty="0"/>
              <a:t> </a:t>
            </a:r>
            <a:r>
              <a:rPr sz="4400" dirty="0"/>
              <a:t>Hardware</a:t>
            </a:r>
            <a:endParaRPr sz="4400"/>
          </a:p>
        </p:txBody>
      </p:sp>
      <p:sp>
        <p:nvSpPr>
          <p:cNvPr id="3" name="object 3"/>
          <p:cNvSpPr txBox="1"/>
          <p:nvPr/>
        </p:nvSpPr>
        <p:spPr>
          <a:xfrm>
            <a:off x="840739" y="1864847"/>
            <a:ext cx="7784465" cy="4335145"/>
          </a:xfrm>
          <a:prstGeom prst="rect">
            <a:avLst/>
          </a:prstGeom>
        </p:spPr>
        <p:txBody>
          <a:bodyPr vert="horz" wrap="square" lIns="0" tIns="0" rIns="0" bIns="0" rtlCol="0">
            <a:spAutoFit/>
          </a:bodyPr>
          <a:lstStyle/>
          <a:p>
            <a:pPr marL="12700" marR="660400">
              <a:lnSpc>
                <a:spcPct val="99900"/>
              </a:lnSpc>
            </a:pPr>
            <a:r>
              <a:rPr sz="3200" spc="-5" dirty="0">
                <a:latin typeface="Arial"/>
                <a:cs typeface="Arial"/>
              </a:rPr>
              <a:t>Semua bagian peralatan fisik yang </a:t>
            </a:r>
            <a:r>
              <a:rPr sz="3200" dirty="0">
                <a:latin typeface="Arial"/>
                <a:cs typeface="Arial"/>
              </a:rPr>
              <a:t>ikut  </a:t>
            </a:r>
            <a:r>
              <a:rPr sz="3200" spc="-5" dirty="0">
                <a:latin typeface="Arial"/>
                <a:cs typeface="Arial"/>
              </a:rPr>
              <a:t>membentuk sistem komputer,</a:t>
            </a:r>
            <a:r>
              <a:rPr sz="3200" spc="-80" dirty="0">
                <a:latin typeface="Arial"/>
                <a:cs typeface="Arial"/>
              </a:rPr>
              <a:t> </a:t>
            </a:r>
            <a:r>
              <a:rPr sz="3200" spc="-5" dirty="0">
                <a:latin typeface="Arial"/>
                <a:cs typeface="Arial"/>
              </a:rPr>
              <a:t>termasuk  peralatan tambahan lainnya yang  memungkinkan komputer bekerja  sebagaimana</a:t>
            </a:r>
            <a:r>
              <a:rPr sz="3200" spc="-95" dirty="0">
                <a:latin typeface="Arial"/>
                <a:cs typeface="Arial"/>
              </a:rPr>
              <a:t> </a:t>
            </a:r>
            <a:r>
              <a:rPr sz="3200" spc="-5" dirty="0">
                <a:latin typeface="Arial"/>
                <a:cs typeface="Arial"/>
              </a:rPr>
              <a:t>mestinya.</a:t>
            </a:r>
            <a:endParaRPr sz="3200">
              <a:latin typeface="Arial"/>
              <a:cs typeface="Arial"/>
            </a:endParaRPr>
          </a:p>
          <a:p>
            <a:pPr>
              <a:lnSpc>
                <a:spcPct val="100000"/>
              </a:lnSpc>
              <a:spcBef>
                <a:spcPts val="25"/>
              </a:spcBef>
            </a:pPr>
            <a:endParaRPr sz="2900">
              <a:latin typeface="Times New Roman"/>
              <a:cs typeface="Times New Roman"/>
            </a:endParaRPr>
          </a:p>
          <a:p>
            <a:pPr marL="12700" marR="5080">
              <a:lnSpc>
                <a:spcPct val="100000"/>
              </a:lnSpc>
            </a:pPr>
            <a:r>
              <a:rPr sz="3200" b="1" i="1" spc="-5" dirty="0">
                <a:latin typeface="Arial"/>
                <a:cs typeface="Arial"/>
              </a:rPr>
              <a:t>Contoh</a:t>
            </a:r>
            <a:r>
              <a:rPr sz="3200" spc="-5" dirty="0">
                <a:latin typeface="Arial"/>
                <a:cs typeface="Arial"/>
              </a:rPr>
              <a:t>; Keyboard, Mouse, CPU, Printer,  Monitor, Scanner, Speaker, Plotter dan </a:t>
            </a:r>
            <a:r>
              <a:rPr sz="3200" spc="-10" dirty="0">
                <a:latin typeface="Arial"/>
                <a:cs typeface="Arial"/>
              </a:rPr>
              <a:t>lain  </a:t>
            </a:r>
            <a:r>
              <a:rPr sz="3200" spc="-5" dirty="0">
                <a:latin typeface="Arial"/>
                <a:cs typeface="Arial"/>
              </a:rPr>
              <a:t>sebagainya.</a:t>
            </a:r>
            <a:endParaRPr sz="32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0" y="3311652"/>
            <a:ext cx="4419600" cy="339394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638800" y="2514600"/>
            <a:ext cx="3627120" cy="4229100"/>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96520" rIns="0" bIns="0" rtlCol="0">
            <a:spAutoFit/>
          </a:bodyPr>
          <a:lstStyle/>
          <a:p>
            <a:pPr marL="457200">
              <a:lnSpc>
                <a:spcPct val="100000"/>
              </a:lnSpc>
            </a:pPr>
            <a:r>
              <a:rPr sz="3200" u="heavy" dirty="0"/>
              <a:t>Camera</a:t>
            </a:r>
            <a:r>
              <a:rPr sz="3200" u="heavy" spc="-90" dirty="0"/>
              <a:t> </a:t>
            </a:r>
            <a:r>
              <a:rPr sz="3200" u="heavy" spc="-5" dirty="0"/>
              <a:t>Digital</a:t>
            </a:r>
            <a:endParaRPr sz="32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2514600"/>
            <a:ext cx="4419600" cy="4441190"/>
          </a:xfrm>
          <a:prstGeom prst="rect">
            <a:avLst/>
          </a:prstGeom>
        </p:spPr>
        <p:txBody>
          <a:bodyPr vert="horz" wrap="square" lIns="0" tIns="0" rIns="0" bIns="0" rtlCol="0">
            <a:spAutoFit/>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p:txBody>
      </p:sp>
      <p:sp>
        <p:nvSpPr>
          <p:cNvPr id="3" name="object 3"/>
          <p:cNvSpPr/>
          <p:nvPr/>
        </p:nvSpPr>
        <p:spPr>
          <a:xfrm>
            <a:off x="347472" y="1600200"/>
            <a:ext cx="4419600" cy="444093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681728" y="2247900"/>
            <a:ext cx="4419600" cy="20193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876800" y="4495800"/>
            <a:ext cx="4200144" cy="2066544"/>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96520" rIns="0" bIns="0" rtlCol="0">
            <a:spAutoFit/>
          </a:bodyPr>
          <a:lstStyle/>
          <a:p>
            <a:pPr marL="472440">
              <a:lnSpc>
                <a:spcPct val="100000"/>
              </a:lnSpc>
            </a:pPr>
            <a:r>
              <a:rPr sz="3200" u="heavy" spc="-5" dirty="0"/>
              <a:t>Touch Screen</a:t>
            </a:r>
            <a:r>
              <a:rPr sz="3200" u="heavy" spc="-80" dirty="0"/>
              <a:t> </a:t>
            </a:r>
            <a:r>
              <a:rPr sz="3200" u="heavy" spc="-5" dirty="0"/>
              <a:t>Device</a:t>
            </a:r>
            <a:endParaRPr sz="32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05600" y="1447800"/>
            <a:ext cx="2590800" cy="2535936"/>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553200" y="4230623"/>
            <a:ext cx="2667000" cy="2474976"/>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42239" rIns="0" bIns="0" rtlCol="0">
            <a:spAutoFit/>
          </a:bodyPr>
          <a:lstStyle/>
          <a:p>
            <a:pPr marL="454025">
              <a:lnSpc>
                <a:spcPct val="100000"/>
              </a:lnSpc>
            </a:pPr>
            <a:r>
              <a:rPr sz="3200" u="heavy" spc="-5" dirty="0"/>
              <a:t>IP</a:t>
            </a:r>
            <a:r>
              <a:rPr sz="3200" u="heavy" spc="-95" dirty="0"/>
              <a:t> </a:t>
            </a:r>
            <a:r>
              <a:rPr sz="3200" u="heavy" dirty="0"/>
              <a:t>Camera</a:t>
            </a:r>
            <a:endParaRPr sz="3200"/>
          </a:p>
        </p:txBody>
      </p:sp>
      <p:sp>
        <p:nvSpPr>
          <p:cNvPr id="5" name="object 5"/>
          <p:cNvSpPr/>
          <p:nvPr/>
        </p:nvSpPr>
        <p:spPr>
          <a:xfrm>
            <a:off x="685800" y="1752600"/>
            <a:ext cx="5791200" cy="4872228"/>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00800" y="3581400"/>
            <a:ext cx="2895600" cy="28956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916939" y="2906776"/>
            <a:ext cx="1605280" cy="496570"/>
          </a:xfrm>
          <a:prstGeom prst="rect">
            <a:avLst/>
          </a:prstGeom>
        </p:spPr>
        <p:txBody>
          <a:bodyPr vert="horz" wrap="square" lIns="0" tIns="0" rIns="0" bIns="0" rtlCol="0">
            <a:spAutoFit/>
          </a:bodyPr>
          <a:lstStyle/>
          <a:p>
            <a:pPr marL="12700">
              <a:lnSpc>
                <a:spcPct val="100000"/>
              </a:lnSpc>
            </a:pPr>
            <a:r>
              <a:rPr sz="3200" b="1" u="heavy" spc="-5" dirty="0">
                <a:latin typeface="Arial"/>
                <a:cs typeface="Arial"/>
              </a:rPr>
              <a:t>Speak</a:t>
            </a:r>
            <a:r>
              <a:rPr sz="3200" b="1" u="heavy" spc="-15" dirty="0">
                <a:latin typeface="Arial"/>
                <a:cs typeface="Arial"/>
              </a:rPr>
              <a:t>e</a:t>
            </a:r>
            <a:r>
              <a:rPr sz="3200" b="1" u="heavy" dirty="0">
                <a:latin typeface="Arial"/>
                <a:cs typeface="Arial"/>
              </a:rPr>
              <a:t>r</a:t>
            </a:r>
            <a:endParaRPr sz="3200">
              <a:latin typeface="Arial"/>
              <a:cs typeface="Arial"/>
            </a:endParaRPr>
          </a:p>
        </p:txBody>
      </p:sp>
      <p:sp>
        <p:nvSpPr>
          <p:cNvPr id="4" name="object 4"/>
          <p:cNvSpPr/>
          <p:nvPr/>
        </p:nvSpPr>
        <p:spPr>
          <a:xfrm>
            <a:off x="685800" y="3657600"/>
            <a:ext cx="2743200" cy="27432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962400" y="3505200"/>
            <a:ext cx="2282952" cy="3048000"/>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57200" y="838200"/>
            <a:ext cx="9142730" cy="1294130"/>
          </a:xfrm>
          <a:prstGeom prst="rect">
            <a:avLst/>
          </a:prstGeom>
          <a:solidFill>
            <a:srgbClr val="336600"/>
          </a:solidFill>
        </p:spPr>
        <p:txBody>
          <a:bodyPr vert="horz" wrap="square" lIns="0" tIns="23495" rIns="0" bIns="0" rtlCol="0">
            <a:spAutoFit/>
          </a:bodyPr>
          <a:lstStyle/>
          <a:p>
            <a:pPr marL="3716654">
              <a:lnSpc>
                <a:spcPct val="100000"/>
              </a:lnSpc>
              <a:spcBef>
                <a:spcPts val="185"/>
              </a:spcBef>
            </a:pPr>
            <a:r>
              <a:rPr sz="4000" b="1" spc="-5" dirty="0">
                <a:latin typeface="Arial"/>
                <a:cs typeface="Arial"/>
              </a:rPr>
              <a:t>2. Perangkat</a:t>
            </a:r>
            <a:r>
              <a:rPr sz="4000" b="1" spc="-55" dirty="0">
                <a:latin typeface="Arial"/>
                <a:cs typeface="Arial"/>
              </a:rPr>
              <a:t> </a:t>
            </a:r>
            <a:r>
              <a:rPr sz="4000" b="1" spc="-5" dirty="0">
                <a:latin typeface="Arial"/>
                <a:cs typeface="Arial"/>
              </a:rPr>
              <a:t>Keluaran</a:t>
            </a:r>
            <a:endParaRPr sz="4000">
              <a:latin typeface="Arial"/>
              <a:cs typeface="Arial"/>
            </a:endParaRPr>
          </a:p>
          <a:p>
            <a:pPr marL="5492115">
              <a:lnSpc>
                <a:spcPct val="100000"/>
              </a:lnSpc>
            </a:pPr>
            <a:r>
              <a:rPr sz="4000" spc="-5" dirty="0">
                <a:latin typeface="Arial"/>
                <a:cs typeface="Arial"/>
              </a:rPr>
              <a:t>(</a:t>
            </a:r>
            <a:r>
              <a:rPr sz="4000" i="1" spc="-5" dirty="0">
                <a:latin typeface="Arial"/>
                <a:cs typeface="Arial"/>
              </a:rPr>
              <a:t>Output</a:t>
            </a:r>
            <a:r>
              <a:rPr sz="4000" i="1" spc="-65" dirty="0">
                <a:latin typeface="Arial"/>
                <a:cs typeface="Arial"/>
              </a:rPr>
              <a:t> </a:t>
            </a:r>
            <a:r>
              <a:rPr sz="4000" i="1" spc="-5" dirty="0">
                <a:latin typeface="Arial"/>
                <a:cs typeface="Arial"/>
              </a:rPr>
              <a:t>Device)</a:t>
            </a:r>
            <a:endParaRPr sz="40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629400" y="2362200"/>
            <a:ext cx="2743200" cy="27432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657600" y="2438400"/>
            <a:ext cx="2590800" cy="25908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38200" y="2667000"/>
            <a:ext cx="2362200" cy="2165604"/>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317500" rIns="0" bIns="0" rtlCol="0">
            <a:spAutoFit/>
          </a:bodyPr>
          <a:lstStyle/>
          <a:p>
            <a:pPr marL="548640">
              <a:lnSpc>
                <a:spcPct val="100000"/>
              </a:lnSpc>
            </a:pPr>
            <a:r>
              <a:rPr sz="3200" u="heavy" spc="-5" dirty="0"/>
              <a:t>Mon</a:t>
            </a:r>
            <a:r>
              <a:rPr sz="3200" u="heavy" spc="-15" dirty="0"/>
              <a:t>i</a:t>
            </a:r>
            <a:r>
              <a:rPr sz="3200" u="heavy" dirty="0"/>
              <a:t>t</a:t>
            </a:r>
            <a:r>
              <a:rPr sz="3200" u="heavy" spc="-5" dirty="0"/>
              <a:t>o</a:t>
            </a:r>
            <a:r>
              <a:rPr sz="3200" u="heavy" dirty="0"/>
              <a:t>r</a:t>
            </a:r>
            <a:endParaRPr sz="32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54</a:t>
            </a:fld>
            <a:endParaRPr dirty="0"/>
          </a:p>
        </p:txBody>
      </p:sp>
      <p:sp>
        <p:nvSpPr>
          <p:cNvPr id="6" name="object 6"/>
          <p:cNvSpPr txBox="1"/>
          <p:nvPr/>
        </p:nvSpPr>
        <p:spPr>
          <a:xfrm>
            <a:off x="1755139" y="4876800"/>
            <a:ext cx="652145" cy="375920"/>
          </a:xfrm>
          <a:prstGeom prst="rect">
            <a:avLst/>
          </a:prstGeom>
        </p:spPr>
        <p:txBody>
          <a:bodyPr vert="horz" wrap="square" lIns="0" tIns="0" rIns="0" bIns="0" rtlCol="0">
            <a:spAutoFit/>
          </a:bodyPr>
          <a:lstStyle/>
          <a:p>
            <a:pPr marL="12700">
              <a:lnSpc>
                <a:spcPct val="100000"/>
              </a:lnSpc>
            </a:pPr>
            <a:r>
              <a:rPr sz="2400" b="1" dirty="0">
                <a:latin typeface="Arial"/>
                <a:cs typeface="Arial"/>
              </a:rPr>
              <a:t>C</a:t>
            </a:r>
            <a:r>
              <a:rPr sz="2400" b="1" spc="-10" dirty="0">
                <a:latin typeface="Arial"/>
                <a:cs typeface="Arial"/>
              </a:rPr>
              <a:t>R</a:t>
            </a:r>
            <a:r>
              <a:rPr sz="2400" b="1" dirty="0">
                <a:latin typeface="Arial"/>
                <a:cs typeface="Arial"/>
              </a:rPr>
              <a:t>T</a:t>
            </a:r>
            <a:endParaRPr sz="2400">
              <a:latin typeface="Arial"/>
              <a:cs typeface="Arial"/>
            </a:endParaRPr>
          </a:p>
        </p:txBody>
      </p:sp>
      <p:sp>
        <p:nvSpPr>
          <p:cNvPr id="7" name="object 7"/>
          <p:cNvSpPr txBox="1"/>
          <p:nvPr/>
        </p:nvSpPr>
        <p:spPr>
          <a:xfrm>
            <a:off x="4650740" y="4876800"/>
            <a:ext cx="651510" cy="375920"/>
          </a:xfrm>
          <a:prstGeom prst="rect">
            <a:avLst/>
          </a:prstGeom>
        </p:spPr>
        <p:txBody>
          <a:bodyPr vert="horz" wrap="square" lIns="0" tIns="0" rIns="0" bIns="0" rtlCol="0">
            <a:spAutoFit/>
          </a:bodyPr>
          <a:lstStyle/>
          <a:p>
            <a:pPr marL="12700">
              <a:lnSpc>
                <a:spcPct val="100000"/>
              </a:lnSpc>
            </a:pPr>
            <a:r>
              <a:rPr sz="2400" b="1" spc="-5" dirty="0">
                <a:latin typeface="Arial"/>
                <a:cs typeface="Arial"/>
              </a:rPr>
              <a:t>L</a:t>
            </a:r>
            <a:r>
              <a:rPr sz="2400" b="1" spc="-10" dirty="0">
                <a:latin typeface="Arial"/>
                <a:cs typeface="Arial"/>
              </a:rPr>
              <a:t>C</a:t>
            </a:r>
            <a:r>
              <a:rPr sz="2400" b="1" dirty="0">
                <a:latin typeface="Arial"/>
                <a:cs typeface="Arial"/>
              </a:rPr>
              <a:t>D</a:t>
            </a:r>
            <a:endParaRPr sz="2400">
              <a:latin typeface="Arial"/>
              <a:cs typeface="Arial"/>
            </a:endParaRPr>
          </a:p>
        </p:txBody>
      </p:sp>
      <p:sp>
        <p:nvSpPr>
          <p:cNvPr id="8" name="object 8"/>
          <p:cNvSpPr txBox="1"/>
          <p:nvPr/>
        </p:nvSpPr>
        <p:spPr>
          <a:xfrm>
            <a:off x="7744459" y="4800600"/>
            <a:ext cx="634365" cy="375920"/>
          </a:xfrm>
          <a:prstGeom prst="rect">
            <a:avLst/>
          </a:prstGeom>
        </p:spPr>
        <p:txBody>
          <a:bodyPr vert="horz" wrap="square" lIns="0" tIns="0" rIns="0" bIns="0" rtlCol="0">
            <a:spAutoFit/>
          </a:bodyPr>
          <a:lstStyle/>
          <a:p>
            <a:pPr marL="12700">
              <a:lnSpc>
                <a:spcPct val="100000"/>
              </a:lnSpc>
            </a:pPr>
            <a:r>
              <a:rPr sz="2400" b="1" spc="-5" dirty="0">
                <a:latin typeface="Arial"/>
                <a:cs typeface="Arial"/>
              </a:rPr>
              <a:t>L</a:t>
            </a:r>
            <a:r>
              <a:rPr sz="2400" b="1" spc="-10" dirty="0">
                <a:latin typeface="Arial"/>
                <a:cs typeface="Arial"/>
              </a:rPr>
              <a:t>E</a:t>
            </a:r>
            <a:r>
              <a:rPr sz="2400" b="1" dirty="0">
                <a:latin typeface="Arial"/>
                <a:cs typeface="Arial"/>
              </a:rPr>
              <a:t>D</a:t>
            </a:r>
            <a:endParaRPr sz="24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4038600"/>
            <a:ext cx="2667000" cy="241096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962400" y="3810000"/>
            <a:ext cx="2438400" cy="24384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705600" y="3962400"/>
            <a:ext cx="2581655" cy="2142744"/>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396240">
              <a:lnSpc>
                <a:spcPct val="100000"/>
              </a:lnSpc>
            </a:pPr>
            <a:r>
              <a:rPr sz="3200" u="heavy" spc="-5" dirty="0"/>
              <a:t>Printer</a:t>
            </a:r>
            <a:endParaRPr sz="32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55</a:t>
            </a:fld>
            <a:endParaRPr dirty="0"/>
          </a:p>
        </p:txBody>
      </p:sp>
      <p:sp>
        <p:nvSpPr>
          <p:cNvPr id="6" name="object 6"/>
          <p:cNvSpPr txBox="1">
            <a:spLocks noGrp="1"/>
          </p:cNvSpPr>
          <p:nvPr>
            <p:ph type="body" idx="1"/>
          </p:nvPr>
        </p:nvSpPr>
        <p:spPr>
          <a:prstGeom prst="rect">
            <a:avLst/>
          </a:prstGeom>
        </p:spPr>
        <p:txBody>
          <a:bodyPr vert="horz" wrap="square" lIns="0" tIns="0" rIns="0" bIns="0" rtlCol="0">
            <a:spAutoFit/>
          </a:bodyPr>
          <a:lstStyle/>
          <a:p>
            <a:pPr marL="12700" marR="5080">
              <a:lnSpc>
                <a:spcPct val="100000"/>
              </a:lnSpc>
            </a:pPr>
            <a:r>
              <a:rPr sz="2800" dirty="0"/>
              <a:t>Digunakan untuk mencetak hasil proses komputer  keatas </a:t>
            </a:r>
            <a:r>
              <a:rPr sz="2800" spc="-5" dirty="0"/>
              <a:t>kertas </a:t>
            </a:r>
            <a:r>
              <a:rPr sz="2800" dirty="0"/>
              <a:t>sehingga bisa dibaca. </a:t>
            </a:r>
            <a:r>
              <a:rPr sz="2800" spc="-5" dirty="0"/>
              <a:t>Ada tiga</a:t>
            </a:r>
            <a:r>
              <a:rPr sz="2800" spc="10" dirty="0"/>
              <a:t> </a:t>
            </a:r>
            <a:r>
              <a:rPr sz="2800" dirty="0"/>
              <a:t>jenis</a:t>
            </a:r>
            <a:endParaRPr sz="2800"/>
          </a:p>
          <a:p>
            <a:pPr marL="12700" marR="26034">
              <a:lnSpc>
                <a:spcPct val="100000"/>
              </a:lnSpc>
              <a:spcBef>
                <a:spcPts val="10"/>
              </a:spcBef>
            </a:pPr>
            <a:r>
              <a:rPr sz="2800" dirty="0"/>
              <a:t>printer yang dikenal luas </a:t>
            </a:r>
            <a:r>
              <a:rPr sz="2800" spc="-5" dirty="0"/>
              <a:t>yaitu </a:t>
            </a:r>
            <a:r>
              <a:rPr sz="2800" b="1" spc="-5" dirty="0">
                <a:latin typeface="Arial"/>
                <a:cs typeface="Arial"/>
              </a:rPr>
              <a:t>dot-matrix </a:t>
            </a:r>
            <a:r>
              <a:rPr sz="2800" b="1" dirty="0">
                <a:latin typeface="Arial"/>
                <a:cs typeface="Arial"/>
              </a:rPr>
              <a:t>printer</a:t>
            </a:r>
            <a:r>
              <a:rPr sz="2800" dirty="0"/>
              <a:t>,  </a:t>
            </a:r>
            <a:r>
              <a:rPr sz="2800" b="1" spc="-5" dirty="0">
                <a:latin typeface="Arial"/>
                <a:cs typeface="Arial"/>
              </a:rPr>
              <a:t>inkjet </a:t>
            </a:r>
            <a:r>
              <a:rPr sz="2800" b="1" dirty="0">
                <a:latin typeface="Arial"/>
                <a:cs typeface="Arial"/>
              </a:rPr>
              <a:t>printer</a:t>
            </a:r>
            <a:r>
              <a:rPr sz="2800" dirty="0"/>
              <a:t>, dan </a:t>
            </a:r>
            <a:r>
              <a:rPr sz="2800" b="1" spc="-5" dirty="0">
                <a:latin typeface="Arial"/>
                <a:cs typeface="Arial"/>
              </a:rPr>
              <a:t>laser</a:t>
            </a:r>
            <a:r>
              <a:rPr sz="2800" b="1" spc="-20" dirty="0">
                <a:latin typeface="Arial"/>
                <a:cs typeface="Arial"/>
              </a:rPr>
              <a:t> </a:t>
            </a:r>
            <a:r>
              <a:rPr sz="2800" b="1" spc="-5" dirty="0">
                <a:latin typeface="Arial"/>
                <a:cs typeface="Arial"/>
              </a:rPr>
              <a:t>printer</a:t>
            </a:r>
            <a:r>
              <a:rPr sz="2800" spc="-5" dirty="0"/>
              <a:t>.</a:t>
            </a:r>
            <a:endParaRPr sz="28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7600"/>
            <a:ext cx="2895600" cy="210464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886200" y="3657600"/>
            <a:ext cx="2438400" cy="21336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553200" y="3733800"/>
            <a:ext cx="2667000" cy="2133600"/>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382270">
              <a:lnSpc>
                <a:spcPct val="100000"/>
              </a:lnSpc>
            </a:pPr>
            <a:r>
              <a:rPr sz="3200" u="heavy" spc="-5" dirty="0"/>
              <a:t>Plotter</a:t>
            </a:r>
            <a:endParaRPr sz="32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56</a:t>
            </a:fld>
            <a:endParaRPr dirty="0"/>
          </a:p>
        </p:txBody>
      </p:sp>
      <p:sp>
        <p:nvSpPr>
          <p:cNvPr id="6" name="object 6"/>
          <p:cNvSpPr txBox="1">
            <a:spLocks noGrp="1"/>
          </p:cNvSpPr>
          <p:nvPr>
            <p:ph type="body" idx="1"/>
          </p:nvPr>
        </p:nvSpPr>
        <p:spPr>
          <a:prstGeom prst="rect">
            <a:avLst/>
          </a:prstGeom>
        </p:spPr>
        <p:txBody>
          <a:bodyPr vert="horz" wrap="square" lIns="0" tIns="0" rIns="0" bIns="0" rtlCol="0">
            <a:spAutoFit/>
          </a:bodyPr>
          <a:lstStyle/>
          <a:p>
            <a:pPr marR="5080">
              <a:lnSpc>
                <a:spcPct val="99900"/>
              </a:lnSpc>
            </a:pPr>
            <a:r>
              <a:rPr spc="-5" dirty="0"/>
              <a:t>Sama </a:t>
            </a:r>
            <a:r>
              <a:rPr dirty="0"/>
              <a:t>fungsinya </a:t>
            </a:r>
            <a:r>
              <a:rPr spc="-5" dirty="0"/>
              <a:t>dengan printer tetapi </a:t>
            </a:r>
            <a:r>
              <a:rPr dirty="0"/>
              <a:t>khusus </a:t>
            </a:r>
            <a:r>
              <a:rPr spc="-5" dirty="0"/>
              <a:t>untuk  mencetak gambar. Kertas yang </a:t>
            </a:r>
            <a:r>
              <a:rPr dirty="0"/>
              <a:t>dipergunakan </a:t>
            </a:r>
            <a:r>
              <a:rPr spc="-5" dirty="0"/>
              <a:t>juga lebih  besar </a:t>
            </a:r>
            <a:r>
              <a:rPr dirty="0"/>
              <a:t>dari kertas </a:t>
            </a:r>
            <a:r>
              <a:rPr spc="-5" dirty="0"/>
              <a:t>biasa. Plotter generasi </a:t>
            </a:r>
            <a:r>
              <a:rPr dirty="0"/>
              <a:t>pertama </a:t>
            </a:r>
            <a:r>
              <a:rPr spc="-5" dirty="0"/>
              <a:t>harus  dipasangi </a:t>
            </a:r>
            <a:r>
              <a:rPr dirty="0"/>
              <a:t>rapido (pena </a:t>
            </a:r>
            <a:r>
              <a:rPr spc="-5" dirty="0"/>
              <a:t>khusus </a:t>
            </a:r>
            <a:r>
              <a:rPr dirty="0"/>
              <a:t>untuk </a:t>
            </a:r>
            <a:r>
              <a:rPr spc="-5" dirty="0"/>
              <a:t>menggambar), namun  </a:t>
            </a:r>
            <a:r>
              <a:rPr dirty="0"/>
              <a:t>sekarang </a:t>
            </a:r>
            <a:r>
              <a:rPr spc="-5" dirty="0"/>
              <a:t>plotter juga terdiri dari </a:t>
            </a:r>
            <a:r>
              <a:rPr dirty="0"/>
              <a:t>inkjet </a:t>
            </a:r>
            <a:r>
              <a:rPr spc="-5" dirty="0"/>
              <a:t>dan</a:t>
            </a:r>
            <a:r>
              <a:rPr spc="65" dirty="0"/>
              <a:t> </a:t>
            </a:r>
            <a:r>
              <a:rPr spc="-5" dirty="0"/>
              <a:t>laser.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81800" y="4021835"/>
            <a:ext cx="2314955" cy="1903476"/>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867155" y="3886200"/>
            <a:ext cx="5571744" cy="2016252"/>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840739" y="797559"/>
            <a:ext cx="8350250" cy="2324100"/>
          </a:xfrm>
          <a:prstGeom prst="rect">
            <a:avLst/>
          </a:prstGeom>
        </p:spPr>
        <p:txBody>
          <a:bodyPr vert="horz" wrap="square" lIns="0" tIns="0" rIns="0" bIns="0" rtlCol="0">
            <a:spAutoFit/>
          </a:bodyPr>
          <a:lstStyle/>
          <a:p>
            <a:pPr marL="12700">
              <a:lnSpc>
                <a:spcPct val="100000"/>
              </a:lnSpc>
            </a:pPr>
            <a:r>
              <a:rPr sz="3200" u="heavy" spc="-5" dirty="0"/>
              <a:t>Scanner</a:t>
            </a:r>
            <a:endParaRPr sz="3200"/>
          </a:p>
          <a:p>
            <a:pPr marL="12700" marR="5080">
              <a:lnSpc>
                <a:spcPct val="99800"/>
              </a:lnSpc>
              <a:spcBef>
                <a:spcPts val="10"/>
              </a:spcBef>
            </a:pPr>
            <a:r>
              <a:rPr sz="2400" b="0" spc="-5" dirty="0">
                <a:latin typeface="Arial"/>
                <a:cs typeface="Arial"/>
              </a:rPr>
              <a:t>Digunakan untuk </a:t>
            </a:r>
            <a:r>
              <a:rPr sz="2400" b="0" dirty="0">
                <a:latin typeface="Arial"/>
                <a:cs typeface="Arial"/>
              </a:rPr>
              <a:t>mengambil </a:t>
            </a:r>
            <a:r>
              <a:rPr sz="2400" b="0" spc="-5" dirty="0">
                <a:latin typeface="Arial"/>
                <a:cs typeface="Arial"/>
              </a:rPr>
              <a:t>citra </a:t>
            </a:r>
            <a:r>
              <a:rPr sz="2400" b="0" dirty="0">
                <a:latin typeface="Arial"/>
                <a:cs typeface="Arial"/>
              </a:rPr>
              <a:t>cetakan </a:t>
            </a:r>
            <a:r>
              <a:rPr sz="2400" b="0" spc="-5" dirty="0">
                <a:latin typeface="Arial"/>
                <a:cs typeface="Arial"/>
              </a:rPr>
              <a:t>(gambar, </a:t>
            </a:r>
            <a:r>
              <a:rPr sz="2400" b="0" spc="-10" dirty="0">
                <a:latin typeface="Arial"/>
                <a:cs typeface="Arial"/>
              </a:rPr>
              <a:t>foto,  </a:t>
            </a:r>
            <a:r>
              <a:rPr sz="2400" b="0" spc="-5" dirty="0">
                <a:latin typeface="Arial"/>
                <a:cs typeface="Arial"/>
              </a:rPr>
              <a:t>tulisan) untuk diolah </a:t>
            </a:r>
            <a:r>
              <a:rPr sz="2400" b="0" dirty="0">
                <a:latin typeface="Arial"/>
                <a:cs typeface="Arial"/>
              </a:rPr>
              <a:t>atau </a:t>
            </a:r>
            <a:r>
              <a:rPr sz="2400" b="0" spc="-5" dirty="0">
                <a:latin typeface="Arial"/>
                <a:cs typeface="Arial"/>
              </a:rPr>
              <a:t>ditampilkan </a:t>
            </a:r>
            <a:r>
              <a:rPr sz="2400" b="0" dirty="0">
                <a:latin typeface="Arial"/>
                <a:cs typeface="Arial"/>
              </a:rPr>
              <a:t>melalui komputer. </a:t>
            </a:r>
            <a:r>
              <a:rPr sz="2400" b="0" spc="-5" dirty="0">
                <a:latin typeface="Arial"/>
                <a:cs typeface="Arial"/>
              </a:rPr>
              <a:t>Ada  dua jenis </a:t>
            </a:r>
            <a:r>
              <a:rPr sz="2400" b="0" dirty="0">
                <a:latin typeface="Arial"/>
                <a:cs typeface="Arial"/>
              </a:rPr>
              <a:t>scanner, </a:t>
            </a:r>
            <a:r>
              <a:rPr sz="2400" spc="-5" dirty="0"/>
              <a:t>handy scanner </a:t>
            </a:r>
            <a:r>
              <a:rPr sz="2400" b="0" spc="-5" dirty="0">
                <a:latin typeface="Arial"/>
                <a:cs typeface="Arial"/>
              </a:rPr>
              <a:t>(dipegang dan </a:t>
            </a:r>
            <a:r>
              <a:rPr sz="2400" b="0" dirty="0">
                <a:latin typeface="Arial"/>
                <a:cs typeface="Arial"/>
              </a:rPr>
              <a:t>digerakkan  </a:t>
            </a:r>
            <a:r>
              <a:rPr sz="2400" b="0" spc="-5" dirty="0">
                <a:latin typeface="Arial"/>
                <a:cs typeface="Arial"/>
              </a:rPr>
              <a:t>dengan tangan), dan </a:t>
            </a:r>
            <a:r>
              <a:rPr sz="2400" spc="-5" dirty="0"/>
              <a:t>flatbed scanner </a:t>
            </a:r>
            <a:r>
              <a:rPr sz="2400" b="0" spc="-5" dirty="0">
                <a:latin typeface="Arial"/>
                <a:cs typeface="Arial"/>
              </a:rPr>
              <a:t>(serupa </a:t>
            </a:r>
            <a:r>
              <a:rPr sz="2400" b="0" dirty="0">
                <a:latin typeface="Arial"/>
                <a:cs typeface="Arial"/>
              </a:rPr>
              <a:t>mesin  </a:t>
            </a:r>
            <a:r>
              <a:rPr sz="2400" b="0" spc="-5" dirty="0">
                <a:latin typeface="Arial"/>
                <a:cs typeface="Arial"/>
              </a:rPr>
              <a:t>fotokopi).</a:t>
            </a:r>
            <a:endParaRPr sz="24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6240">
              <a:lnSpc>
                <a:spcPct val="100000"/>
              </a:lnSpc>
            </a:pPr>
            <a:r>
              <a:rPr sz="3200" u="heavy" spc="-5" dirty="0"/>
              <a:t>Floppy </a:t>
            </a:r>
            <a:r>
              <a:rPr sz="3200" u="heavy" dirty="0"/>
              <a:t>Disk</a:t>
            </a:r>
            <a:r>
              <a:rPr sz="3200" u="heavy" spc="-95" dirty="0"/>
              <a:t> </a:t>
            </a:r>
            <a:r>
              <a:rPr sz="3200" u="heavy" spc="-5" dirty="0"/>
              <a:t>Drive</a:t>
            </a:r>
            <a:endParaRPr sz="3200"/>
          </a:p>
        </p:txBody>
      </p:sp>
      <p:sp>
        <p:nvSpPr>
          <p:cNvPr id="3" name="object 3"/>
          <p:cNvSpPr txBox="1"/>
          <p:nvPr/>
        </p:nvSpPr>
        <p:spPr>
          <a:xfrm>
            <a:off x="840739" y="1696577"/>
            <a:ext cx="8249284" cy="1837055"/>
          </a:xfrm>
          <a:prstGeom prst="rect">
            <a:avLst/>
          </a:prstGeom>
        </p:spPr>
        <p:txBody>
          <a:bodyPr vert="horz" wrap="square" lIns="0" tIns="0" rIns="0" bIns="0" rtlCol="0">
            <a:spAutoFit/>
          </a:bodyPr>
          <a:lstStyle/>
          <a:p>
            <a:pPr marL="12700" marR="5080" algn="just">
              <a:lnSpc>
                <a:spcPct val="99900"/>
              </a:lnSpc>
            </a:pPr>
            <a:r>
              <a:rPr sz="2400" spc="-5" dirty="0">
                <a:latin typeface="Arial"/>
                <a:cs typeface="Arial"/>
              </a:rPr>
              <a:t>Sama </a:t>
            </a:r>
            <a:r>
              <a:rPr sz="2400" dirty="0">
                <a:latin typeface="Arial"/>
                <a:cs typeface="Arial"/>
              </a:rPr>
              <a:t>fungsinya </a:t>
            </a:r>
            <a:r>
              <a:rPr sz="2400" spc="-5" dirty="0">
                <a:latin typeface="Arial"/>
                <a:cs typeface="Arial"/>
              </a:rPr>
              <a:t>dengan disk </a:t>
            </a:r>
            <a:r>
              <a:rPr sz="2400" dirty="0">
                <a:latin typeface="Arial"/>
                <a:cs typeface="Arial"/>
              </a:rPr>
              <a:t>drive </a:t>
            </a:r>
            <a:r>
              <a:rPr sz="2400" spc="-5" dirty="0">
                <a:latin typeface="Arial"/>
                <a:cs typeface="Arial"/>
              </a:rPr>
              <a:t>yang terpasang di casing,  tetapi yang ini berada diluar dan dihubungkan dengan kabel.  Umumnya digunakan untuk komputer laptop/notebook. Pada  saat ini, floppy disk </a:t>
            </a:r>
            <a:r>
              <a:rPr sz="2400" dirty="0">
                <a:latin typeface="Arial"/>
                <a:cs typeface="Arial"/>
              </a:rPr>
              <a:t>drive </a:t>
            </a:r>
            <a:r>
              <a:rPr sz="2400" spc="-5" dirty="0">
                <a:latin typeface="Arial"/>
                <a:cs typeface="Arial"/>
              </a:rPr>
              <a:t>sudah </a:t>
            </a:r>
            <a:r>
              <a:rPr sz="2400" dirty="0">
                <a:latin typeface="Arial"/>
                <a:cs typeface="Arial"/>
              </a:rPr>
              <a:t>sangat </a:t>
            </a:r>
            <a:r>
              <a:rPr sz="2400" spc="-5" dirty="0">
                <a:latin typeface="Arial"/>
                <a:cs typeface="Arial"/>
              </a:rPr>
              <a:t>jarang</a:t>
            </a:r>
            <a:r>
              <a:rPr sz="2400" spc="95" dirty="0">
                <a:latin typeface="Arial"/>
                <a:cs typeface="Arial"/>
              </a:rPr>
              <a:t> </a:t>
            </a:r>
            <a:r>
              <a:rPr sz="2400" spc="-5" dirty="0">
                <a:latin typeface="Arial"/>
                <a:cs typeface="Arial"/>
              </a:rPr>
              <a:t>digunakan.</a:t>
            </a:r>
            <a:endParaRPr sz="2400">
              <a:latin typeface="Arial"/>
              <a:cs typeface="Arial"/>
            </a:endParaRPr>
          </a:p>
          <a:p>
            <a:pPr marL="12700" algn="just">
              <a:lnSpc>
                <a:spcPct val="100000"/>
              </a:lnSpc>
            </a:pPr>
            <a:r>
              <a:rPr sz="2400" dirty="0">
                <a:latin typeface="Arial"/>
                <a:cs typeface="Arial"/>
              </a:rPr>
              <a:t>Fungsinya sekarang </a:t>
            </a:r>
            <a:r>
              <a:rPr sz="2400" spc="-5" dirty="0">
                <a:latin typeface="Arial"/>
                <a:cs typeface="Arial"/>
              </a:rPr>
              <a:t>digantikan </a:t>
            </a:r>
            <a:r>
              <a:rPr sz="2400" dirty="0">
                <a:latin typeface="Arial"/>
                <a:cs typeface="Arial"/>
              </a:rPr>
              <a:t>oleh </a:t>
            </a:r>
            <a:r>
              <a:rPr sz="2400" spc="-5" dirty="0">
                <a:latin typeface="Arial"/>
                <a:cs typeface="Arial"/>
              </a:rPr>
              <a:t>USB </a:t>
            </a:r>
            <a:r>
              <a:rPr sz="2400" dirty="0">
                <a:latin typeface="Arial"/>
                <a:cs typeface="Arial"/>
              </a:rPr>
              <a:t>Flash</a:t>
            </a:r>
            <a:r>
              <a:rPr sz="2400" spc="-25" dirty="0">
                <a:latin typeface="Arial"/>
                <a:cs typeface="Arial"/>
              </a:rPr>
              <a:t> </a:t>
            </a:r>
            <a:r>
              <a:rPr sz="2400" spc="-5" dirty="0">
                <a:latin typeface="Arial"/>
                <a:cs typeface="Arial"/>
              </a:rPr>
              <a:t>Disk.</a:t>
            </a:r>
            <a:endParaRPr sz="2400">
              <a:latin typeface="Arial"/>
              <a:cs typeface="Arial"/>
            </a:endParaRPr>
          </a:p>
        </p:txBody>
      </p:sp>
      <p:sp>
        <p:nvSpPr>
          <p:cNvPr id="4" name="object 4"/>
          <p:cNvSpPr/>
          <p:nvPr/>
        </p:nvSpPr>
        <p:spPr>
          <a:xfrm>
            <a:off x="838200" y="3581400"/>
            <a:ext cx="2743200" cy="27432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038600" y="3962400"/>
            <a:ext cx="2286000" cy="216103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24243" y="3959352"/>
            <a:ext cx="2772155" cy="1984248"/>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396240">
              <a:lnSpc>
                <a:spcPct val="100000"/>
              </a:lnSpc>
            </a:pPr>
            <a:r>
              <a:rPr sz="3200" u="heavy" dirty="0"/>
              <a:t>LCD</a:t>
            </a:r>
            <a:r>
              <a:rPr sz="3200" u="heavy" spc="-90" dirty="0"/>
              <a:t> </a:t>
            </a:r>
            <a:r>
              <a:rPr sz="3200" u="heavy" spc="-5" dirty="0"/>
              <a:t>Proyektor</a:t>
            </a:r>
            <a:endParaRPr sz="3200"/>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ct val="99800"/>
              </a:lnSpc>
            </a:pPr>
            <a:r>
              <a:rPr spc="-5" dirty="0"/>
              <a:t>Berfungsi untuk </a:t>
            </a:r>
            <a:r>
              <a:rPr dirty="0"/>
              <a:t>menampilkan </a:t>
            </a:r>
            <a:r>
              <a:rPr spc="-5" dirty="0"/>
              <a:t>gambar </a:t>
            </a:r>
            <a:r>
              <a:rPr dirty="0"/>
              <a:t>secara </a:t>
            </a:r>
            <a:r>
              <a:rPr spc="-5" dirty="0"/>
              <a:t>besar dilayar,  dengan </a:t>
            </a:r>
            <a:r>
              <a:rPr dirty="0"/>
              <a:t>cara menembakan cahaya / memproyeksikan  </a:t>
            </a:r>
            <a:r>
              <a:rPr spc="-5" dirty="0"/>
              <a:t>gambar. Dari </a:t>
            </a:r>
            <a:r>
              <a:rPr dirty="0"/>
              <a:t>segi </a:t>
            </a:r>
            <a:r>
              <a:rPr spc="-5" dirty="0"/>
              <a:t>teknologi, proyektor ada dua tipe </a:t>
            </a:r>
            <a:r>
              <a:rPr dirty="0"/>
              <a:t>yaitu  </a:t>
            </a:r>
            <a:r>
              <a:rPr spc="-5" dirty="0"/>
              <a:t>proyektor yang </a:t>
            </a:r>
            <a:r>
              <a:rPr dirty="0"/>
              <a:t>menggunakan </a:t>
            </a:r>
            <a:r>
              <a:rPr spc="-5" dirty="0"/>
              <a:t>teknologi </a:t>
            </a:r>
            <a:r>
              <a:rPr dirty="0"/>
              <a:t>DLP </a:t>
            </a:r>
            <a:r>
              <a:rPr spc="-5" dirty="0"/>
              <a:t>dan </a:t>
            </a:r>
            <a:r>
              <a:rPr dirty="0"/>
              <a:t>satu </a:t>
            </a:r>
            <a:r>
              <a:rPr spc="-5" dirty="0"/>
              <a:t>lagi  </a:t>
            </a:r>
            <a:r>
              <a:rPr dirty="0"/>
              <a:t>menggunakan </a:t>
            </a:r>
            <a:r>
              <a:rPr spc="-5" dirty="0"/>
              <a:t>teknologi </a:t>
            </a:r>
            <a:r>
              <a:rPr dirty="0"/>
              <a:t>3</a:t>
            </a:r>
            <a:r>
              <a:rPr spc="-40" dirty="0"/>
              <a:t> </a:t>
            </a:r>
            <a:r>
              <a:rPr spc="-5" dirty="0"/>
              <a:t>LCD.</a:t>
            </a:r>
          </a:p>
        </p:txBody>
      </p:sp>
      <p:sp>
        <p:nvSpPr>
          <p:cNvPr id="5" name="object 5"/>
          <p:cNvSpPr/>
          <p:nvPr/>
        </p:nvSpPr>
        <p:spPr>
          <a:xfrm>
            <a:off x="438912" y="3496056"/>
            <a:ext cx="3418332" cy="3810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105400" y="3505200"/>
            <a:ext cx="4038600" cy="2660904"/>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6</a:t>
            </a:fld>
            <a:endParaRPr dirty="0"/>
          </a:p>
        </p:txBody>
      </p:sp>
      <p:sp>
        <p:nvSpPr>
          <p:cNvPr id="2" name="object 2"/>
          <p:cNvSpPr txBox="1"/>
          <p:nvPr/>
        </p:nvSpPr>
        <p:spPr>
          <a:xfrm>
            <a:off x="840739" y="2108708"/>
            <a:ext cx="8350250" cy="4448810"/>
          </a:xfrm>
          <a:prstGeom prst="rect">
            <a:avLst/>
          </a:prstGeom>
        </p:spPr>
        <p:txBody>
          <a:bodyPr vert="horz" wrap="square" lIns="0" tIns="0" rIns="0" bIns="0" rtlCol="0">
            <a:spAutoFit/>
          </a:bodyPr>
          <a:lstStyle/>
          <a:p>
            <a:pPr marL="355600" marR="428625">
              <a:lnSpc>
                <a:spcPct val="80000"/>
              </a:lnSpc>
            </a:pPr>
            <a:r>
              <a:rPr sz="2800" b="1" u="heavy" spc="-5" dirty="0">
                <a:latin typeface="Arial"/>
                <a:cs typeface="Arial"/>
              </a:rPr>
              <a:t>Software </a:t>
            </a:r>
            <a:r>
              <a:rPr sz="2800" dirty="0">
                <a:latin typeface="Arial"/>
                <a:cs typeface="Arial"/>
              </a:rPr>
              <a:t>adalah </a:t>
            </a:r>
            <a:r>
              <a:rPr sz="2800" spc="-5" dirty="0">
                <a:latin typeface="Arial"/>
                <a:cs typeface="Arial"/>
              </a:rPr>
              <a:t>Semua </a:t>
            </a:r>
            <a:r>
              <a:rPr sz="2800" dirty="0">
                <a:latin typeface="Arial"/>
                <a:cs typeface="Arial"/>
              </a:rPr>
              <a:t>bagian yang ikut  membentuk </a:t>
            </a:r>
            <a:r>
              <a:rPr sz="2800" spc="-5" dirty="0">
                <a:latin typeface="Arial"/>
                <a:cs typeface="Arial"/>
              </a:rPr>
              <a:t>sistem </a:t>
            </a:r>
            <a:r>
              <a:rPr sz="2800" dirty="0">
                <a:latin typeface="Arial"/>
                <a:cs typeface="Arial"/>
              </a:rPr>
              <a:t>komputer di luar peralatan  fisiknya. </a:t>
            </a:r>
            <a:r>
              <a:rPr sz="2800" spc="-5" dirty="0">
                <a:latin typeface="Arial"/>
                <a:cs typeface="Arial"/>
              </a:rPr>
              <a:t>Fasilitas </a:t>
            </a:r>
            <a:r>
              <a:rPr sz="2800" dirty="0">
                <a:latin typeface="Arial"/>
                <a:cs typeface="Arial"/>
              </a:rPr>
              <a:t>inti </a:t>
            </a:r>
            <a:r>
              <a:rPr sz="2800" spc="-5" dirty="0">
                <a:latin typeface="Arial"/>
                <a:cs typeface="Arial"/>
              </a:rPr>
              <a:t>software </a:t>
            </a:r>
            <a:r>
              <a:rPr sz="2800" dirty="0">
                <a:latin typeface="Arial"/>
                <a:cs typeface="Arial"/>
              </a:rPr>
              <a:t>mencakup </a:t>
            </a:r>
            <a:r>
              <a:rPr sz="2800" spc="-5" dirty="0">
                <a:latin typeface="Arial"/>
                <a:cs typeface="Arial"/>
              </a:rPr>
              <a:t>sistem  </a:t>
            </a:r>
            <a:r>
              <a:rPr sz="2800" dirty="0">
                <a:latin typeface="Arial"/>
                <a:cs typeface="Arial"/>
              </a:rPr>
              <a:t>desain, program komputer, prosedur-prosedur,  dan standar-standar yang</a:t>
            </a:r>
            <a:r>
              <a:rPr sz="2800" spc="-40" dirty="0">
                <a:latin typeface="Arial"/>
                <a:cs typeface="Arial"/>
              </a:rPr>
              <a:t> </a:t>
            </a:r>
            <a:r>
              <a:rPr sz="2800" dirty="0">
                <a:latin typeface="Arial"/>
                <a:cs typeface="Arial"/>
              </a:rPr>
              <a:t>diberlakukan.</a:t>
            </a:r>
            <a:endParaRPr sz="2800">
              <a:latin typeface="Arial"/>
              <a:cs typeface="Arial"/>
            </a:endParaRPr>
          </a:p>
          <a:p>
            <a:pPr>
              <a:lnSpc>
                <a:spcPct val="100000"/>
              </a:lnSpc>
              <a:spcBef>
                <a:spcPts val="40"/>
              </a:spcBef>
            </a:pPr>
            <a:endParaRPr sz="3450">
              <a:latin typeface="Times New Roman"/>
              <a:cs typeface="Times New Roman"/>
            </a:endParaRPr>
          </a:p>
          <a:p>
            <a:pPr marL="355600" marR="5080">
              <a:lnSpc>
                <a:spcPts val="2690"/>
              </a:lnSpc>
            </a:pPr>
            <a:r>
              <a:rPr sz="2800" dirty="0">
                <a:latin typeface="Arial"/>
                <a:cs typeface="Arial"/>
              </a:rPr>
              <a:t>Dengan demikian </a:t>
            </a:r>
            <a:r>
              <a:rPr sz="2800" spc="-5" dirty="0">
                <a:latin typeface="Arial"/>
                <a:cs typeface="Arial"/>
              </a:rPr>
              <a:t>software </a:t>
            </a:r>
            <a:r>
              <a:rPr sz="2800" dirty="0">
                <a:latin typeface="Arial"/>
                <a:cs typeface="Arial"/>
              </a:rPr>
              <a:t>dapat kita bagi menjadi  dua kategori</a:t>
            </a:r>
            <a:r>
              <a:rPr sz="2800" spc="-70" dirty="0">
                <a:latin typeface="Arial"/>
                <a:cs typeface="Arial"/>
              </a:rPr>
              <a:t> </a:t>
            </a:r>
            <a:r>
              <a:rPr sz="2800" dirty="0">
                <a:latin typeface="Arial"/>
                <a:cs typeface="Arial"/>
              </a:rPr>
              <a:t>yaitu:</a:t>
            </a:r>
            <a:endParaRPr sz="2800">
              <a:latin typeface="Arial"/>
              <a:cs typeface="Arial"/>
            </a:endParaRPr>
          </a:p>
          <a:p>
            <a:pPr marL="355600" marR="475615" indent="-342900">
              <a:lnSpc>
                <a:spcPts val="2690"/>
              </a:lnSpc>
              <a:spcBef>
                <a:spcPts val="680"/>
              </a:spcBef>
              <a:buFont typeface="Arial"/>
              <a:buChar char="•"/>
              <a:tabLst>
                <a:tab pos="354965" algn="l"/>
                <a:tab pos="355600" algn="l"/>
              </a:tabLst>
            </a:pPr>
            <a:r>
              <a:rPr sz="2800" b="1" spc="-5" dirty="0">
                <a:latin typeface="Arial"/>
                <a:cs typeface="Arial"/>
              </a:rPr>
              <a:t>Sistem Operasi </a:t>
            </a:r>
            <a:r>
              <a:rPr sz="2800" dirty="0">
                <a:latin typeface="Arial"/>
                <a:cs typeface="Arial"/>
              </a:rPr>
              <a:t>(Contoh: </a:t>
            </a:r>
            <a:r>
              <a:rPr sz="2800" spc="-5" dirty="0">
                <a:latin typeface="Arial"/>
                <a:cs typeface="Arial"/>
              </a:rPr>
              <a:t>Windows, </a:t>
            </a:r>
            <a:r>
              <a:rPr sz="2800" dirty="0">
                <a:latin typeface="Arial"/>
                <a:cs typeface="Arial"/>
              </a:rPr>
              <a:t>Linux, </a:t>
            </a:r>
            <a:r>
              <a:rPr sz="2800" spc="-5" dirty="0">
                <a:latin typeface="Arial"/>
                <a:cs typeface="Arial"/>
              </a:rPr>
              <a:t>Mac  Android, Symbian</a:t>
            </a:r>
            <a:r>
              <a:rPr sz="2800" spc="10" dirty="0">
                <a:latin typeface="Arial"/>
                <a:cs typeface="Arial"/>
              </a:rPr>
              <a:t> </a:t>
            </a:r>
            <a:r>
              <a:rPr sz="2800" spc="-5" dirty="0">
                <a:latin typeface="Arial"/>
                <a:cs typeface="Arial"/>
              </a:rPr>
              <a:t>dll..)</a:t>
            </a:r>
            <a:endParaRPr sz="2800">
              <a:latin typeface="Arial"/>
              <a:cs typeface="Arial"/>
            </a:endParaRPr>
          </a:p>
          <a:p>
            <a:pPr marL="355600" marR="770255" indent="-342900">
              <a:lnSpc>
                <a:spcPts val="2690"/>
              </a:lnSpc>
              <a:spcBef>
                <a:spcPts val="670"/>
              </a:spcBef>
              <a:buFont typeface="Arial"/>
              <a:buChar char="•"/>
              <a:tabLst>
                <a:tab pos="354965" algn="l"/>
                <a:tab pos="355600" algn="l"/>
              </a:tabLst>
            </a:pPr>
            <a:r>
              <a:rPr sz="2800" b="1" spc="-5" dirty="0">
                <a:latin typeface="Arial"/>
                <a:cs typeface="Arial"/>
              </a:rPr>
              <a:t>Sistem Aplikasi </a:t>
            </a:r>
            <a:r>
              <a:rPr sz="2800" dirty="0">
                <a:latin typeface="Arial"/>
                <a:cs typeface="Arial"/>
              </a:rPr>
              <a:t>(Contoh: </a:t>
            </a:r>
            <a:r>
              <a:rPr sz="2800" spc="-5" dirty="0">
                <a:latin typeface="Arial"/>
                <a:cs typeface="Arial"/>
              </a:rPr>
              <a:t>Ms. Office, Aplikasi  Design, </a:t>
            </a:r>
            <a:r>
              <a:rPr sz="2800" dirty="0">
                <a:latin typeface="Arial"/>
                <a:cs typeface="Arial"/>
              </a:rPr>
              <a:t>Multimedia</a:t>
            </a:r>
            <a:r>
              <a:rPr sz="2800" spc="-5" dirty="0">
                <a:latin typeface="Arial"/>
                <a:cs typeface="Arial"/>
              </a:rPr>
              <a:t> dll..)</a:t>
            </a:r>
            <a:endParaRPr sz="2800">
              <a:latin typeface="Arial"/>
              <a:cs typeface="Arial"/>
            </a:endParaRPr>
          </a:p>
        </p:txBody>
      </p:sp>
      <p:sp>
        <p:nvSpPr>
          <p:cNvPr id="3" name="object 3"/>
          <p:cNvSpPr txBox="1">
            <a:spLocks noGrp="1"/>
          </p:cNvSpPr>
          <p:nvPr>
            <p:ph type="title"/>
          </p:nvPr>
        </p:nvSpPr>
        <p:spPr>
          <a:xfrm>
            <a:off x="457200" y="685800"/>
            <a:ext cx="9142730" cy="1141730"/>
          </a:xfrm>
          <a:prstGeom prst="rect">
            <a:avLst/>
          </a:prstGeom>
          <a:solidFill>
            <a:srgbClr val="336600"/>
          </a:solidFill>
        </p:spPr>
        <p:txBody>
          <a:bodyPr vert="horz" wrap="square" lIns="0" tIns="149860" rIns="0" bIns="0" rtlCol="0">
            <a:spAutoFit/>
          </a:bodyPr>
          <a:lstStyle/>
          <a:p>
            <a:pPr marL="6068060">
              <a:lnSpc>
                <a:spcPct val="100000"/>
              </a:lnSpc>
              <a:spcBef>
                <a:spcPts val="1180"/>
              </a:spcBef>
            </a:pPr>
            <a:r>
              <a:rPr sz="4400" dirty="0"/>
              <a:t>2.</a:t>
            </a:r>
            <a:r>
              <a:rPr sz="4400" spc="-100" dirty="0"/>
              <a:t> </a:t>
            </a:r>
            <a:r>
              <a:rPr sz="4400" dirty="0"/>
              <a:t>Software</a:t>
            </a:r>
            <a:endParaRPr sz="4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800" y="1600200"/>
            <a:ext cx="2656331" cy="1956815"/>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886200" y="1371600"/>
            <a:ext cx="2417064" cy="215036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858000" y="1219200"/>
            <a:ext cx="2286000" cy="228600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762000" y="3733800"/>
            <a:ext cx="8610600" cy="3006852"/>
          </a:xfrm>
          <a:prstGeom prst="rect">
            <a:avLst/>
          </a:prstGeom>
          <a:blipFill>
            <a:blip r:embed="rId6"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04139" rIns="0" bIns="0" rtlCol="0">
            <a:spAutoFit/>
          </a:bodyPr>
          <a:lstStyle/>
          <a:p>
            <a:pPr marL="243840">
              <a:lnSpc>
                <a:spcPct val="100000"/>
              </a:lnSpc>
            </a:pPr>
            <a:r>
              <a:rPr sz="3200" u="heavy" spc="-10" dirty="0"/>
              <a:t>Flashdisk</a:t>
            </a:r>
            <a:endParaRPr sz="32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60</a:t>
            </a:fld>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721359"/>
            <a:ext cx="8437880" cy="3054350"/>
          </a:xfrm>
          <a:prstGeom prst="rect">
            <a:avLst/>
          </a:prstGeom>
        </p:spPr>
        <p:txBody>
          <a:bodyPr vert="horz" wrap="square" lIns="0" tIns="0" rIns="0" bIns="0" rtlCol="0">
            <a:spAutoFit/>
          </a:bodyPr>
          <a:lstStyle/>
          <a:p>
            <a:pPr marL="12700">
              <a:lnSpc>
                <a:spcPct val="100000"/>
              </a:lnSpc>
            </a:pPr>
            <a:r>
              <a:rPr sz="3200" u="heavy" spc="-5" dirty="0"/>
              <a:t>External</a:t>
            </a:r>
            <a:r>
              <a:rPr sz="3200" u="heavy" spc="-75" dirty="0"/>
              <a:t> </a:t>
            </a:r>
            <a:r>
              <a:rPr sz="3200" u="heavy" spc="-5" dirty="0"/>
              <a:t>Modem</a:t>
            </a:r>
            <a:endParaRPr sz="3200"/>
          </a:p>
          <a:p>
            <a:pPr marL="12700" marR="5080">
              <a:lnSpc>
                <a:spcPct val="99800"/>
              </a:lnSpc>
              <a:spcBef>
                <a:spcPts val="10"/>
              </a:spcBef>
            </a:pPr>
            <a:r>
              <a:rPr sz="2400" b="0" spc="-5" dirty="0">
                <a:latin typeface="Arial"/>
                <a:cs typeface="Arial"/>
              </a:rPr>
              <a:t>Modem external dipasang diluar </a:t>
            </a:r>
            <a:r>
              <a:rPr sz="2400" b="0" dirty="0">
                <a:latin typeface="Arial"/>
                <a:cs typeface="Arial"/>
              </a:rPr>
              <a:t>casing dan </a:t>
            </a:r>
            <a:r>
              <a:rPr sz="2400" b="0" spc="-5" dirty="0">
                <a:latin typeface="Arial"/>
                <a:cs typeface="Arial"/>
              </a:rPr>
              <a:t>dihubungkan  melalui </a:t>
            </a:r>
            <a:r>
              <a:rPr sz="2400" b="0" dirty="0">
                <a:latin typeface="Arial"/>
                <a:cs typeface="Arial"/>
              </a:rPr>
              <a:t>kabel </a:t>
            </a:r>
            <a:r>
              <a:rPr sz="2400" b="0" spc="-5" dirty="0">
                <a:latin typeface="Arial"/>
                <a:cs typeface="Arial"/>
              </a:rPr>
              <a:t>atau </a:t>
            </a:r>
            <a:r>
              <a:rPr sz="2400" b="0" dirty="0">
                <a:latin typeface="Arial"/>
                <a:cs typeface="Arial"/>
              </a:rPr>
              <a:t>secara </a:t>
            </a:r>
            <a:r>
              <a:rPr sz="2400" b="0" spc="-5" dirty="0">
                <a:latin typeface="Arial"/>
                <a:cs typeface="Arial"/>
              </a:rPr>
              <a:t>langsung </a:t>
            </a:r>
            <a:r>
              <a:rPr sz="2400" b="0" dirty="0">
                <a:latin typeface="Arial"/>
                <a:cs typeface="Arial"/>
              </a:rPr>
              <a:t>melalui </a:t>
            </a:r>
            <a:r>
              <a:rPr sz="2400" b="0" spc="-5" dirty="0">
                <a:latin typeface="Arial"/>
                <a:cs typeface="Arial"/>
              </a:rPr>
              <a:t>port USB,  </a:t>
            </a:r>
            <a:r>
              <a:rPr sz="2400" b="0" dirty="0">
                <a:latin typeface="Arial"/>
                <a:cs typeface="Arial"/>
              </a:rPr>
              <a:t>sedangkan </a:t>
            </a:r>
            <a:r>
              <a:rPr sz="2400" b="0" spc="-5" dirty="0">
                <a:latin typeface="Arial"/>
                <a:cs typeface="Arial"/>
              </a:rPr>
              <a:t>modem internal berbentuk </a:t>
            </a:r>
            <a:r>
              <a:rPr sz="2400" b="0" dirty="0">
                <a:latin typeface="Arial"/>
                <a:cs typeface="Arial"/>
              </a:rPr>
              <a:t>card </a:t>
            </a:r>
            <a:r>
              <a:rPr sz="2400" b="0" spc="-5" dirty="0">
                <a:latin typeface="Arial"/>
                <a:cs typeface="Arial"/>
              </a:rPr>
              <a:t>yang </a:t>
            </a:r>
            <a:r>
              <a:rPr sz="2400" b="0" dirty="0">
                <a:latin typeface="Arial"/>
                <a:cs typeface="Arial"/>
              </a:rPr>
              <a:t>ditancapkan  </a:t>
            </a:r>
            <a:r>
              <a:rPr sz="2400" b="0" spc="-5" dirty="0">
                <a:latin typeface="Arial"/>
                <a:cs typeface="Arial"/>
              </a:rPr>
              <a:t>pada mainboard. Modem berfungsi mengubah </a:t>
            </a:r>
            <a:r>
              <a:rPr sz="2400" b="0" dirty="0">
                <a:latin typeface="Arial"/>
                <a:cs typeface="Arial"/>
              </a:rPr>
              <a:t>sinyal </a:t>
            </a:r>
            <a:r>
              <a:rPr sz="2400" b="0" spc="-5" dirty="0">
                <a:latin typeface="Arial"/>
                <a:cs typeface="Arial"/>
              </a:rPr>
              <a:t>digital </a:t>
            </a:r>
            <a:r>
              <a:rPr sz="2400" b="0" dirty="0">
                <a:latin typeface="Arial"/>
                <a:cs typeface="Arial"/>
              </a:rPr>
              <a:t>ke  </a:t>
            </a:r>
            <a:r>
              <a:rPr sz="2400" b="0" spc="-5" dirty="0">
                <a:latin typeface="Arial"/>
                <a:cs typeface="Arial"/>
              </a:rPr>
              <a:t>analog </a:t>
            </a:r>
            <a:r>
              <a:rPr sz="2400" b="0" dirty="0">
                <a:latin typeface="Arial"/>
                <a:cs typeface="Arial"/>
              </a:rPr>
              <a:t>dan sebaliknya, </a:t>
            </a:r>
            <a:r>
              <a:rPr sz="2400" b="0" spc="-5" dirty="0">
                <a:latin typeface="Arial"/>
                <a:cs typeface="Arial"/>
              </a:rPr>
              <a:t>guna </a:t>
            </a:r>
            <a:r>
              <a:rPr sz="2400" b="0" dirty="0">
                <a:latin typeface="Arial"/>
                <a:cs typeface="Arial"/>
              </a:rPr>
              <a:t>mengirim </a:t>
            </a:r>
            <a:r>
              <a:rPr sz="2400" b="0" spc="-5" dirty="0">
                <a:latin typeface="Arial"/>
                <a:cs typeface="Arial"/>
              </a:rPr>
              <a:t>data komputer melalui  saluran </a:t>
            </a:r>
            <a:r>
              <a:rPr sz="2400" b="0" dirty="0">
                <a:latin typeface="Arial"/>
                <a:cs typeface="Arial"/>
              </a:rPr>
              <a:t>telepon. Jika </a:t>
            </a:r>
            <a:r>
              <a:rPr sz="2400" b="0" spc="-5" dirty="0">
                <a:latin typeface="Arial"/>
                <a:cs typeface="Arial"/>
              </a:rPr>
              <a:t>ingin </a:t>
            </a:r>
            <a:r>
              <a:rPr sz="2400" b="0" dirty="0">
                <a:latin typeface="Arial"/>
                <a:cs typeface="Arial"/>
              </a:rPr>
              <a:t>menggunakan </a:t>
            </a:r>
            <a:r>
              <a:rPr sz="2400" b="0" spc="-5" dirty="0">
                <a:latin typeface="Arial"/>
                <a:cs typeface="Arial"/>
              </a:rPr>
              <a:t>internet, modem  harus</a:t>
            </a:r>
            <a:r>
              <a:rPr sz="2400" b="0" spc="-40" dirty="0">
                <a:latin typeface="Arial"/>
                <a:cs typeface="Arial"/>
              </a:rPr>
              <a:t> </a:t>
            </a:r>
            <a:r>
              <a:rPr sz="2400" b="0" spc="-5" dirty="0">
                <a:latin typeface="Arial"/>
                <a:cs typeface="Arial"/>
              </a:rPr>
              <a:t>tersedia.</a:t>
            </a:r>
            <a:endParaRPr sz="2400">
              <a:latin typeface="Arial"/>
              <a:cs typeface="Arial"/>
            </a:endParaRPr>
          </a:p>
        </p:txBody>
      </p:sp>
      <p:sp>
        <p:nvSpPr>
          <p:cNvPr id="3" name="object 3"/>
          <p:cNvSpPr/>
          <p:nvPr/>
        </p:nvSpPr>
        <p:spPr>
          <a:xfrm>
            <a:off x="5257800" y="3810000"/>
            <a:ext cx="4114800" cy="2438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0644" y="4230623"/>
            <a:ext cx="4486656" cy="2008632"/>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356" rIns="0" bIns="0" rtlCol="0">
            <a:spAutoFit/>
          </a:bodyPr>
          <a:lstStyle/>
          <a:p>
            <a:pPr marL="1635125">
              <a:lnSpc>
                <a:spcPct val="100000"/>
              </a:lnSpc>
            </a:pPr>
            <a:r>
              <a:rPr spc="-10" dirty="0"/>
              <a:t>Tips </a:t>
            </a:r>
            <a:r>
              <a:rPr spc="-5" dirty="0"/>
              <a:t>Membeli Komputer</a:t>
            </a:r>
            <a:r>
              <a:rPr spc="15" dirty="0"/>
              <a:t> </a:t>
            </a:r>
            <a:r>
              <a:rPr spc="-5" dirty="0"/>
              <a:t>Baru..</a:t>
            </a:r>
          </a:p>
        </p:txBody>
      </p:sp>
      <p:sp>
        <p:nvSpPr>
          <p:cNvPr id="3" name="object 3"/>
          <p:cNvSpPr/>
          <p:nvPr/>
        </p:nvSpPr>
        <p:spPr>
          <a:xfrm>
            <a:off x="2092451" y="1373124"/>
            <a:ext cx="7339965" cy="0"/>
          </a:xfrm>
          <a:custGeom>
            <a:avLst/>
            <a:gdLst/>
            <a:ahLst/>
            <a:cxnLst/>
            <a:rect l="l" t="t" r="r" b="b"/>
            <a:pathLst>
              <a:path w="7339965">
                <a:moveTo>
                  <a:pt x="0" y="0"/>
                </a:moveTo>
                <a:lnTo>
                  <a:pt x="7339583" y="0"/>
                </a:lnTo>
              </a:path>
            </a:pathLst>
          </a:custGeom>
          <a:ln w="51815">
            <a:solidFill>
              <a:srgbClr val="000000"/>
            </a:solidFill>
          </a:ln>
        </p:spPr>
        <p:txBody>
          <a:bodyPr wrap="square" lIns="0" tIns="0" rIns="0" bIns="0" rtlCol="0"/>
          <a:lstStyle/>
          <a:p>
            <a:endParaRPr/>
          </a:p>
        </p:txBody>
      </p:sp>
      <p:sp>
        <p:nvSpPr>
          <p:cNvPr id="4" name="object 4"/>
          <p:cNvSpPr txBox="1"/>
          <p:nvPr/>
        </p:nvSpPr>
        <p:spPr>
          <a:xfrm>
            <a:off x="808736" y="1962911"/>
            <a:ext cx="7248525" cy="4394200"/>
          </a:xfrm>
          <a:prstGeom prst="rect">
            <a:avLst/>
          </a:prstGeom>
        </p:spPr>
        <p:txBody>
          <a:bodyPr vert="horz" wrap="square" lIns="0" tIns="0" rIns="0" bIns="0" rtlCol="0">
            <a:spAutoFit/>
          </a:bodyPr>
          <a:lstStyle/>
          <a:p>
            <a:pPr marL="393700" indent="-381000">
              <a:lnSpc>
                <a:spcPct val="100000"/>
              </a:lnSpc>
              <a:buAutoNum type="arabicPeriod"/>
              <a:tabLst>
                <a:tab pos="393700" algn="l"/>
              </a:tabLst>
            </a:pPr>
            <a:r>
              <a:rPr sz="2400" spc="-5" dirty="0">
                <a:latin typeface="Arial"/>
                <a:cs typeface="Arial"/>
              </a:rPr>
              <a:t>Tentukan Dana Anda</a:t>
            </a:r>
            <a:r>
              <a:rPr sz="2400" spc="20" dirty="0">
                <a:latin typeface="Arial"/>
                <a:cs typeface="Arial"/>
              </a:rPr>
              <a:t> </a:t>
            </a:r>
            <a:r>
              <a:rPr sz="2400" spc="-5" dirty="0">
                <a:latin typeface="Arial"/>
                <a:cs typeface="Arial"/>
              </a:rPr>
              <a:t>(</a:t>
            </a:r>
            <a:r>
              <a:rPr sz="2400" i="1" spc="-5" dirty="0">
                <a:latin typeface="Arial"/>
                <a:cs typeface="Arial"/>
              </a:rPr>
              <a:t>Budget</a:t>
            </a:r>
            <a:r>
              <a:rPr sz="2400" spc="-5" dirty="0">
                <a:latin typeface="Arial"/>
                <a:cs typeface="Arial"/>
              </a:rPr>
              <a:t>)</a:t>
            </a:r>
            <a:endParaRPr sz="2400">
              <a:latin typeface="Arial"/>
              <a:cs typeface="Arial"/>
            </a:endParaRPr>
          </a:p>
          <a:p>
            <a:pPr marL="393700" indent="-381000">
              <a:lnSpc>
                <a:spcPct val="100000"/>
              </a:lnSpc>
              <a:spcBef>
                <a:spcPts val="285"/>
              </a:spcBef>
              <a:buAutoNum type="arabicPeriod"/>
              <a:tabLst>
                <a:tab pos="393700" algn="l"/>
              </a:tabLst>
            </a:pPr>
            <a:r>
              <a:rPr sz="2400" dirty="0">
                <a:latin typeface="Arial"/>
                <a:cs typeface="Arial"/>
              </a:rPr>
              <a:t>Dipakai </a:t>
            </a:r>
            <a:r>
              <a:rPr sz="2400" spc="-5" dirty="0">
                <a:latin typeface="Arial"/>
                <a:cs typeface="Arial"/>
              </a:rPr>
              <a:t>untuk</a:t>
            </a:r>
            <a:r>
              <a:rPr sz="2400" spc="-60" dirty="0">
                <a:latin typeface="Arial"/>
                <a:cs typeface="Arial"/>
              </a:rPr>
              <a:t> </a:t>
            </a:r>
            <a:r>
              <a:rPr sz="2400" spc="-5" dirty="0">
                <a:latin typeface="Arial"/>
                <a:cs typeface="Arial"/>
              </a:rPr>
              <a:t>apa??</a:t>
            </a:r>
            <a:endParaRPr sz="2400">
              <a:latin typeface="Arial"/>
              <a:cs typeface="Arial"/>
            </a:endParaRPr>
          </a:p>
          <a:p>
            <a:pPr marL="393700" indent="-381000">
              <a:lnSpc>
                <a:spcPct val="100000"/>
              </a:lnSpc>
              <a:spcBef>
                <a:spcPts val="275"/>
              </a:spcBef>
              <a:buAutoNum type="arabicPeriod"/>
              <a:tabLst>
                <a:tab pos="393700" algn="l"/>
              </a:tabLst>
            </a:pPr>
            <a:r>
              <a:rPr sz="2400" spc="-5" dirty="0">
                <a:latin typeface="Arial"/>
                <a:cs typeface="Arial"/>
              </a:rPr>
              <a:t>Tentukan </a:t>
            </a:r>
            <a:r>
              <a:rPr sz="2400" dirty="0">
                <a:latin typeface="Arial"/>
                <a:cs typeface="Arial"/>
              </a:rPr>
              <a:t>Spesifikasi</a:t>
            </a:r>
            <a:r>
              <a:rPr sz="2400" spc="-30" dirty="0">
                <a:latin typeface="Arial"/>
                <a:cs typeface="Arial"/>
              </a:rPr>
              <a:t> </a:t>
            </a:r>
            <a:r>
              <a:rPr sz="2400" spc="-5" dirty="0">
                <a:latin typeface="Arial"/>
                <a:cs typeface="Arial"/>
              </a:rPr>
              <a:t>Komputer</a:t>
            </a:r>
            <a:endParaRPr sz="2400">
              <a:latin typeface="Arial"/>
              <a:cs typeface="Arial"/>
            </a:endParaRPr>
          </a:p>
          <a:p>
            <a:pPr marL="469900" marR="5470525">
              <a:lnSpc>
                <a:spcPct val="110000"/>
              </a:lnSpc>
              <a:spcBef>
                <a:spcPts val="15"/>
              </a:spcBef>
            </a:pPr>
            <a:r>
              <a:rPr sz="2000" spc="-5" dirty="0">
                <a:latin typeface="Arial"/>
                <a:cs typeface="Arial"/>
              </a:rPr>
              <a:t>P</a:t>
            </a:r>
            <a:r>
              <a:rPr sz="2000" dirty="0">
                <a:latin typeface="Arial"/>
                <a:cs typeface="Arial"/>
              </a:rPr>
              <a:t>ro</a:t>
            </a:r>
            <a:r>
              <a:rPr sz="2000" spc="-10" dirty="0">
                <a:latin typeface="Arial"/>
                <a:cs typeface="Arial"/>
              </a:rPr>
              <a:t>s</a:t>
            </a:r>
            <a:r>
              <a:rPr sz="2000" dirty="0">
                <a:latin typeface="Arial"/>
                <a:cs typeface="Arial"/>
              </a:rPr>
              <a:t>e</a:t>
            </a:r>
            <a:r>
              <a:rPr sz="2000" spc="-10" dirty="0">
                <a:latin typeface="Arial"/>
                <a:cs typeface="Arial"/>
              </a:rPr>
              <a:t>s</a:t>
            </a:r>
            <a:r>
              <a:rPr sz="2000" dirty="0">
                <a:latin typeface="Arial"/>
                <a:cs typeface="Arial"/>
              </a:rPr>
              <a:t>o</a:t>
            </a:r>
            <a:r>
              <a:rPr sz="2000" spc="-15" dirty="0">
                <a:latin typeface="Arial"/>
                <a:cs typeface="Arial"/>
              </a:rPr>
              <a:t>r</a:t>
            </a:r>
            <a:r>
              <a:rPr sz="2000" dirty="0">
                <a:latin typeface="Arial"/>
                <a:cs typeface="Arial"/>
              </a:rPr>
              <a:t>??  RAM??</a:t>
            </a:r>
            <a:endParaRPr sz="2000">
              <a:latin typeface="Arial"/>
              <a:cs typeface="Arial"/>
            </a:endParaRPr>
          </a:p>
          <a:p>
            <a:pPr marL="469900" marR="5213985">
              <a:lnSpc>
                <a:spcPct val="109800"/>
              </a:lnSpc>
              <a:spcBef>
                <a:spcPts val="5"/>
              </a:spcBef>
            </a:pPr>
            <a:r>
              <a:rPr sz="2000" dirty="0">
                <a:latin typeface="Arial"/>
                <a:cs typeface="Arial"/>
              </a:rPr>
              <a:t>Hard </a:t>
            </a:r>
            <a:r>
              <a:rPr sz="2000" spc="-5" dirty="0">
                <a:latin typeface="Arial"/>
                <a:cs typeface="Arial"/>
              </a:rPr>
              <a:t>drive??  </a:t>
            </a:r>
            <a:r>
              <a:rPr sz="2000" dirty="0">
                <a:latin typeface="Arial"/>
                <a:cs typeface="Arial"/>
              </a:rPr>
              <a:t>Video</a:t>
            </a:r>
            <a:r>
              <a:rPr sz="2000" spc="-85" dirty="0">
                <a:latin typeface="Arial"/>
                <a:cs typeface="Arial"/>
              </a:rPr>
              <a:t> </a:t>
            </a:r>
            <a:r>
              <a:rPr sz="2000" dirty="0">
                <a:latin typeface="Arial"/>
                <a:cs typeface="Arial"/>
              </a:rPr>
              <a:t>Card??  </a:t>
            </a:r>
            <a:r>
              <a:rPr sz="2000" spc="-5" dirty="0">
                <a:latin typeface="Arial"/>
                <a:cs typeface="Arial"/>
              </a:rPr>
              <a:t>Monitor??</a:t>
            </a:r>
            <a:endParaRPr sz="2000">
              <a:latin typeface="Arial"/>
              <a:cs typeface="Arial"/>
            </a:endParaRPr>
          </a:p>
          <a:p>
            <a:pPr marL="469900">
              <a:lnSpc>
                <a:spcPct val="100000"/>
              </a:lnSpc>
              <a:spcBef>
                <a:spcPts val="240"/>
              </a:spcBef>
            </a:pPr>
            <a:r>
              <a:rPr sz="2000" spc="-5" dirty="0">
                <a:latin typeface="Arial"/>
                <a:cs typeface="Arial"/>
              </a:rPr>
              <a:t>Speaker??</a:t>
            </a:r>
            <a:endParaRPr sz="2000">
              <a:latin typeface="Arial"/>
              <a:cs typeface="Arial"/>
            </a:endParaRPr>
          </a:p>
          <a:p>
            <a:pPr marL="352425" indent="-339725">
              <a:lnSpc>
                <a:spcPct val="100000"/>
              </a:lnSpc>
              <a:spcBef>
                <a:spcPts val="270"/>
              </a:spcBef>
              <a:buAutoNum type="arabicPeriod" startAt="3"/>
              <a:tabLst>
                <a:tab pos="353060" algn="l"/>
              </a:tabLst>
            </a:pPr>
            <a:r>
              <a:rPr sz="2400" spc="-5" dirty="0">
                <a:latin typeface="Arial"/>
                <a:cs typeface="Arial"/>
              </a:rPr>
              <a:t>Tanyakan Informasi Perangkat</a:t>
            </a:r>
            <a:r>
              <a:rPr sz="2400" spc="65" dirty="0">
                <a:latin typeface="Arial"/>
                <a:cs typeface="Arial"/>
              </a:rPr>
              <a:t> </a:t>
            </a:r>
            <a:r>
              <a:rPr sz="2400" spc="-5" dirty="0">
                <a:latin typeface="Arial"/>
                <a:cs typeface="Arial"/>
              </a:rPr>
              <a:t>Lainnya</a:t>
            </a:r>
            <a:endParaRPr sz="2400">
              <a:latin typeface="Arial"/>
              <a:cs typeface="Arial"/>
            </a:endParaRPr>
          </a:p>
          <a:p>
            <a:pPr marL="352425" indent="-339725">
              <a:lnSpc>
                <a:spcPct val="100000"/>
              </a:lnSpc>
              <a:spcBef>
                <a:spcPts val="275"/>
              </a:spcBef>
              <a:buAutoNum type="arabicPeriod" startAt="3"/>
              <a:tabLst>
                <a:tab pos="353060" algn="l"/>
              </a:tabLst>
            </a:pPr>
            <a:r>
              <a:rPr sz="2400" spc="-5" dirty="0">
                <a:latin typeface="Arial"/>
                <a:cs typeface="Arial"/>
              </a:rPr>
              <a:t>Tanyakan software bawaan </a:t>
            </a:r>
            <a:r>
              <a:rPr sz="2400" dirty="0">
                <a:latin typeface="Arial"/>
                <a:cs typeface="Arial"/>
              </a:rPr>
              <a:t>komputer</a:t>
            </a:r>
            <a:r>
              <a:rPr sz="2400" spc="20" dirty="0">
                <a:latin typeface="Arial"/>
                <a:cs typeface="Arial"/>
              </a:rPr>
              <a:t> </a:t>
            </a:r>
            <a:r>
              <a:rPr sz="2400" spc="-5" dirty="0">
                <a:latin typeface="Arial"/>
                <a:cs typeface="Arial"/>
              </a:rPr>
              <a:t>tersebut</a:t>
            </a:r>
            <a:endParaRPr sz="2400">
              <a:latin typeface="Arial"/>
              <a:cs typeface="Arial"/>
            </a:endParaRPr>
          </a:p>
          <a:p>
            <a:pPr marL="352425" indent="-339725">
              <a:lnSpc>
                <a:spcPct val="100000"/>
              </a:lnSpc>
              <a:spcBef>
                <a:spcPts val="285"/>
              </a:spcBef>
              <a:buAutoNum type="arabicPeriod" startAt="3"/>
              <a:tabLst>
                <a:tab pos="353060" algn="l"/>
              </a:tabLst>
            </a:pPr>
            <a:r>
              <a:rPr sz="2400" spc="-5" dirty="0">
                <a:latin typeface="Arial"/>
                <a:cs typeface="Arial"/>
              </a:rPr>
              <a:t>Bekali </a:t>
            </a:r>
            <a:r>
              <a:rPr sz="2400" dirty="0">
                <a:latin typeface="Arial"/>
                <a:cs typeface="Arial"/>
              </a:rPr>
              <a:t>diri </a:t>
            </a:r>
            <a:r>
              <a:rPr sz="2400" spc="-5" dirty="0">
                <a:latin typeface="Arial"/>
                <a:cs typeface="Arial"/>
              </a:rPr>
              <a:t>dengan </a:t>
            </a:r>
            <a:r>
              <a:rPr sz="2400" dirty="0">
                <a:latin typeface="Arial"/>
                <a:cs typeface="Arial"/>
              </a:rPr>
              <a:t>review dan pastikan </a:t>
            </a:r>
            <a:r>
              <a:rPr sz="2400" spc="-5" dirty="0">
                <a:latin typeface="Arial"/>
                <a:cs typeface="Arial"/>
              </a:rPr>
              <a:t>ada garansi</a:t>
            </a:r>
            <a:endParaRPr sz="2400">
              <a:latin typeface="Arial"/>
              <a:cs typeface="Arial"/>
            </a:endParaRPr>
          </a:p>
        </p:txBody>
      </p:sp>
      <p:sp>
        <p:nvSpPr>
          <p:cNvPr id="5" name="object 5"/>
          <p:cNvSpPr/>
          <p:nvPr/>
        </p:nvSpPr>
        <p:spPr>
          <a:xfrm>
            <a:off x="6781800" y="1905000"/>
            <a:ext cx="2453640" cy="315315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340" y="2321641"/>
            <a:ext cx="5142865" cy="3938904"/>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800" dirty="0">
                <a:latin typeface="Arial"/>
                <a:cs typeface="Arial"/>
              </a:rPr>
              <a:t>Jika </a:t>
            </a:r>
            <a:r>
              <a:rPr sz="2800" spc="-5" dirty="0">
                <a:latin typeface="Arial"/>
                <a:cs typeface="Arial"/>
              </a:rPr>
              <a:t>terlalu lama </a:t>
            </a:r>
            <a:r>
              <a:rPr sz="2800" dirty="0">
                <a:latin typeface="Arial"/>
                <a:cs typeface="Arial"/>
              </a:rPr>
              <a:t>digunakan,</a:t>
            </a:r>
            <a:endParaRPr sz="2800">
              <a:latin typeface="Arial"/>
              <a:cs typeface="Arial"/>
            </a:endParaRPr>
          </a:p>
          <a:p>
            <a:pPr marL="355600" marR="776605" algn="just">
              <a:lnSpc>
                <a:spcPct val="100000"/>
              </a:lnSpc>
              <a:spcBef>
                <a:spcPts val="10"/>
              </a:spcBef>
            </a:pPr>
            <a:r>
              <a:rPr sz="2800" spc="-5" dirty="0">
                <a:latin typeface="Arial"/>
                <a:cs typeface="Arial"/>
              </a:rPr>
              <a:t>system unit </a:t>
            </a:r>
            <a:r>
              <a:rPr sz="2800" dirty="0">
                <a:latin typeface="Arial"/>
                <a:cs typeface="Arial"/>
              </a:rPr>
              <a:t>akan ditutupi  dengan debu –</a:t>
            </a:r>
            <a:r>
              <a:rPr sz="2800" spc="-55" dirty="0">
                <a:latin typeface="Arial"/>
                <a:cs typeface="Arial"/>
              </a:rPr>
              <a:t> </a:t>
            </a:r>
            <a:r>
              <a:rPr sz="2800" dirty="0">
                <a:latin typeface="Arial"/>
                <a:cs typeface="Arial"/>
              </a:rPr>
              <a:t>meskipun  </a:t>
            </a:r>
            <a:r>
              <a:rPr sz="2800" spc="-5" dirty="0">
                <a:latin typeface="Arial"/>
                <a:cs typeface="Arial"/>
              </a:rPr>
              <a:t>sekitarnya</a:t>
            </a:r>
            <a:r>
              <a:rPr sz="2800" spc="-40" dirty="0">
                <a:latin typeface="Arial"/>
                <a:cs typeface="Arial"/>
              </a:rPr>
              <a:t> </a:t>
            </a:r>
            <a:r>
              <a:rPr sz="2800" dirty="0">
                <a:latin typeface="Arial"/>
                <a:cs typeface="Arial"/>
              </a:rPr>
              <a:t>bersih</a:t>
            </a:r>
            <a:endParaRPr sz="2800">
              <a:latin typeface="Arial"/>
              <a:cs typeface="Arial"/>
            </a:endParaRPr>
          </a:p>
          <a:p>
            <a:pPr marL="355600" marR="5080" indent="-342900">
              <a:lnSpc>
                <a:spcPct val="100000"/>
              </a:lnSpc>
              <a:spcBef>
                <a:spcPts val="685"/>
              </a:spcBef>
              <a:buChar char="•"/>
              <a:tabLst>
                <a:tab pos="354965" algn="l"/>
                <a:tab pos="355600" algn="l"/>
              </a:tabLst>
            </a:pPr>
            <a:r>
              <a:rPr sz="2800" dirty="0">
                <a:latin typeface="Arial"/>
                <a:cs typeface="Arial"/>
              </a:rPr>
              <a:t>Pemeliharaan yang dapat  mencegah kerusakan sangat  diperlukan, dan berikut</a:t>
            </a:r>
            <a:r>
              <a:rPr sz="2800" spc="-50" dirty="0">
                <a:latin typeface="Arial"/>
                <a:cs typeface="Arial"/>
              </a:rPr>
              <a:t> </a:t>
            </a:r>
            <a:r>
              <a:rPr sz="2800" dirty="0">
                <a:latin typeface="Arial"/>
                <a:cs typeface="Arial"/>
              </a:rPr>
              <a:t>adalah  beberapa hal yang diperlukan  untuk melakukannya</a:t>
            </a:r>
            <a:r>
              <a:rPr sz="2800" spc="-60" dirty="0">
                <a:latin typeface="Arial"/>
                <a:cs typeface="Arial"/>
              </a:rPr>
              <a:t> </a:t>
            </a:r>
            <a:r>
              <a:rPr sz="2800" dirty="0">
                <a:latin typeface="Wingdings"/>
                <a:cs typeface="Wingdings"/>
              </a:rPr>
              <a:t></a:t>
            </a:r>
            <a:endParaRPr sz="2800">
              <a:latin typeface="Wingdings"/>
              <a:cs typeface="Wingdings"/>
            </a:endParaRPr>
          </a:p>
        </p:txBody>
      </p:sp>
      <p:sp>
        <p:nvSpPr>
          <p:cNvPr id="3" name="object 3"/>
          <p:cNvSpPr/>
          <p:nvPr/>
        </p:nvSpPr>
        <p:spPr>
          <a:xfrm>
            <a:off x="6019800" y="2590800"/>
            <a:ext cx="3363467" cy="360578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206756" rIns="0" bIns="0" rtlCol="0">
            <a:spAutoFit/>
          </a:bodyPr>
          <a:lstStyle/>
          <a:p>
            <a:pPr marL="4960620">
              <a:lnSpc>
                <a:spcPct val="100000"/>
              </a:lnSpc>
            </a:pPr>
            <a:r>
              <a:rPr spc="-5" dirty="0"/>
              <a:t>Keep</a:t>
            </a:r>
            <a:r>
              <a:rPr spc="-105" dirty="0"/>
              <a:t> </a:t>
            </a:r>
            <a:r>
              <a:rPr spc="-5" dirty="0"/>
              <a:t>Cleanings..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0368" rIns="0" bIns="0" rtlCol="0">
            <a:spAutoFit/>
          </a:bodyPr>
          <a:lstStyle/>
          <a:p>
            <a:pPr marL="2596515">
              <a:lnSpc>
                <a:spcPct val="100000"/>
              </a:lnSpc>
            </a:pPr>
            <a:r>
              <a:rPr spc="-10" dirty="0"/>
              <a:t>Tips </a:t>
            </a:r>
            <a:r>
              <a:rPr spc="-5" dirty="0"/>
              <a:t>Merawat</a:t>
            </a:r>
            <a:r>
              <a:rPr dirty="0"/>
              <a:t> </a:t>
            </a:r>
            <a:r>
              <a:rPr spc="-5" dirty="0"/>
              <a:t>Komputer??</a:t>
            </a:r>
          </a:p>
        </p:txBody>
      </p:sp>
      <p:sp>
        <p:nvSpPr>
          <p:cNvPr id="3" name="object 3"/>
          <p:cNvSpPr/>
          <p:nvPr/>
        </p:nvSpPr>
        <p:spPr>
          <a:xfrm>
            <a:off x="3054095" y="1469136"/>
            <a:ext cx="6377940" cy="0"/>
          </a:xfrm>
          <a:custGeom>
            <a:avLst/>
            <a:gdLst/>
            <a:ahLst/>
            <a:cxnLst/>
            <a:rect l="l" t="t" r="r" b="b"/>
            <a:pathLst>
              <a:path w="6377940">
                <a:moveTo>
                  <a:pt x="0" y="0"/>
                </a:moveTo>
                <a:lnTo>
                  <a:pt x="6377939" y="0"/>
                </a:lnTo>
              </a:path>
            </a:pathLst>
          </a:custGeom>
          <a:ln w="51815">
            <a:solidFill>
              <a:srgbClr val="000000"/>
            </a:solidFill>
          </a:ln>
        </p:spPr>
        <p:txBody>
          <a:bodyPr wrap="square" lIns="0" tIns="0" rIns="0" bIns="0" rtlCol="0"/>
          <a:lstStyle/>
          <a:p>
            <a:endParaRPr/>
          </a:p>
        </p:txBody>
      </p:sp>
      <p:sp>
        <p:nvSpPr>
          <p:cNvPr id="4" name="object 4"/>
          <p:cNvSpPr txBox="1"/>
          <p:nvPr/>
        </p:nvSpPr>
        <p:spPr>
          <a:xfrm>
            <a:off x="993139" y="2063496"/>
            <a:ext cx="7790180" cy="4464050"/>
          </a:xfrm>
          <a:prstGeom prst="rect">
            <a:avLst/>
          </a:prstGeom>
        </p:spPr>
        <p:txBody>
          <a:bodyPr vert="horz" wrap="square" lIns="0" tIns="0" rIns="0" bIns="0" rtlCol="0">
            <a:spAutoFit/>
          </a:bodyPr>
          <a:lstStyle/>
          <a:p>
            <a:pPr marL="622300" indent="-609600">
              <a:lnSpc>
                <a:spcPct val="100000"/>
              </a:lnSpc>
              <a:buAutoNum type="arabicPeriod"/>
              <a:tabLst>
                <a:tab pos="621665" algn="l"/>
                <a:tab pos="622300" algn="l"/>
              </a:tabLst>
            </a:pPr>
            <a:r>
              <a:rPr sz="2400" b="1" dirty="0">
                <a:latin typeface="Arial"/>
                <a:cs typeface="Arial"/>
              </a:rPr>
              <a:t>Perawatan</a:t>
            </a:r>
            <a:r>
              <a:rPr sz="2400" b="1" spc="-80" dirty="0">
                <a:latin typeface="Arial"/>
                <a:cs typeface="Arial"/>
              </a:rPr>
              <a:t> </a:t>
            </a:r>
            <a:r>
              <a:rPr sz="2400" b="1" spc="-5" dirty="0">
                <a:latin typeface="Arial"/>
                <a:cs typeface="Arial"/>
              </a:rPr>
              <a:t>Software</a:t>
            </a:r>
            <a:endParaRPr sz="2400">
              <a:latin typeface="Arial"/>
              <a:cs typeface="Arial"/>
            </a:endParaRPr>
          </a:p>
          <a:p>
            <a:pPr marL="1003300" lvl="1" indent="-533400">
              <a:lnSpc>
                <a:spcPct val="100000"/>
              </a:lnSpc>
              <a:spcBef>
                <a:spcPts val="254"/>
              </a:spcBef>
              <a:buChar char="•"/>
              <a:tabLst>
                <a:tab pos="1002665" algn="l"/>
                <a:tab pos="1003300" algn="l"/>
              </a:tabLst>
            </a:pPr>
            <a:r>
              <a:rPr sz="2000" dirty="0">
                <a:latin typeface="Arial"/>
                <a:cs typeface="Arial"/>
              </a:rPr>
              <a:t>Defrag</a:t>
            </a:r>
            <a:endParaRPr sz="2000">
              <a:latin typeface="Arial"/>
              <a:cs typeface="Arial"/>
            </a:endParaRPr>
          </a:p>
          <a:p>
            <a:pPr marL="1003300" lvl="1" indent="-533400">
              <a:lnSpc>
                <a:spcPct val="100000"/>
              </a:lnSpc>
              <a:spcBef>
                <a:spcPts val="225"/>
              </a:spcBef>
              <a:buChar char="•"/>
              <a:tabLst>
                <a:tab pos="1002665" algn="l"/>
                <a:tab pos="1003300" algn="l"/>
              </a:tabLst>
            </a:pPr>
            <a:r>
              <a:rPr sz="2000" dirty="0">
                <a:latin typeface="Arial"/>
                <a:cs typeface="Arial"/>
              </a:rPr>
              <a:t>Disk </a:t>
            </a:r>
            <a:r>
              <a:rPr sz="2000" spc="-5" dirty="0">
                <a:latin typeface="Arial"/>
                <a:cs typeface="Arial"/>
              </a:rPr>
              <a:t>Clean</a:t>
            </a:r>
            <a:r>
              <a:rPr sz="2000" spc="-65" dirty="0">
                <a:latin typeface="Arial"/>
                <a:cs typeface="Arial"/>
              </a:rPr>
              <a:t> </a:t>
            </a:r>
            <a:r>
              <a:rPr sz="2000" spc="-5" dirty="0">
                <a:latin typeface="Arial"/>
                <a:cs typeface="Arial"/>
              </a:rPr>
              <a:t>Up</a:t>
            </a:r>
            <a:endParaRPr sz="2000">
              <a:latin typeface="Arial"/>
              <a:cs typeface="Arial"/>
            </a:endParaRPr>
          </a:p>
          <a:p>
            <a:pPr marL="1003300" lvl="1" indent="-533400">
              <a:lnSpc>
                <a:spcPct val="100000"/>
              </a:lnSpc>
              <a:spcBef>
                <a:spcPts val="240"/>
              </a:spcBef>
              <a:buChar char="•"/>
              <a:tabLst>
                <a:tab pos="1002665" algn="l"/>
                <a:tab pos="1003300" algn="l"/>
              </a:tabLst>
            </a:pPr>
            <a:r>
              <a:rPr sz="2000" spc="-5" dirty="0">
                <a:latin typeface="Arial"/>
                <a:cs typeface="Arial"/>
              </a:rPr>
              <a:t>Anti</a:t>
            </a:r>
            <a:r>
              <a:rPr sz="2000" spc="-95" dirty="0">
                <a:latin typeface="Arial"/>
                <a:cs typeface="Arial"/>
              </a:rPr>
              <a:t> </a:t>
            </a:r>
            <a:r>
              <a:rPr sz="2000" dirty="0">
                <a:latin typeface="Arial"/>
                <a:cs typeface="Arial"/>
              </a:rPr>
              <a:t>Virus</a:t>
            </a:r>
            <a:endParaRPr sz="2000">
              <a:latin typeface="Arial"/>
              <a:cs typeface="Arial"/>
            </a:endParaRPr>
          </a:p>
          <a:p>
            <a:pPr marL="1003300" lvl="1" indent="-533400">
              <a:lnSpc>
                <a:spcPct val="100000"/>
              </a:lnSpc>
              <a:spcBef>
                <a:spcPts val="240"/>
              </a:spcBef>
              <a:buChar char="•"/>
              <a:tabLst>
                <a:tab pos="1002665" algn="l"/>
                <a:tab pos="1003300" algn="l"/>
              </a:tabLst>
            </a:pPr>
            <a:r>
              <a:rPr sz="2000" dirty="0">
                <a:latin typeface="Arial"/>
                <a:cs typeface="Arial"/>
              </a:rPr>
              <a:t>Uninstall </a:t>
            </a:r>
            <a:r>
              <a:rPr sz="2000" spc="-5" dirty="0">
                <a:latin typeface="Arial"/>
                <a:cs typeface="Arial"/>
              </a:rPr>
              <a:t>program tak</a:t>
            </a:r>
            <a:r>
              <a:rPr sz="2000" spc="-75" dirty="0">
                <a:latin typeface="Arial"/>
                <a:cs typeface="Arial"/>
              </a:rPr>
              <a:t> </a:t>
            </a:r>
            <a:r>
              <a:rPr sz="2000" spc="-5" dirty="0">
                <a:latin typeface="Arial"/>
                <a:cs typeface="Arial"/>
              </a:rPr>
              <a:t>terpakai</a:t>
            </a:r>
            <a:endParaRPr sz="2000">
              <a:latin typeface="Arial"/>
              <a:cs typeface="Arial"/>
            </a:endParaRPr>
          </a:p>
          <a:p>
            <a:pPr marL="1003300" lvl="1" indent="-533400">
              <a:lnSpc>
                <a:spcPct val="100000"/>
              </a:lnSpc>
              <a:spcBef>
                <a:spcPts val="240"/>
              </a:spcBef>
              <a:buChar char="•"/>
              <a:tabLst>
                <a:tab pos="1002665" algn="l"/>
                <a:tab pos="1003300" algn="l"/>
              </a:tabLst>
            </a:pPr>
            <a:r>
              <a:rPr sz="2000" spc="-5" dirty="0">
                <a:latin typeface="Arial"/>
                <a:cs typeface="Arial"/>
              </a:rPr>
              <a:t>Atur Start</a:t>
            </a:r>
            <a:r>
              <a:rPr sz="2000" spc="-85" dirty="0">
                <a:latin typeface="Arial"/>
                <a:cs typeface="Arial"/>
              </a:rPr>
              <a:t> </a:t>
            </a:r>
            <a:r>
              <a:rPr sz="2000" spc="-5" dirty="0">
                <a:latin typeface="Arial"/>
                <a:cs typeface="Arial"/>
              </a:rPr>
              <a:t>up</a:t>
            </a:r>
            <a:endParaRPr sz="2000">
              <a:latin typeface="Arial"/>
              <a:cs typeface="Arial"/>
            </a:endParaRPr>
          </a:p>
          <a:p>
            <a:pPr marL="1003300" lvl="1" indent="-533400">
              <a:lnSpc>
                <a:spcPct val="100000"/>
              </a:lnSpc>
              <a:spcBef>
                <a:spcPts val="240"/>
              </a:spcBef>
              <a:buChar char="•"/>
              <a:tabLst>
                <a:tab pos="1002665" algn="l"/>
                <a:tab pos="1003300" algn="l"/>
              </a:tabLst>
            </a:pPr>
            <a:r>
              <a:rPr sz="2000" spc="-5" dirty="0">
                <a:latin typeface="Arial"/>
                <a:cs typeface="Arial"/>
              </a:rPr>
              <a:t>Setting</a:t>
            </a:r>
            <a:r>
              <a:rPr sz="2000" spc="-85" dirty="0">
                <a:latin typeface="Arial"/>
                <a:cs typeface="Arial"/>
              </a:rPr>
              <a:t> </a:t>
            </a:r>
            <a:r>
              <a:rPr sz="2000" dirty="0">
                <a:latin typeface="Arial"/>
                <a:cs typeface="Arial"/>
              </a:rPr>
              <a:t>Firewall</a:t>
            </a:r>
            <a:endParaRPr sz="2000">
              <a:latin typeface="Arial"/>
              <a:cs typeface="Arial"/>
            </a:endParaRPr>
          </a:p>
          <a:p>
            <a:pPr marL="622300" indent="-609600">
              <a:lnSpc>
                <a:spcPct val="100000"/>
              </a:lnSpc>
              <a:spcBef>
                <a:spcPts val="260"/>
              </a:spcBef>
              <a:buAutoNum type="arabicPeriod"/>
              <a:tabLst>
                <a:tab pos="621665" algn="l"/>
                <a:tab pos="622300" algn="l"/>
              </a:tabLst>
            </a:pPr>
            <a:r>
              <a:rPr sz="2400" b="1" dirty="0">
                <a:latin typeface="Arial"/>
                <a:cs typeface="Arial"/>
              </a:rPr>
              <a:t>Hardware</a:t>
            </a:r>
            <a:endParaRPr sz="2400">
              <a:latin typeface="Arial"/>
              <a:cs typeface="Arial"/>
            </a:endParaRPr>
          </a:p>
          <a:p>
            <a:pPr marL="1003300" lvl="1" indent="-533400">
              <a:lnSpc>
                <a:spcPct val="100000"/>
              </a:lnSpc>
              <a:spcBef>
                <a:spcPts val="254"/>
              </a:spcBef>
              <a:buChar char="•"/>
              <a:tabLst>
                <a:tab pos="1002665" algn="l"/>
                <a:tab pos="1003300" algn="l"/>
              </a:tabLst>
            </a:pPr>
            <a:r>
              <a:rPr sz="2000" dirty="0">
                <a:latin typeface="Arial"/>
                <a:cs typeface="Arial"/>
              </a:rPr>
              <a:t>Tutup Casing dengan</a:t>
            </a:r>
            <a:r>
              <a:rPr sz="2000" spc="-114" dirty="0">
                <a:latin typeface="Arial"/>
                <a:cs typeface="Arial"/>
              </a:rPr>
              <a:t> </a:t>
            </a:r>
            <a:r>
              <a:rPr sz="2000" dirty="0">
                <a:latin typeface="Arial"/>
                <a:cs typeface="Arial"/>
              </a:rPr>
              <a:t>rapi</a:t>
            </a:r>
            <a:endParaRPr sz="2000">
              <a:latin typeface="Arial"/>
              <a:cs typeface="Arial"/>
            </a:endParaRPr>
          </a:p>
          <a:p>
            <a:pPr marL="1003300" lvl="1" indent="-533400">
              <a:lnSpc>
                <a:spcPct val="100000"/>
              </a:lnSpc>
              <a:spcBef>
                <a:spcPts val="240"/>
              </a:spcBef>
              <a:buChar char="•"/>
              <a:tabLst>
                <a:tab pos="1002665" algn="l"/>
                <a:tab pos="1003300" algn="l"/>
              </a:tabLst>
            </a:pPr>
            <a:r>
              <a:rPr sz="2000" spc="-5" dirty="0">
                <a:latin typeface="Arial"/>
                <a:cs typeface="Arial"/>
              </a:rPr>
              <a:t>Ventilasi</a:t>
            </a:r>
            <a:r>
              <a:rPr sz="2000" spc="-50" dirty="0">
                <a:latin typeface="Arial"/>
                <a:cs typeface="Arial"/>
              </a:rPr>
              <a:t> </a:t>
            </a:r>
            <a:r>
              <a:rPr sz="2000" spc="-5" dirty="0">
                <a:latin typeface="Arial"/>
                <a:cs typeface="Arial"/>
              </a:rPr>
              <a:t>cukup</a:t>
            </a:r>
            <a:endParaRPr sz="2000">
              <a:latin typeface="Arial"/>
              <a:cs typeface="Arial"/>
            </a:endParaRPr>
          </a:p>
          <a:p>
            <a:pPr marL="1003300" lvl="1" indent="-533400">
              <a:lnSpc>
                <a:spcPct val="100000"/>
              </a:lnSpc>
              <a:spcBef>
                <a:spcPts val="240"/>
              </a:spcBef>
              <a:buChar char="•"/>
              <a:tabLst>
                <a:tab pos="1002665" algn="l"/>
                <a:tab pos="1003300" algn="l"/>
              </a:tabLst>
            </a:pPr>
            <a:r>
              <a:rPr sz="2000" dirty="0">
                <a:latin typeface="Arial"/>
                <a:cs typeface="Arial"/>
              </a:rPr>
              <a:t>Pakai </a:t>
            </a:r>
            <a:r>
              <a:rPr sz="2000" spc="-5" dirty="0">
                <a:latin typeface="Arial"/>
                <a:cs typeface="Arial"/>
              </a:rPr>
              <a:t>Stabilizer </a:t>
            </a:r>
            <a:r>
              <a:rPr sz="2000" dirty="0">
                <a:latin typeface="Arial"/>
                <a:cs typeface="Arial"/>
              </a:rPr>
              <a:t>dan</a:t>
            </a:r>
            <a:r>
              <a:rPr sz="2000" spc="-55" dirty="0">
                <a:latin typeface="Arial"/>
                <a:cs typeface="Arial"/>
              </a:rPr>
              <a:t> </a:t>
            </a:r>
            <a:r>
              <a:rPr sz="2000" dirty="0">
                <a:latin typeface="Arial"/>
                <a:cs typeface="Arial"/>
              </a:rPr>
              <a:t>UPS</a:t>
            </a:r>
            <a:endParaRPr sz="2000">
              <a:latin typeface="Arial"/>
              <a:cs typeface="Arial"/>
            </a:endParaRPr>
          </a:p>
          <a:p>
            <a:pPr marL="1003300" lvl="1" indent="-533400">
              <a:lnSpc>
                <a:spcPct val="100000"/>
              </a:lnSpc>
              <a:spcBef>
                <a:spcPts val="225"/>
              </a:spcBef>
              <a:buChar char="•"/>
              <a:tabLst>
                <a:tab pos="1002665" algn="l"/>
                <a:tab pos="1003300" algn="l"/>
              </a:tabLst>
            </a:pPr>
            <a:r>
              <a:rPr sz="2000" dirty="0">
                <a:latin typeface="Arial"/>
                <a:cs typeface="Arial"/>
              </a:rPr>
              <a:t>Pasang </a:t>
            </a:r>
            <a:r>
              <a:rPr sz="2000" spc="-5" dirty="0">
                <a:latin typeface="Arial"/>
                <a:cs typeface="Arial"/>
              </a:rPr>
              <a:t>Kabel</a:t>
            </a:r>
            <a:r>
              <a:rPr sz="2000" spc="-90" dirty="0">
                <a:latin typeface="Arial"/>
                <a:cs typeface="Arial"/>
              </a:rPr>
              <a:t> </a:t>
            </a:r>
            <a:r>
              <a:rPr sz="2000" dirty="0">
                <a:latin typeface="Arial"/>
                <a:cs typeface="Arial"/>
              </a:rPr>
              <a:t>Ground</a:t>
            </a:r>
            <a:endParaRPr sz="2000">
              <a:latin typeface="Arial"/>
              <a:cs typeface="Arial"/>
            </a:endParaRPr>
          </a:p>
          <a:p>
            <a:pPr marL="1003300" lvl="1" indent="-533400">
              <a:lnSpc>
                <a:spcPct val="100000"/>
              </a:lnSpc>
              <a:spcBef>
                <a:spcPts val="240"/>
              </a:spcBef>
              <a:buChar char="•"/>
              <a:tabLst>
                <a:tab pos="1002665" algn="l"/>
                <a:tab pos="1003300" algn="l"/>
              </a:tabLst>
            </a:pPr>
            <a:r>
              <a:rPr sz="2000" dirty="0">
                <a:latin typeface="Arial"/>
                <a:cs typeface="Arial"/>
              </a:rPr>
              <a:t>Bersihkan debu </a:t>
            </a:r>
            <a:r>
              <a:rPr sz="2000" spc="-5" dirty="0">
                <a:latin typeface="Arial"/>
                <a:cs typeface="Arial"/>
              </a:rPr>
              <a:t>secara berkala terutama </a:t>
            </a:r>
            <a:r>
              <a:rPr sz="2000" dirty="0">
                <a:latin typeface="Arial"/>
                <a:cs typeface="Arial"/>
              </a:rPr>
              <a:t>bagian dalam</a:t>
            </a:r>
            <a:r>
              <a:rPr sz="2000" spc="-100" dirty="0">
                <a:latin typeface="Arial"/>
                <a:cs typeface="Arial"/>
              </a:rPr>
              <a:t> </a:t>
            </a:r>
            <a:r>
              <a:rPr sz="2000" dirty="0">
                <a:latin typeface="Arial"/>
                <a:cs typeface="Arial"/>
              </a:rPr>
              <a:t>CPU</a:t>
            </a:r>
            <a:endParaRPr sz="2000">
              <a:latin typeface="Arial"/>
              <a:cs typeface="Arial"/>
            </a:endParaRPr>
          </a:p>
        </p:txBody>
      </p:sp>
      <p:sp>
        <p:nvSpPr>
          <p:cNvPr id="5" name="object 5"/>
          <p:cNvSpPr/>
          <p:nvPr/>
        </p:nvSpPr>
        <p:spPr>
          <a:xfrm>
            <a:off x="6013703" y="2209800"/>
            <a:ext cx="2901696" cy="388620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64</a:t>
            </a:fld>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5400" y="1066800"/>
            <a:ext cx="7687056" cy="560527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65</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7</a:t>
            </a:fld>
            <a:endParaRPr dirty="0"/>
          </a:p>
        </p:txBody>
      </p:sp>
      <p:sp>
        <p:nvSpPr>
          <p:cNvPr id="2" name="object 2"/>
          <p:cNvSpPr txBox="1"/>
          <p:nvPr/>
        </p:nvSpPr>
        <p:spPr>
          <a:xfrm>
            <a:off x="993139" y="2108708"/>
            <a:ext cx="7983220" cy="4503420"/>
          </a:xfrm>
          <a:prstGeom prst="rect">
            <a:avLst/>
          </a:prstGeom>
        </p:spPr>
        <p:txBody>
          <a:bodyPr vert="horz" wrap="square" lIns="0" tIns="0" rIns="0" bIns="0" rtlCol="0">
            <a:spAutoFit/>
          </a:bodyPr>
          <a:lstStyle/>
          <a:p>
            <a:pPr marL="355600" marR="373380">
              <a:lnSpc>
                <a:spcPct val="80000"/>
              </a:lnSpc>
            </a:pPr>
            <a:r>
              <a:rPr sz="2800" b="1" spc="-5" dirty="0">
                <a:latin typeface="Arial"/>
                <a:cs typeface="Arial"/>
              </a:rPr>
              <a:t>Brainware </a:t>
            </a:r>
            <a:r>
              <a:rPr sz="2800" dirty="0">
                <a:latin typeface="Arial"/>
                <a:cs typeface="Arial"/>
              </a:rPr>
              <a:t>adalah </a:t>
            </a:r>
            <a:r>
              <a:rPr sz="2800" spc="-5" dirty="0">
                <a:latin typeface="Arial"/>
                <a:cs typeface="Arial"/>
              </a:rPr>
              <a:t>tenaga </a:t>
            </a:r>
            <a:r>
              <a:rPr sz="2800" dirty="0">
                <a:latin typeface="Arial"/>
                <a:cs typeface="Arial"/>
              </a:rPr>
              <a:t>pelaksana di dalam  suatu </a:t>
            </a:r>
            <a:r>
              <a:rPr sz="2800" spc="-5" dirty="0">
                <a:latin typeface="Arial"/>
                <a:cs typeface="Arial"/>
              </a:rPr>
              <a:t>sistem </a:t>
            </a:r>
            <a:r>
              <a:rPr sz="2800" dirty="0">
                <a:latin typeface="Arial"/>
                <a:cs typeface="Arial"/>
              </a:rPr>
              <a:t>pengolahan data berbasis  komputer.</a:t>
            </a:r>
            <a:endParaRPr sz="2800">
              <a:latin typeface="Arial"/>
              <a:cs typeface="Arial"/>
            </a:endParaRPr>
          </a:p>
          <a:p>
            <a:pPr marL="355600">
              <a:lnSpc>
                <a:spcPct val="100000"/>
              </a:lnSpc>
              <a:spcBef>
                <a:spcPts val="1430"/>
              </a:spcBef>
            </a:pPr>
            <a:r>
              <a:rPr sz="2400" u="heavy" spc="-5" dirty="0">
                <a:latin typeface="Arial"/>
                <a:cs typeface="Arial"/>
              </a:rPr>
              <a:t>Kategori</a:t>
            </a:r>
            <a:r>
              <a:rPr sz="2400" u="heavy" spc="-15" dirty="0">
                <a:latin typeface="Arial"/>
                <a:cs typeface="Arial"/>
              </a:rPr>
              <a:t> </a:t>
            </a:r>
            <a:r>
              <a:rPr sz="2400" u="heavy" spc="-5" dirty="0">
                <a:latin typeface="Arial"/>
                <a:cs typeface="Arial"/>
              </a:rPr>
              <a:t>Brainware:</a:t>
            </a:r>
            <a:endParaRPr sz="2400">
              <a:latin typeface="Arial"/>
              <a:cs typeface="Arial"/>
            </a:endParaRPr>
          </a:p>
          <a:p>
            <a:pPr marL="355600" marR="5080" indent="-342900">
              <a:lnSpc>
                <a:spcPct val="79800"/>
              </a:lnSpc>
              <a:spcBef>
                <a:spcPts val="580"/>
              </a:spcBef>
              <a:buFont typeface="Arial"/>
              <a:buChar char="•"/>
              <a:tabLst>
                <a:tab pos="354965" algn="l"/>
                <a:tab pos="355600" algn="l"/>
              </a:tabLst>
            </a:pPr>
            <a:r>
              <a:rPr sz="2400" b="1" i="1" spc="-5" dirty="0">
                <a:latin typeface="Arial"/>
                <a:cs typeface="Arial"/>
              </a:rPr>
              <a:t>Sistem Analis </a:t>
            </a:r>
            <a:r>
              <a:rPr sz="2400" spc="-5" dirty="0">
                <a:latin typeface="Arial"/>
                <a:cs typeface="Arial"/>
              </a:rPr>
              <a:t>adalah orang </a:t>
            </a:r>
            <a:r>
              <a:rPr sz="2400" dirty="0">
                <a:latin typeface="Arial"/>
                <a:cs typeface="Arial"/>
              </a:rPr>
              <a:t>yang </a:t>
            </a:r>
            <a:r>
              <a:rPr sz="2400" spc="-5" dirty="0">
                <a:latin typeface="Arial"/>
                <a:cs typeface="Arial"/>
              </a:rPr>
              <a:t>bertanggung </a:t>
            </a:r>
            <a:r>
              <a:rPr sz="2400" dirty="0">
                <a:latin typeface="Arial"/>
                <a:cs typeface="Arial"/>
              </a:rPr>
              <a:t>jawab </a:t>
            </a:r>
            <a:r>
              <a:rPr sz="2400" spc="-5" dirty="0">
                <a:latin typeface="Arial"/>
                <a:cs typeface="Arial"/>
              </a:rPr>
              <a:t>di  dalam membangun </a:t>
            </a:r>
            <a:r>
              <a:rPr sz="2400" dirty="0">
                <a:latin typeface="Arial"/>
                <a:cs typeface="Arial"/>
              </a:rPr>
              <a:t>atau </a:t>
            </a:r>
            <a:r>
              <a:rPr sz="2400" spc="-5" dirty="0">
                <a:latin typeface="Arial"/>
                <a:cs typeface="Arial"/>
              </a:rPr>
              <a:t>mengembangkan fasilitas  </a:t>
            </a:r>
            <a:r>
              <a:rPr sz="2400" dirty="0">
                <a:latin typeface="Arial"/>
                <a:cs typeface="Arial"/>
              </a:rPr>
              <a:t>komputer.</a:t>
            </a:r>
            <a:endParaRPr sz="2400">
              <a:latin typeface="Arial"/>
              <a:cs typeface="Arial"/>
            </a:endParaRPr>
          </a:p>
          <a:p>
            <a:pPr marL="355600" marR="188595" indent="-342900">
              <a:lnSpc>
                <a:spcPts val="2300"/>
              </a:lnSpc>
              <a:spcBef>
                <a:spcPts val="560"/>
              </a:spcBef>
              <a:buFont typeface="Arial"/>
              <a:buChar char="•"/>
              <a:tabLst>
                <a:tab pos="354965" algn="l"/>
                <a:tab pos="355600" algn="l"/>
              </a:tabLst>
            </a:pPr>
            <a:r>
              <a:rPr sz="2400" b="1" i="1" spc="-5" dirty="0">
                <a:latin typeface="Arial"/>
                <a:cs typeface="Arial"/>
              </a:rPr>
              <a:t>Programmer </a:t>
            </a:r>
            <a:r>
              <a:rPr sz="2400" spc="-5" dirty="0">
                <a:latin typeface="Arial"/>
                <a:cs typeface="Arial"/>
              </a:rPr>
              <a:t>adalah </a:t>
            </a:r>
            <a:r>
              <a:rPr sz="2400" dirty="0">
                <a:latin typeface="Arial"/>
                <a:cs typeface="Arial"/>
              </a:rPr>
              <a:t>orang yang </a:t>
            </a:r>
            <a:r>
              <a:rPr sz="2400" spc="-5" dirty="0">
                <a:latin typeface="Arial"/>
                <a:cs typeface="Arial"/>
              </a:rPr>
              <a:t>bertanggung jawab di  dalam </a:t>
            </a:r>
            <a:r>
              <a:rPr sz="2400" dirty="0">
                <a:latin typeface="Arial"/>
                <a:cs typeface="Arial"/>
              </a:rPr>
              <a:t>menyusun intruksi-intruksi</a:t>
            </a:r>
            <a:r>
              <a:rPr sz="2400" spc="-65" dirty="0">
                <a:latin typeface="Arial"/>
                <a:cs typeface="Arial"/>
              </a:rPr>
              <a:t> </a:t>
            </a:r>
            <a:r>
              <a:rPr sz="2400" dirty="0">
                <a:latin typeface="Arial"/>
                <a:cs typeface="Arial"/>
              </a:rPr>
              <a:t>komputer.</a:t>
            </a:r>
            <a:endParaRPr sz="2400">
              <a:latin typeface="Arial"/>
              <a:cs typeface="Arial"/>
            </a:endParaRPr>
          </a:p>
          <a:p>
            <a:pPr marL="355600" marR="399415" indent="-342900">
              <a:lnSpc>
                <a:spcPts val="2300"/>
              </a:lnSpc>
              <a:spcBef>
                <a:spcPts val="565"/>
              </a:spcBef>
              <a:buFont typeface="Arial"/>
              <a:buChar char="•"/>
              <a:tabLst>
                <a:tab pos="354965" algn="l"/>
                <a:tab pos="355600" algn="l"/>
              </a:tabLst>
            </a:pPr>
            <a:r>
              <a:rPr sz="2400" b="1" i="1" spc="-5" dirty="0">
                <a:latin typeface="Arial"/>
                <a:cs typeface="Arial"/>
              </a:rPr>
              <a:t>Computer Operator </a:t>
            </a:r>
            <a:r>
              <a:rPr sz="2400" spc="-5" dirty="0">
                <a:latin typeface="Arial"/>
                <a:cs typeface="Arial"/>
              </a:rPr>
              <a:t>adalah </a:t>
            </a:r>
            <a:r>
              <a:rPr sz="2400" dirty="0">
                <a:latin typeface="Arial"/>
                <a:cs typeface="Arial"/>
              </a:rPr>
              <a:t>orang </a:t>
            </a:r>
            <a:r>
              <a:rPr sz="2400" spc="-5" dirty="0">
                <a:latin typeface="Arial"/>
                <a:cs typeface="Arial"/>
              </a:rPr>
              <a:t>yang bertanggung  jawab </a:t>
            </a:r>
            <a:r>
              <a:rPr sz="2400" dirty="0">
                <a:latin typeface="Arial"/>
                <a:cs typeface="Arial"/>
              </a:rPr>
              <a:t>dalam </a:t>
            </a:r>
            <a:r>
              <a:rPr sz="2400" spc="-5" dirty="0">
                <a:latin typeface="Arial"/>
                <a:cs typeface="Arial"/>
              </a:rPr>
              <a:t>operasi pengolah </a:t>
            </a:r>
            <a:r>
              <a:rPr sz="2400" dirty="0">
                <a:latin typeface="Arial"/>
                <a:cs typeface="Arial"/>
              </a:rPr>
              <a:t>data</a:t>
            </a:r>
            <a:r>
              <a:rPr sz="2400" spc="60" dirty="0">
                <a:latin typeface="Arial"/>
                <a:cs typeface="Arial"/>
              </a:rPr>
              <a:t> </a:t>
            </a:r>
            <a:r>
              <a:rPr sz="2400" spc="-5" dirty="0">
                <a:latin typeface="Arial"/>
                <a:cs typeface="Arial"/>
              </a:rPr>
              <a:t>sehari-hari.</a:t>
            </a:r>
            <a:endParaRPr sz="2400">
              <a:latin typeface="Arial"/>
              <a:cs typeface="Arial"/>
            </a:endParaRPr>
          </a:p>
          <a:p>
            <a:pPr marL="355600" marR="312420" indent="-342900">
              <a:lnSpc>
                <a:spcPts val="2300"/>
              </a:lnSpc>
              <a:spcBef>
                <a:spcPts val="565"/>
              </a:spcBef>
              <a:buFont typeface="Arial"/>
              <a:buChar char="•"/>
              <a:tabLst>
                <a:tab pos="354965" algn="l"/>
                <a:tab pos="355600" algn="l"/>
              </a:tabLst>
            </a:pPr>
            <a:r>
              <a:rPr sz="2400" b="1" i="1" spc="-5" dirty="0">
                <a:latin typeface="Arial"/>
                <a:cs typeface="Arial"/>
              </a:rPr>
              <a:t>Data Entry Operator </a:t>
            </a:r>
            <a:r>
              <a:rPr sz="2400" spc="-5" dirty="0">
                <a:latin typeface="Arial"/>
                <a:cs typeface="Arial"/>
              </a:rPr>
              <a:t>adalah </a:t>
            </a:r>
            <a:r>
              <a:rPr sz="2400" dirty="0">
                <a:latin typeface="Arial"/>
                <a:cs typeface="Arial"/>
              </a:rPr>
              <a:t>orang </a:t>
            </a:r>
            <a:r>
              <a:rPr sz="2400" spc="-5" dirty="0">
                <a:latin typeface="Arial"/>
                <a:cs typeface="Arial"/>
              </a:rPr>
              <a:t>yang bertanggung  jawab </a:t>
            </a:r>
            <a:r>
              <a:rPr sz="2400" dirty="0">
                <a:latin typeface="Arial"/>
                <a:cs typeface="Arial"/>
              </a:rPr>
              <a:t>dalam </a:t>
            </a:r>
            <a:r>
              <a:rPr sz="2400" spc="-5" dirty="0">
                <a:latin typeface="Arial"/>
                <a:cs typeface="Arial"/>
              </a:rPr>
              <a:t>menangani</a:t>
            </a:r>
            <a:r>
              <a:rPr sz="2400" spc="-10" dirty="0">
                <a:latin typeface="Arial"/>
                <a:cs typeface="Arial"/>
              </a:rPr>
              <a:t> </a:t>
            </a:r>
            <a:r>
              <a:rPr sz="2400" spc="-5" dirty="0">
                <a:latin typeface="Arial"/>
                <a:cs typeface="Arial"/>
              </a:rPr>
              <a:t>data.</a:t>
            </a:r>
            <a:endParaRPr sz="2400">
              <a:latin typeface="Arial"/>
              <a:cs typeface="Arial"/>
            </a:endParaRPr>
          </a:p>
        </p:txBody>
      </p:sp>
      <p:sp>
        <p:nvSpPr>
          <p:cNvPr id="3" name="object 3"/>
          <p:cNvSpPr txBox="1">
            <a:spLocks noGrp="1"/>
          </p:cNvSpPr>
          <p:nvPr>
            <p:ph type="title"/>
          </p:nvPr>
        </p:nvSpPr>
        <p:spPr>
          <a:xfrm>
            <a:off x="457200" y="762000"/>
            <a:ext cx="9142730" cy="1141730"/>
          </a:xfrm>
          <a:prstGeom prst="rect">
            <a:avLst/>
          </a:prstGeom>
          <a:solidFill>
            <a:srgbClr val="336600"/>
          </a:solidFill>
        </p:spPr>
        <p:txBody>
          <a:bodyPr vert="horz" wrap="square" lIns="0" tIns="73660" rIns="0" bIns="0" rtlCol="0">
            <a:spAutoFit/>
          </a:bodyPr>
          <a:lstStyle/>
          <a:p>
            <a:pPr marL="5725160">
              <a:lnSpc>
                <a:spcPct val="100000"/>
              </a:lnSpc>
              <a:spcBef>
                <a:spcPts val="580"/>
              </a:spcBef>
            </a:pPr>
            <a:r>
              <a:rPr sz="4400" dirty="0"/>
              <a:t>3.</a:t>
            </a:r>
            <a:r>
              <a:rPr sz="4400" spc="-85" dirty="0"/>
              <a:t> </a:t>
            </a:r>
            <a:r>
              <a:rPr sz="4400" dirty="0"/>
              <a:t>Brainware</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8</a:t>
            </a:fld>
            <a:endParaRPr dirty="0"/>
          </a:p>
        </p:txBody>
      </p:sp>
      <p:sp>
        <p:nvSpPr>
          <p:cNvPr id="2" name="object 2"/>
          <p:cNvSpPr txBox="1"/>
          <p:nvPr/>
        </p:nvSpPr>
        <p:spPr>
          <a:xfrm>
            <a:off x="993139" y="4504944"/>
            <a:ext cx="5941060" cy="1003300"/>
          </a:xfrm>
          <a:prstGeom prst="rect">
            <a:avLst/>
          </a:prstGeom>
        </p:spPr>
        <p:txBody>
          <a:bodyPr vert="horz" wrap="square" lIns="0" tIns="0" rIns="0" bIns="0" rtlCol="0">
            <a:spAutoFit/>
          </a:bodyPr>
          <a:lstStyle/>
          <a:p>
            <a:pPr marL="12700">
              <a:lnSpc>
                <a:spcPts val="7895"/>
              </a:lnSpc>
            </a:pPr>
            <a:r>
              <a:rPr sz="6600" b="1" u="heavy" spc="-5" dirty="0">
                <a:solidFill>
                  <a:srgbClr val="006600"/>
                </a:solidFill>
                <a:latin typeface="Berlin Sans FB Demi"/>
                <a:cs typeface="Berlin Sans FB Demi"/>
              </a:rPr>
              <a:t>The </a:t>
            </a:r>
            <a:r>
              <a:rPr sz="6600" b="1" u="heavy" dirty="0">
                <a:solidFill>
                  <a:srgbClr val="006600"/>
                </a:solidFill>
                <a:latin typeface="Berlin Sans FB Demi"/>
                <a:cs typeface="Berlin Sans FB Demi"/>
              </a:rPr>
              <a:t>System</a:t>
            </a:r>
            <a:r>
              <a:rPr sz="6600" b="1" u="heavy" spc="-55" dirty="0">
                <a:solidFill>
                  <a:srgbClr val="006600"/>
                </a:solidFill>
                <a:latin typeface="Berlin Sans FB Demi"/>
                <a:cs typeface="Berlin Sans FB Demi"/>
              </a:rPr>
              <a:t> </a:t>
            </a:r>
            <a:r>
              <a:rPr sz="6600" b="1" u="heavy" spc="-5" dirty="0">
                <a:solidFill>
                  <a:srgbClr val="006600"/>
                </a:solidFill>
                <a:latin typeface="Berlin Sans FB Demi"/>
                <a:cs typeface="Berlin Sans FB Demi"/>
              </a:rPr>
              <a:t>Unit</a:t>
            </a:r>
            <a:endParaRPr sz="6600">
              <a:latin typeface="Berlin Sans FB Demi"/>
              <a:cs typeface="Berlin Sans FB Dem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12791" y="2436876"/>
            <a:ext cx="4638040" cy="4117975"/>
          </a:xfrm>
          <a:prstGeom prst="rect">
            <a:avLst/>
          </a:prstGeom>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spcBef>
                <a:spcPts val="30"/>
              </a:spcBef>
            </a:pPr>
            <a:endParaRPr sz="2600">
              <a:latin typeface="Times New Roman"/>
              <a:cs typeface="Times New Roman"/>
            </a:endParaRPr>
          </a:p>
          <a:p>
            <a:pPr>
              <a:lnSpc>
                <a:spcPct val="100000"/>
              </a:lnSpc>
              <a:spcBef>
                <a:spcPts val="5"/>
              </a:spcBef>
            </a:pPr>
            <a:r>
              <a:rPr sz="2400" spc="-5" dirty="0">
                <a:latin typeface="Arial"/>
                <a:cs typeface="Arial"/>
              </a:rPr>
              <a:t>an</a:t>
            </a:r>
            <a:endParaRPr sz="2400">
              <a:latin typeface="Arial"/>
              <a:cs typeface="Arial"/>
            </a:endParaRPr>
          </a:p>
        </p:txBody>
      </p:sp>
      <p:sp>
        <p:nvSpPr>
          <p:cNvPr id="3" name="object 3"/>
          <p:cNvSpPr/>
          <p:nvPr/>
        </p:nvSpPr>
        <p:spPr>
          <a:xfrm>
            <a:off x="457200" y="627887"/>
            <a:ext cx="9142730" cy="58419"/>
          </a:xfrm>
          <a:custGeom>
            <a:avLst/>
            <a:gdLst/>
            <a:ahLst/>
            <a:cxnLst/>
            <a:rect l="l" t="t" r="r" b="b"/>
            <a:pathLst>
              <a:path w="9142730" h="58420">
                <a:moveTo>
                  <a:pt x="0" y="57911"/>
                </a:moveTo>
                <a:lnTo>
                  <a:pt x="9142476" y="57911"/>
                </a:lnTo>
                <a:lnTo>
                  <a:pt x="9142476" y="0"/>
                </a:lnTo>
                <a:lnTo>
                  <a:pt x="0" y="0"/>
                </a:lnTo>
                <a:lnTo>
                  <a:pt x="0" y="57911"/>
                </a:lnTo>
                <a:close/>
              </a:path>
            </a:pathLst>
          </a:custGeom>
          <a:solidFill>
            <a:srgbClr val="336600"/>
          </a:solidFill>
        </p:spPr>
        <p:txBody>
          <a:bodyPr wrap="square" lIns="0" tIns="0" rIns="0" bIns="0" rtlCol="0"/>
          <a:lstStyle/>
          <a:p>
            <a:endParaRPr/>
          </a:p>
        </p:txBody>
      </p:sp>
      <p:sp>
        <p:nvSpPr>
          <p:cNvPr id="4" name="object 4"/>
          <p:cNvSpPr/>
          <p:nvPr/>
        </p:nvSpPr>
        <p:spPr>
          <a:xfrm>
            <a:off x="4878323" y="2436876"/>
            <a:ext cx="4572000" cy="41193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43271" y="1981200"/>
            <a:ext cx="4572000" cy="4572000"/>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45668" y="1945640"/>
            <a:ext cx="3922395" cy="3578225"/>
          </a:xfrm>
          <a:prstGeom prst="rect">
            <a:avLst/>
          </a:prstGeom>
        </p:spPr>
        <p:txBody>
          <a:bodyPr vert="horz" wrap="square" lIns="0" tIns="0" rIns="0" bIns="0" rtlCol="0">
            <a:spAutoFit/>
          </a:bodyPr>
          <a:lstStyle/>
          <a:p>
            <a:pPr marL="12700">
              <a:lnSpc>
                <a:spcPct val="100000"/>
              </a:lnSpc>
            </a:pPr>
            <a:r>
              <a:rPr sz="2800" spc="-5" dirty="0">
                <a:latin typeface="Arial"/>
                <a:cs typeface="Arial"/>
              </a:rPr>
              <a:t>Apakah </a:t>
            </a:r>
            <a:r>
              <a:rPr sz="2800" spc="-5" dirty="0">
                <a:solidFill>
                  <a:srgbClr val="D84438"/>
                </a:solidFill>
                <a:latin typeface="Arial"/>
                <a:cs typeface="Arial"/>
              </a:rPr>
              <a:t>System Unit</a:t>
            </a:r>
            <a:r>
              <a:rPr sz="2800" spc="-20" dirty="0">
                <a:solidFill>
                  <a:srgbClr val="D84438"/>
                </a:solidFill>
                <a:latin typeface="Arial"/>
                <a:cs typeface="Arial"/>
              </a:rPr>
              <a:t> </a:t>
            </a:r>
            <a:r>
              <a:rPr sz="2800" dirty="0">
                <a:latin typeface="Arial"/>
                <a:cs typeface="Arial"/>
              </a:rPr>
              <a:t>itu?</a:t>
            </a:r>
            <a:endParaRPr sz="2800">
              <a:latin typeface="Arial"/>
              <a:cs typeface="Arial"/>
            </a:endParaRPr>
          </a:p>
          <a:p>
            <a:pPr>
              <a:lnSpc>
                <a:spcPct val="100000"/>
              </a:lnSpc>
              <a:spcBef>
                <a:spcPts val="20"/>
              </a:spcBef>
            </a:pPr>
            <a:endParaRPr sz="2750">
              <a:latin typeface="Times New Roman"/>
              <a:cs typeface="Times New Roman"/>
            </a:endParaRPr>
          </a:p>
          <a:p>
            <a:pPr marL="12700" marR="309245">
              <a:lnSpc>
                <a:spcPct val="102899"/>
              </a:lnSpc>
            </a:pPr>
            <a:r>
              <a:rPr sz="2400" spc="-5" dirty="0">
                <a:latin typeface="Arial"/>
                <a:cs typeface="Arial"/>
              </a:rPr>
              <a:t>Tempat (</a:t>
            </a:r>
            <a:r>
              <a:rPr sz="2400" i="1" spc="-5" dirty="0">
                <a:latin typeface="Arial"/>
                <a:cs typeface="Arial"/>
              </a:rPr>
              <a:t>Case</a:t>
            </a:r>
            <a:r>
              <a:rPr sz="2400" spc="-5" dirty="0">
                <a:latin typeface="Arial"/>
                <a:cs typeface="Arial"/>
              </a:rPr>
              <a:t>) yang berisi  komponen elektronik yang  </a:t>
            </a:r>
            <a:r>
              <a:rPr sz="2400" dirty="0">
                <a:latin typeface="Arial"/>
                <a:cs typeface="Arial"/>
              </a:rPr>
              <a:t>digunakan </a:t>
            </a:r>
            <a:r>
              <a:rPr sz="2400" spc="-5" dirty="0">
                <a:latin typeface="Arial"/>
                <a:cs typeface="Arial"/>
              </a:rPr>
              <a:t>oleh </a:t>
            </a:r>
            <a:r>
              <a:rPr sz="2400" dirty="0">
                <a:latin typeface="Arial"/>
                <a:cs typeface="Arial"/>
              </a:rPr>
              <a:t>komputer  </a:t>
            </a:r>
            <a:r>
              <a:rPr sz="2400" spc="-5" dirty="0">
                <a:latin typeface="Arial"/>
                <a:cs typeface="Arial"/>
              </a:rPr>
              <a:t>untuk memproses</a:t>
            </a:r>
            <a:r>
              <a:rPr sz="2400" spc="-10" dirty="0">
                <a:latin typeface="Arial"/>
                <a:cs typeface="Arial"/>
              </a:rPr>
              <a:t> </a:t>
            </a:r>
            <a:r>
              <a:rPr sz="2400" spc="-5" dirty="0">
                <a:latin typeface="Arial"/>
                <a:cs typeface="Arial"/>
              </a:rPr>
              <a:t>data</a:t>
            </a:r>
            <a:endParaRPr sz="2400">
              <a:latin typeface="Arial"/>
              <a:cs typeface="Arial"/>
            </a:endParaRPr>
          </a:p>
          <a:p>
            <a:pPr>
              <a:lnSpc>
                <a:spcPct val="100000"/>
              </a:lnSpc>
            </a:pPr>
            <a:endParaRPr sz="2400">
              <a:latin typeface="Times New Roman"/>
              <a:cs typeface="Times New Roman"/>
            </a:endParaRPr>
          </a:p>
          <a:p>
            <a:pPr marL="52069">
              <a:lnSpc>
                <a:spcPts val="2720"/>
              </a:lnSpc>
              <a:spcBef>
                <a:spcPts val="1500"/>
              </a:spcBef>
            </a:pPr>
            <a:r>
              <a:rPr sz="2400" b="1" spc="-5" dirty="0">
                <a:latin typeface="Arial"/>
                <a:cs typeface="Arial"/>
              </a:rPr>
              <a:t>Biasa disebut</a:t>
            </a:r>
            <a:r>
              <a:rPr sz="2400" b="1" spc="-50" dirty="0">
                <a:latin typeface="Arial"/>
                <a:cs typeface="Arial"/>
              </a:rPr>
              <a:t> </a:t>
            </a:r>
            <a:r>
              <a:rPr sz="2400" b="1" spc="-5" dirty="0">
                <a:latin typeface="Arial"/>
                <a:cs typeface="Arial"/>
              </a:rPr>
              <a:t>dengan</a:t>
            </a:r>
            <a:endParaRPr sz="2400">
              <a:latin typeface="Arial"/>
              <a:cs typeface="Arial"/>
            </a:endParaRPr>
          </a:p>
          <a:p>
            <a:pPr marL="52069">
              <a:lnSpc>
                <a:spcPts val="2720"/>
              </a:lnSpc>
            </a:pPr>
            <a:r>
              <a:rPr sz="2400" b="1" i="1" spc="-5" dirty="0">
                <a:latin typeface="Arial"/>
                <a:cs typeface="Arial"/>
              </a:rPr>
              <a:t>chassis</a:t>
            </a:r>
            <a:endParaRPr sz="2400">
              <a:latin typeface="Arial"/>
              <a:cs typeface="Arial"/>
            </a:endParaRPr>
          </a:p>
        </p:txBody>
      </p:sp>
      <p:sp>
        <p:nvSpPr>
          <p:cNvPr id="7" name="object 7"/>
          <p:cNvSpPr txBox="1"/>
          <p:nvPr/>
        </p:nvSpPr>
        <p:spPr>
          <a:xfrm>
            <a:off x="457200" y="637448"/>
            <a:ext cx="9142730" cy="1229995"/>
          </a:xfrm>
          <a:prstGeom prst="rect">
            <a:avLst/>
          </a:prstGeom>
        </p:spPr>
        <p:txBody>
          <a:bodyPr vert="horz" wrap="square" lIns="0" tIns="0" rIns="0" bIns="0" rtlCol="0">
            <a:spAutoFit/>
          </a:bodyPr>
          <a:lstStyle/>
          <a:p>
            <a:pPr marL="4170679">
              <a:lnSpc>
                <a:spcPts val="5215"/>
              </a:lnSpc>
            </a:pPr>
            <a:r>
              <a:rPr sz="5400" b="1" spc="-15" dirty="0">
                <a:solidFill>
                  <a:srgbClr val="006600"/>
                </a:solidFill>
                <a:latin typeface="Garamond"/>
                <a:cs typeface="Garamond"/>
              </a:rPr>
              <a:t>T</a:t>
            </a:r>
            <a:r>
              <a:rPr sz="5400" b="1" dirty="0">
                <a:solidFill>
                  <a:srgbClr val="006600"/>
                </a:solidFill>
                <a:latin typeface="Garamond"/>
                <a:cs typeface="Garamond"/>
              </a:rPr>
              <a:t>h</a:t>
            </a:r>
            <a:r>
              <a:rPr sz="5400" b="1" spc="-5290" dirty="0">
                <a:solidFill>
                  <a:srgbClr val="006600"/>
                </a:solidFill>
                <a:latin typeface="Garamond"/>
                <a:cs typeface="Garamond"/>
              </a:rPr>
              <a:t>e</a:t>
            </a:r>
            <a:r>
              <a:rPr sz="6600" b="1" spc="-7" baseline="-21464" dirty="0">
                <a:latin typeface="Arial"/>
                <a:cs typeface="Arial"/>
              </a:rPr>
              <a:t>Th</a:t>
            </a:r>
            <a:r>
              <a:rPr sz="6600" b="1" spc="-1762" baseline="-21464" dirty="0">
                <a:latin typeface="Arial"/>
                <a:cs typeface="Arial"/>
              </a:rPr>
              <a:t>e</a:t>
            </a:r>
            <a:r>
              <a:rPr sz="5400" b="1" dirty="0">
                <a:solidFill>
                  <a:srgbClr val="006600"/>
                </a:solidFill>
                <a:latin typeface="Garamond"/>
                <a:cs typeface="Garamond"/>
              </a:rPr>
              <a:t>Sy</a:t>
            </a:r>
            <a:r>
              <a:rPr sz="5400" b="1" spc="-5145" dirty="0">
                <a:solidFill>
                  <a:srgbClr val="006600"/>
                </a:solidFill>
                <a:latin typeface="Garamond"/>
                <a:cs typeface="Garamond"/>
              </a:rPr>
              <a:t>s</a:t>
            </a:r>
            <a:r>
              <a:rPr sz="6600" b="1" spc="7" baseline="-21464" dirty="0">
                <a:latin typeface="Arial"/>
                <a:cs typeface="Arial"/>
              </a:rPr>
              <a:t>S</a:t>
            </a:r>
            <a:r>
              <a:rPr sz="6600" b="1" spc="-382" baseline="-21464" dirty="0">
                <a:latin typeface="Arial"/>
                <a:cs typeface="Arial"/>
              </a:rPr>
              <a:t>y</a:t>
            </a:r>
            <a:r>
              <a:rPr sz="5400" b="1" dirty="0">
                <a:solidFill>
                  <a:srgbClr val="006600"/>
                </a:solidFill>
                <a:latin typeface="Garamond"/>
                <a:cs typeface="Garamond"/>
              </a:rPr>
              <a:t>te</a:t>
            </a:r>
            <a:r>
              <a:rPr sz="5400" b="1" spc="-8535" dirty="0">
                <a:solidFill>
                  <a:srgbClr val="006600"/>
                </a:solidFill>
                <a:latin typeface="Garamond"/>
                <a:cs typeface="Garamond"/>
              </a:rPr>
              <a:t>m</a:t>
            </a:r>
            <a:r>
              <a:rPr sz="6600" b="1" baseline="-21464" dirty="0">
                <a:latin typeface="Arial"/>
                <a:cs typeface="Arial"/>
              </a:rPr>
              <a:t>s</a:t>
            </a:r>
            <a:r>
              <a:rPr sz="6600" b="1" spc="-7" baseline="-21464" dirty="0">
                <a:latin typeface="Arial"/>
                <a:cs typeface="Arial"/>
              </a:rPr>
              <a:t>t</a:t>
            </a:r>
            <a:r>
              <a:rPr sz="6600" b="1" baseline="-21464" dirty="0">
                <a:latin typeface="Arial"/>
                <a:cs typeface="Arial"/>
              </a:rPr>
              <a:t>e</a:t>
            </a:r>
            <a:r>
              <a:rPr sz="6600" b="1" spc="-592" baseline="-21464" dirty="0">
                <a:latin typeface="Arial"/>
                <a:cs typeface="Arial"/>
              </a:rPr>
              <a:t>m</a:t>
            </a:r>
            <a:r>
              <a:rPr sz="5400" b="1" spc="-2495" dirty="0">
                <a:solidFill>
                  <a:srgbClr val="006600"/>
                </a:solidFill>
                <a:latin typeface="Garamond"/>
                <a:cs typeface="Garamond"/>
              </a:rPr>
              <a:t>U</a:t>
            </a:r>
            <a:r>
              <a:rPr sz="6600" b="1" spc="-1050" baseline="-21464" dirty="0">
                <a:latin typeface="Arial"/>
                <a:cs typeface="Arial"/>
              </a:rPr>
              <a:t>U</a:t>
            </a:r>
            <a:r>
              <a:rPr sz="5400" b="1" dirty="0">
                <a:solidFill>
                  <a:srgbClr val="006600"/>
                </a:solidFill>
                <a:latin typeface="Garamond"/>
                <a:cs typeface="Garamond"/>
              </a:rPr>
              <a:t>ni</a:t>
            </a:r>
            <a:r>
              <a:rPr sz="5400" b="1" spc="-5500" dirty="0">
                <a:solidFill>
                  <a:srgbClr val="006600"/>
                </a:solidFill>
                <a:latin typeface="Garamond"/>
                <a:cs typeface="Garamond"/>
              </a:rPr>
              <a:t>t</a:t>
            </a:r>
            <a:r>
              <a:rPr sz="6600" b="1" spc="-7" baseline="-21464" dirty="0">
                <a:latin typeface="Arial"/>
                <a:cs typeface="Arial"/>
              </a:rPr>
              <a:t>n</a:t>
            </a:r>
            <a:r>
              <a:rPr sz="6600" b="1" baseline="-21464" dirty="0">
                <a:latin typeface="Arial"/>
                <a:cs typeface="Arial"/>
              </a:rPr>
              <a:t>it</a:t>
            </a:r>
            <a:endParaRPr sz="6600" baseline="-21464">
              <a:latin typeface="Arial"/>
              <a:cs typeface="Arial"/>
            </a:endParaRPr>
          </a:p>
        </p:txBody>
      </p:sp>
      <p:sp>
        <p:nvSpPr>
          <p:cNvPr id="8" name="object 8"/>
          <p:cNvSpPr/>
          <p:nvPr/>
        </p:nvSpPr>
        <p:spPr>
          <a:xfrm>
            <a:off x="457200" y="685800"/>
            <a:ext cx="9142730" cy="1181100"/>
          </a:xfrm>
          <a:custGeom>
            <a:avLst/>
            <a:gdLst/>
            <a:ahLst/>
            <a:cxnLst/>
            <a:rect l="l" t="t" r="r" b="b"/>
            <a:pathLst>
              <a:path w="9142730" h="1181100">
                <a:moveTo>
                  <a:pt x="0" y="1181100"/>
                </a:moveTo>
                <a:lnTo>
                  <a:pt x="9142476" y="1181100"/>
                </a:lnTo>
                <a:lnTo>
                  <a:pt x="9142476" y="0"/>
                </a:lnTo>
                <a:lnTo>
                  <a:pt x="0" y="0"/>
                </a:lnTo>
                <a:lnTo>
                  <a:pt x="0" y="1181100"/>
                </a:lnTo>
                <a:close/>
              </a:path>
            </a:pathLst>
          </a:custGeom>
          <a:solidFill>
            <a:srgbClr val="336600"/>
          </a:solid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46812" rIns="0" bIns="0" rtlCol="0">
            <a:spAutoFit/>
          </a:bodyPr>
          <a:lstStyle/>
          <a:p>
            <a:pPr marL="4671060">
              <a:lnSpc>
                <a:spcPct val="100000"/>
              </a:lnSpc>
            </a:pPr>
            <a:r>
              <a:rPr sz="4400" dirty="0"/>
              <a:t>The System</a:t>
            </a:r>
            <a:r>
              <a:rPr sz="4400" spc="-90" dirty="0"/>
              <a:t> </a:t>
            </a:r>
            <a:r>
              <a:rPr sz="4400" dirty="0"/>
              <a:t>Unit</a:t>
            </a:r>
            <a:endParaRPr sz="4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4460">
              <a:lnSpc>
                <a:spcPts val="1520"/>
              </a:lnSpc>
            </a:pPr>
            <a:fld id="{81D60167-4931-47E6-BA6A-407CBD079E47}" type="slidenum">
              <a:rPr dirty="0"/>
              <a:t>9</a:t>
            </a:fld>
            <a:endParaRP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4-P5 Komponen Komputer &amp; Sistem Unit"/>
  <p:tag name="ISPRING_FIRST_PUBLI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2096</Words>
  <Application>Microsoft Office PowerPoint</Application>
  <PresentationFormat>Custom</PresentationFormat>
  <Paragraphs>436</Paragraphs>
  <Slides>65</Slides>
  <Notes>65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Berlin Sans FB Demi</vt:lpstr>
      <vt:lpstr>Calibri</vt:lpstr>
      <vt:lpstr>Garamond</vt:lpstr>
      <vt:lpstr>Tahoma</vt:lpstr>
      <vt:lpstr>Times New Roman</vt:lpstr>
      <vt:lpstr>Wingdings</vt:lpstr>
      <vt:lpstr>Office Theme</vt:lpstr>
      <vt:lpstr>PowerPoint Presentation</vt:lpstr>
      <vt:lpstr>Terminologi</vt:lpstr>
      <vt:lpstr>Sistem Komputer..</vt:lpstr>
      <vt:lpstr>Aspek Dasar Sistem Komputer</vt:lpstr>
      <vt:lpstr>1. Hardware</vt:lpstr>
      <vt:lpstr>2. Software</vt:lpstr>
      <vt:lpstr>3. Brainware</vt:lpstr>
      <vt:lpstr>PowerPoint Presentation</vt:lpstr>
      <vt:lpstr>The System Unit</vt:lpstr>
      <vt:lpstr>The System Unit</vt:lpstr>
      <vt:lpstr>The System Unit</vt:lpstr>
      <vt:lpstr>Lebih Dekat dengan Motherboard..</vt:lpstr>
      <vt:lpstr>PowerPoint Presentation</vt:lpstr>
      <vt:lpstr>The System Unit</vt:lpstr>
      <vt:lpstr>*Prosessor..</vt:lpstr>
      <vt:lpstr>Alur Kerja Prosessor..</vt:lpstr>
      <vt:lpstr>Fungsi Utama Proseseor..</vt:lpstr>
      <vt:lpstr>Jenis Prosessor..</vt:lpstr>
      <vt:lpstr>Data Representation..</vt:lpstr>
      <vt:lpstr>Data Representation..</vt:lpstr>
      <vt:lpstr>*Memory..</vt:lpstr>
      <vt:lpstr>PowerPoint Presentation</vt:lpstr>
      <vt:lpstr>Peletakan Memory..</vt:lpstr>
      <vt:lpstr>Penggunaan Memory..</vt:lpstr>
      <vt:lpstr>Chace..</vt:lpstr>
      <vt:lpstr>PowerPoint Presentation</vt:lpstr>
      <vt:lpstr>*Expansion Slot &amp; Adafter Card..</vt:lpstr>
      <vt:lpstr>Expansion Slot &amp; Adafter Card..</vt:lpstr>
      <vt:lpstr>Expansion Slot &amp; Adafter Card..</vt:lpstr>
      <vt:lpstr>*Port and Connector..</vt:lpstr>
      <vt:lpstr>PowerPoint Presentation</vt:lpstr>
      <vt:lpstr>Port and Connector..</vt:lpstr>
      <vt:lpstr>PowerPoint Presentation</vt:lpstr>
      <vt:lpstr>Port and Connector..</vt:lpstr>
      <vt:lpstr>Port and Connector..</vt:lpstr>
      <vt:lpstr>Buses..</vt:lpstr>
      <vt:lpstr>Bays..</vt:lpstr>
      <vt:lpstr>Power Supply..</vt:lpstr>
      <vt:lpstr>PowerPoint Presentation</vt:lpstr>
      <vt:lpstr>Apa itu Pheripheral..??</vt:lpstr>
      <vt:lpstr>Pembagian Pheripheral??</vt:lpstr>
      <vt:lpstr>Berdasarkan Proses Kerja??</vt:lpstr>
      <vt:lpstr>1. Perangkat Masukan (Input Device)</vt:lpstr>
      <vt:lpstr>Mouse</vt:lpstr>
      <vt:lpstr>Light Pen</vt:lpstr>
      <vt:lpstr>Trackball</vt:lpstr>
      <vt:lpstr>Microphone</vt:lpstr>
      <vt:lpstr>Joystick</vt:lpstr>
      <vt:lpstr>Barcode Reader</vt:lpstr>
      <vt:lpstr>Camera Digital</vt:lpstr>
      <vt:lpstr>Touch Screen Device</vt:lpstr>
      <vt:lpstr>IP Camera</vt:lpstr>
      <vt:lpstr>PowerPoint Presentation</vt:lpstr>
      <vt:lpstr>Monitor</vt:lpstr>
      <vt:lpstr>Printer</vt:lpstr>
      <vt:lpstr>Plotter</vt:lpstr>
      <vt:lpstr>Scanner Digunakan untuk mengambil citra cetakan (gambar, foto,  tulisan) untuk diolah atau ditampilkan melalui komputer. Ada  dua jenis scanner, handy scanner (dipegang dan digerakkan  dengan tangan), dan flatbed scanner (serupa mesin  fotokopi).</vt:lpstr>
      <vt:lpstr>Floppy Disk Drive</vt:lpstr>
      <vt:lpstr>LCD Proyektor</vt:lpstr>
      <vt:lpstr>Flashdisk</vt:lpstr>
      <vt:lpstr>External Modem Modem external dipasang diluar casing dan dihubungkan  melalui kabel atau secara langsung melalui port USB,  sedangkan modem internal berbentuk card yang ditancapkan  pada mainboard. Modem berfungsi mengubah sinyal digital ke  analog dan sebaliknya, guna mengirim data komputer melalui  saluran telepon. Jika ingin menggunakan internet, modem  harus tersedia.</vt:lpstr>
      <vt:lpstr>Tips Membeli Komputer Baru..</vt:lpstr>
      <vt:lpstr>Keep Cleanings..</vt:lpstr>
      <vt:lpstr>Tips Merawat Komputer??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P4-P5 Komponen Komputer &amp; Sistem Unit</dc:title>
  <dc:creator>Larispa Web Developer</dc:creator>
  <cp:lastModifiedBy>Tri Septiar S</cp:lastModifiedBy>
  <cp:revision>5</cp:revision>
  <dcterms:created xsi:type="dcterms:W3CDTF">2017-03-15T10:48:40Z</dcterms:created>
  <dcterms:modified xsi:type="dcterms:W3CDTF">2020-11-03T14:19:37Z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2013-10-11T00:00:00Z</vt:filetime>
  </property>
  <property fmtid="{D5CDD505-2E9C-101B-9397-08002B2CF9AE}" pid="3" name="Creator">
    <vt:lpwstr>Nitro Pro 7  (7. 5. 0. 29)</vt:lpwstr>
  </property>
  <property fmtid="{D5CDD505-2E9C-101B-9397-08002B2CF9AE}" pid="4" name="LastSaved">
    <vt:filetime>2017-03-15T00:00:00Z</vt:filetime>
  </property>
</Properties>
</file>